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60"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4" d="100"/>
          <a:sy n="74" d="100"/>
        </p:scale>
        <p:origin x="-24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8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3683243-EB37-4978-8247-CC2C3741E01D}" type="datetimeFigureOut">
              <a:rPr lang="tr-TR"/>
              <a:pPr>
                <a:defRPr/>
              </a:pPr>
              <a:t>28.02.2014</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endParaRPr lang="tr-TR" noProof="0"/>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BD69061-0FE9-47B0-8F97-732D643ACE32}" type="slidenum">
              <a:rPr lang="tr-TR"/>
              <a:pPr>
                <a:defRPr/>
              </a:pPr>
              <a:t>‹#›</a:t>
            </a:fld>
            <a:endParaRPr lang="tr-TR"/>
          </a:p>
        </p:txBody>
      </p:sp>
    </p:spTree>
    <p:extLst>
      <p:ext uri="{BB962C8B-B14F-4D97-AF65-F5344CB8AC3E}">
        <p14:creationId xmlns:p14="http://schemas.microsoft.com/office/powerpoint/2010/main" val="37438696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tr-TR" altLang="tr-TR" noProof="1"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7727C91-781E-4024-AAB1-E503D9E3FFFD}" type="slidenum">
              <a:rPr lang="en-US" altLang="tr-TR" smtClean="0"/>
              <a:pPr eaLnBrk="1" hangingPunct="1"/>
              <a:t>13</a:t>
            </a:fld>
            <a:endParaRPr lang="en-US" altLang="tr-TR" smtClean="0"/>
          </a:p>
        </p:txBody>
      </p:sp>
      <p:sp>
        <p:nvSpPr>
          <p:cNvPr id="47107" name="Rectangle 2"/>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tr-TR" altLang="tr-TR" smtClean="0"/>
          </a:p>
        </p:txBody>
      </p:sp>
      <p:sp>
        <p:nvSpPr>
          <p:cNvPr id="47108" name="Rectangle 3"/>
          <p:cNvSpPr>
            <a:spLocks noRot="1" noChangeArrowheads="1" noTextEdit="1"/>
          </p:cNvSpPr>
          <p:nvPr>
            <p:ph type="sldImg"/>
          </p:nvPr>
        </p:nvSpPr>
        <p:spPr>
          <a:ln w="12700" cap="flat">
            <a:solidFill>
              <a:schemeClr val="tx1"/>
            </a:solid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9C10C63-9F33-453F-8280-701C1EA8FD6F}" type="slidenum">
              <a:rPr lang="en-US" altLang="tr-TR" smtClean="0"/>
              <a:pPr eaLnBrk="1" hangingPunct="1"/>
              <a:t>34</a:t>
            </a:fld>
            <a:endParaRPr lang="en-US" altLang="tr-TR" smtClean="0"/>
          </a:p>
        </p:txBody>
      </p:sp>
      <p:sp>
        <p:nvSpPr>
          <p:cNvPr id="48131" name="Rectangle 2"/>
          <p:cNvSpPr>
            <a:spLocks noRot="1" noChangeArrowheads="1" noTextEdit="1"/>
          </p:cNvSpPr>
          <p:nvPr>
            <p:ph type="sldImg"/>
          </p:nvPr>
        </p:nvSpPr>
        <p:spPr>
          <a:ln w="12700" cap="flat">
            <a:solidFill>
              <a:schemeClr val="tx1"/>
            </a:solidFill>
          </a:ln>
        </p:spPr>
      </p:sp>
      <p:sp>
        <p:nvSpPr>
          <p:cNvPr id="4813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tr-TR" altLang="tr-T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lvl1pPr>
              <a:defRPr/>
            </a:lvl1pPr>
          </a:lstStyle>
          <a:p>
            <a:pPr>
              <a:defRPr/>
            </a:pPr>
            <a:fld id="{A571AFA6-551E-41A3-8AC3-1DD771E94206}" type="datetimeFigureOut">
              <a:rPr lang="tr-TR"/>
              <a:pPr>
                <a:defRPr/>
              </a:pPr>
              <a:t>28.02.2014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156FB7CD-C9C6-4BFC-92B2-AB9B342C6005}" type="slidenum">
              <a:rPr lang="tr-TR"/>
              <a:pPr>
                <a:defRPr/>
              </a:pPr>
              <a:t>‹#›</a:t>
            </a:fld>
            <a:endParaRPr lang="tr-TR"/>
          </a:p>
        </p:txBody>
      </p:sp>
    </p:spTree>
    <p:extLst>
      <p:ext uri="{BB962C8B-B14F-4D97-AF65-F5344CB8AC3E}">
        <p14:creationId xmlns:p14="http://schemas.microsoft.com/office/powerpoint/2010/main" val="3956210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21B895C4-F9A9-4408-8064-D57E428C41FD}" type="datetimeFigureOut">
              <a:rPr lang="tr-TR"/>
              <a:pPr>
                <a:defRPr/>
              </a:pPr>
              <a:t>28.02.2014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A6F3C39B-B059-4942-B64D-70BCECBB89D7}" type="slidenum">
              <a:rPr lang="tr-TR"/>
              <a:pPr>
                <a:defRPr/>
              </a:pPr>
              <a:t>‹#›</a:t>
            </a:fld>
            <a:endParaRPr lang="tr-TR"/>
          </a:p>
        </p:txBody>
      </p:sp>
    </p:spTree>
    <p:extLst>
      <p:ext uri="{BB962C8B-B14F-4D97-AF65-F5344CB8AC3E}">
        <p14:creationId xmlns:p14="http://schemas.microsoft.com/office/powerpoint/2010/main" val="255425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874E5FDE-4C37-4437-96DE-DA2C64FE588E}" type="datetimeFigureOut">
              <a:rPr lang="tr-TR"/>
              <a:pPr>
                <a:defRPr/>
              </a:pPr>
              <a:t>28.02.2014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B4D2EB2D-135F-45E0-9823-583324DEC82E}" type="slidenum">
              <a:rPr lang="tr-TR"/>
              <a:pPr>
                <a:defRPr/>
              </a:pPr>
              <a:t>‹#›</a:t>
            </a:fld>
            <a:endParaRPr lang="tr-TR"/>
          </a:p>
        </p:txBody>
      </p:sp>
    </p:spTree>
    <p:extLst>
      <p:ext uri="{BB962C8B-B14F-4D97-AF65-F5344CB8AC3E}">
        <p14:creationId xmlns:p14="http://schemas.microsoft.com/office/powerpoint/2010/main" val="3371530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470C8896-6084-4656-82E6-888E483D3733}" type="datetimeFigureOut">
              <a:rPr lang="tr-TR"/>
              <a:pPr>
                <a:defRPr/>
              </a:pPr>
              <a:t>28.02.2014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6A1AE855-9DAA-414C-9272-55A8659FEFFF}" type="slidenum">
              <a:rPr lang="tr-TR"/>
              <a:pPr>
                <a:defRPr/>
              </a:pPr>
              <a:t>‹#›</a:t>
            </a:fld>
            <a:endParaRPr lang="tr-TR"/>
          </a:p>
        </p:txBody>
      </p:sp>
    </p:spTree>
    <p:extLst>
      <p:ext uri="{BB962C8B-B14F-4D97-AF65-F5344CB8AC3E}">
        <p14:creationId xmlns:p14="http://schemas.microsoft.com/office/powerpoint/2010/main" val="827129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lvl1pPr>
              <a:defRPr/>
            </a:lvl1pPr>
          </a:lstStyle>
          <a:p>
            <a:pPr>
              <a:defRPr/>
            </a:pPr>
            <a:fld id="{5902D9B6-7CC0-44BB-9394-94E5BDB6ACC6}" type="datetimeFigureOut">
              <a:rPr lang="tr-TR"/>
              <a:pPr>
                <a:defRPr/>
              </a:pPr>
              <a:t>28.02.2014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5D9DD89A-67CF-4C90-890E-4BEE4338CC55}" type="slidenum">
              <a:rPr lang="tr-TR"/>
              <a:pPr>
                <a:defRPr/>
              </a:pPr>
              <a:t>‹#›</a:t>
            </a:fld>
            <a:endParaRPr lang="tr-TR"/>
          </a:p>
        </p:txBody>
      </p:sp>
    </p:spTree>
    <p:extLst>
      <p:ext uri="{BB962C8B-B14F-4D97-AF65-F5344CB8AC3E}">
        <p14:creationId xmlns:p14="http://schemas.microsoft.com/office/powerpoint/2010/main" val="3346674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3 Veri Yer Tutucusu"/>
          <p:cNvSpPr>
            <a:spLocks noGrp="1"/>
          </p:cNvSpPr>
          <p:nvPr>
            <p:ph type="dt" sz="half" idx="10"/>
          </p:nvPr>
        </p:nvSpPr>
        <p:spPr/>
        <p:txBody>
          <a:bodyPr/>
          <a:lstStyle>
            <a:lvl1pPr>
              <a:defRPr/>
            </a:lvl1pPr>
          </a:lstStyle>
          <a:p>
            <a:pPr>
              <a:defRPr/>
            </a:pPr>
            <a:fld id="{B0D71EF3-4D44-4521-8C59-C7E984B0DDB4}" type="datetimeFigureOut">
              <a:rPr lang="tr-TR"/>
              <a:pPr>
                <a:defRPr/>
              </a:pPr>
              <a:t>28.02.2014</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09A7C425-7D87-4674-9BBB-9FC84939DEA8}" type="slidenum">
              <a:rPr lang="tr-TR"/>
              <a:pPr>
                <a:defRPr/>
              </a:pPr>
              <a:t>‹#›</a:t>
            </a:fld>
            <a:endParaRPr lang="tr-TR"/>
          </a:p>
        </p:txBody>
      </p:sp>
    </p:spTree>
    <p:extLst>
      <p:ext uri="{BB962C8B-B14F-4D97-AF65-F5344CB8AC3E}">
        <p14:creationId xmlns:p14="http://schemas.microsoft.com/office/powerpoint/2010/main" val="1492706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3 Veri Yer Tutucusu"/>
          <p:cNvSpPr>
            <a:spLocks noGrp="1"/>
          </p:cNvSpPr>
          <p:nvPr>
            <p:ph type="dt" sz="half" idx="10"/>
          </p:nvPr>
        </p:nvSpPr>
        <p:spPr/>
        <p:txBody>
          <a:bodyPr/>
          <a:lstStyle>
            <a:lvl1pPr>
              <a:defRPr/>
            </a:lvl1pPr>
          </a:lstStyle>
          <a:p>
            <a:pPr>
              <a:defRPr/>
            </a:pPr>
            <a:fld id="{8C7384E8-AABC-41BF-872B-99EA022DC24F}" type="datetimeFigureOut">
              <a:rPr lang="tr-TR"/>
              <a:pPr>
                <a:defRPr/>
              </a:pPr>
              <a:t>28.02.2014</a:t>
            </a:fld>
            <a:endParaRPr lang="tr-TR"/>
          </a:p>
        </p:txBody>
      </p:sp>
      <p:sp>
        <p:nvSpPr>
          <p:cNvPr id="8" name="4 Altbilgi Yer Tutucusu"/>
          <p:cNvSpPr>
            <a:spLocks noGrp="1"/>
          </p:cNvSpPr>
          <p:nvPr>
            <p:ph type="ftr" sz="quarter" idx="11"/>
          </p:nvPr>
        </p:nvSpPr>
        <p:spPr/>
        <p:txBody>
          <a:bodyPr/>
          <a:lstStyle>
            <a:lvl1pPr>
              <a:defRPr/>
            </a:lvl1pPr>
          </a:lstStyle>
          <a:p>
            <a:pPr>
              <a:defRPr/>
            </a:pPr>
            <a:endParaRPr lang="tr-TR"/>
          </a:p>
        </p:txBody>
      </p:sp>
      <p:sp>
        <p:nvSpPr>
          <p:cNvPr id="9" name="5 Slayt Numarası Yer Tutucusu"/>
          <p:cNvSpPr>
            <a:spLocks noGrp="1"/>
          </p:cNvSpPr>
          <p:nvPr>
            <p:ph type="sldNum" sz="quarter" idx="12"/>
          </p:nvPr>
        </p:nvSpPr>
        <p:spPr/>
        <p:txBody>
          <a:bodyPr/>
          <a:lstStyle>
            <a:lvl1pPr>
              <a:defRPr/>
            </a:lvl1pPr>
          </a:lstStyle>
          <a:p>
            <a:pPr>
              <a:defRPr/>
            </a:pPr>
            <a:fld id="{2FB94B6D-8B6B-4B9D-ADA5-BC842EF902F9}" type="slidenum">
              <a:rPr lang="tr-TR"/>
              <a:pPr>
                <a:defRPr/>
              </a:pPr>
              <a:t>‹#›</a:t>
            </a:fld>
            <a:endParaRPr lang="tr-TR"/>
          </a:p>
        </p:txBody>
      </p:sp>
    </p:spTree>
    <p:extLst>
      <p:ext uri="{BB962C8B-B14F-4D97-AF65-F5344CB8AC3E}">
        <p14:creationId xmlns:p14="http://schemas.microsoft.com/office/powerpoint/2010/main" val="2849271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3 Veri Yer Tutucusu"/>
          <p:cNvSpPr>
            <a:spLocks noGrp="1"/>
          </p:cNvSpPr>
          <p:nvPr>
            <p:ph type="dt" sz="half" idx="10"/>
          </p:nvPr>
        </p:nvSpPr>
        <p:spPr/>
        <p:txBody>
          <a:bodyPr/>
          <a:lstStyle>
            <a:lvl1pPr>
              <a:defRPr/>
            </a:lvl1pPr>
          </a:lstStyle>
          <a:p>
            <a:pPr>
              <a:defRPr/>
            </a:pPr>
            <a:fld id="{7006A79C-4DAB-4595-BE77-2AF4B8226C96}" type="datetimeFigureOut">
              <a:rPr lang="tr-TR"/>
              <a:pPr>
                <a:defRPr/>
              </a:pPr>
              <a:t>28.02.2014</a:t>
            </a:fld>
            <a:endParaRPr lang="tr-TR"/>
          </a:p>
        </p:txBody>
      </p:sp>
      <p:sp>
        <p:nvSpPr>
          <p:cNvPr id="4" name="4 Altbilgi Yer Tutucusu"/>
          <p:cNvSpPr>
            <a:spLocks noGrp="1"/>
          </p:cNvSpPr>
          <p:nvPr>
            <p:ph type="ftr" sz="quarter" idx="11"/>
          </p:nvPr>
        </p:nvSpPr>
        <p:spPr/>
        <p:txBody>
          <a:bodyPr/>
          <a:lstStyle>
            <a:lvl1pPr>
              <a:defRPr/>
            </a:lvl1pPr>
          </a:lstStyle>
          <a:p>
            <a:pPr>
              <a:defRPr/>
            </a:pPr>
            <a:endParaRPr lang="tr-TR"/>
          </a:p>
        </p:txBody>
      </p:sp>
      <p:sp>
        <p:nvSpPr>
          <p:cNvPr id="5" name="5 Slayt Numarası Yer Tutucusu"/>
          <p:cNvSpPr>
            <a:spLocks noGrp="1"/>
          </p:cNvSpPr>
          <p:nvPr>
            <p:ph type="sldNum" sz="quarter" idx="12"/>
          </p:nvPr>
        </p:nvSpPr>
        <p:spPr/>
        <p:txBody>
          <a:bodyPr/>
          <a:lstStyle>
            <a:lvl1pPr>
              <a:defRPr/>
            </a:lvl1pPr>
          </a:lstStyle>
          <a:p>
            <a:pPr>
              <a:defRPr/>
            </a:pPr>
            <a:fld id="{F9380DE7-EBAB-430F-9743-FA0556CDCFAA}" type="slidenum">
              <a:rPr lang="tr-TR"/>
              <a:pPr>
                <a:defRPr/>
              </a:pPr>
              <a:t>‹#›</a:t>
            </a:fld>
            <a:endParaRPr lang="tr-TR"/>
          </a:p>
        </p:txBody>
      </p:sp>
    </p:spTree>
    <p:extLst>
      <p:ext uri="{BB962C8B-B14F-4D97-AF65-F5344CB8AC3E}">
        <p14:creationId xmlns:p14="http://schemas.microsoft.com/office/powerpoint/2010/main" val="801077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3 Veri Yer Tutucusu"/>
          <p:cNvSpPr>
            <a:spLocks noGrp="1"/>
          </p:cNvSpPr>
          <p:nvPr>
            <p:ph type="dt" sz="half" idx="10"/>
          </p:nvPr>
        </p:nvSpPr>
        <p:spPr/>
        <p:txBody>
          <a:bodyPr/>
          <a:lstStyle>
            <a:lvl1pPr>
              <a:defRPr/>
            </a:lvl1pPr>
          </a:lstStyle>
          <a:p>
            <a:pPr>
              <a:defRPr/>
            </a:pPr>
            <a:fld id="{D4013E80-8E7D-436E-BCC8-B80B58F63C3E}" type="datetimeFigureOut">
              <a:rPr lang="tr-TR"/>
              <a:pPr>
                <a:defRPr/>
              </a:pPr>
              <a:t>28.02.2014</a:t>
            </a:fld>
            <a:endParaRPr lang="tr-TR"/>
          </a:p>
        </p:txBody>
      </p:sp>
      <p:sp>
        <p:nvSpPr>
          <p:cNvPr id="3" name="4 Altbilgi Yer Tutucusu"/>
          <p:cNvSpPr>
            <a:spLocks noGrp="1"/>
          </p:cNvSpPr>
          <p:nvPr>
            <p:ph type="ftr" sz="quarter" idx="11"/>
          </p:nvPr>
        </p:nvSpPr>
        <p:spPr/>
        <p:txBody>
          <a:bodyPr/>
          <a:lstStyle>
            <a:lvl1pPr>
              <a:defRPr/>
            </a:lvl1pPr>
          </a:lstStyle>
          <a:p>
            <a:pPr>
              <a:defRPr/>
            </a:pPr>
            <a:endParaRPr lang="tr-TR"/>
          </a:p>
        </p:txBody>
      </p:sp>
      <p:sp>
        <p:nvSpPr>
          <p:cNvPr id="4" name="5 Slayt Numarası Yer Tutucusu"/>
          <p:cNvSpPr>
            <a:spLocks noGrp="1"/>
          </p:cNvSpPr>
          <p:nvPr>
            <p:ph type="sldNum" sz="quarter" idx="12"/>
          </p:nvPr>
        </p:nvSpPr>
        <p:spPr/>
        <p:txBody>
          <a:bodyPr/>
          <a:lstStyle>
            <a:lvl1pPr>
              <a:defRPr/>
            </a:lvl1pPr>
          </a:lstStyle>
          <a:p>
            <a:pPr>
              <a:defRPr/>
            </a:pPr>
            <a:fld id="{A573B741-2D39-4727-A8D0-7B8A2DD7BC71}" type="slidenum">
              <a:rPr lang="tr-TR"/>
              <a:pPr>
                <a:defRPr/>
              </a:pPr>
              <a:t>‹#›</a:t>
            </a:fld>
            <a:endParaRPr lang="tr-TR"/>
          </a:p>
        </p:txBody>
      </p:sp>
    </p:spTree>
    <p:extLst>
      <p:ext uri="{BB962C8B-B14F-4D97-AF65-F5344CB8AC3E}">
        <p14:creationId xmlns:p14="http://schemas.microsoft.com/office/powerpoint/2010/main" val="2956953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1BFBDE6A-6449-4D74-A42F-84A364856943}" type="datetimeFigureOut">
              <a:rPr lang="tr-TR"/>
              <a:pPr>
                <a:defRPr/>
              </a:pPr>
              <a:t>28.02.2014</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31AC8E7A-0BF2-434B-9F00-577D538DED15}" type="slidenum">
              <a:rPr lang="tr-TR"/>
              <a:pPr>
                <a:defRPr/>
              </a:pPr>
              <a:t>‹#›</a:t>
            </a:fld>
            <a:endParaRPr lang="tr-TR"/>
          </a:p>
        </p:txBody>
      </p:sp>
    </p:spTree>
    <p:extLst>
      <p:ext uri="{BB962C8B-B14F-4D97-AF65-F5344CB8AC3E}">
        <p14:creationId xmlns:p14="http://schemas.microsoft.com/office/powerpoint/2010/main" val="157865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0C45782B-91F9-4A0F-83EE-571D8C92BF94}" type="datetimeFigureOut">
              <a:rPr lang="tr-TR"/>
              <a:pPr>
                <a:defRPr/>
              </a:pPr>
              <a:t>28.02.2014</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197A4AD3-24A7-4E9D-8C1C-1FF0BD54471A}" type="slidenum">
              <a:rPr lang="tr-TR"/>
              <a:pPr>
                <a:defRPr/>
              </a:pPr>
              <a:t>‹#›</a:t>
            </a:fld>
            <a:endParaRPr lang="tr-TR"/>
          </a:p>
        </p:txBody>
      </p:sp>
    </p:spTree>
    <p:extLst>
      <p:ext uri="{BB962C8B-B14F-4D97-AF65-F5344CB8AC3E}">
        <p14:creationId xmlns:p14="http://schemas.microsoft.com/office/powerpoint/2010/main" val="1867490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alphaModFix amt="10000"/>
            <a:lum/>
          </a:blip>
          <a:srcRect/>
          <a:stretch>
            <a:fillRect/>
          </a:stretch>
        </a:blipFill>
        <a:effectLst/>
      </p:bgPr>
    </p:bg>
    <p:spTree>
      <p:nvGrpSpPr>
        <p:cNvPr id="1" name=""/>
        <p:cNvGrpSpPr/>
        <p:nvPr/>
      </p:nvGrpSpPr>
      <p:grpSpPr>
        <a:xfrm>
          <a:off x="0" y="0"/>
          <a:ext cx="0" cy="0"/>
          <a:chOff x="0" y="0"/>
          <a:chExt cx="0" cy="0"/>
        </a:xfrm>
      </p:grpSpPr>
      <p:sp>
        <p:nvSpPr>
          <p:cNvPr id="1026" name="1 Başlık Yer Tutucusu"/>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tr-TR" altLang="tr-TR" smtClean="0"/>
              <a:t>Asıl başlık stili için tıklatın</a:t>
            </a:r>
          </a:p>
        </p:txBody>
      </p:sp>
      <p:sp>
        <p:nvSpPr>
          <p:cNvPr id="1027" name="2 Metin Yer Tutucusu"/>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tr-TR" altLang="tr-TR" smtClean="0"/>
              <a:t>Asıl metin stillerini düzenlemek için tıklatın</a:t>
            </a:r>
          </a:p>
          <a:p>
            <a:pPr lvl="1"/>
            <a:r>
              <a:rPr lang="tr-TR" altLang="tr-TR" smtClean="0"/>
              <a:t>İkinci düzey</a:t>
            </a:r>
          </a:p>
          <a:p>
            <a:pPr lvl="2"/>
            <a:r>
              <a:rPr lang="tr-TR" altLang="tr-TR" smtClean="0"/>
              <a:t>Üçüncü düzey</a:t>
            </a:r>
          </a:p>
          <a:p>
            <a:pPr lvl="3"/>
            <a:r>
              <a:rPr lang="tr-TR" altLang="tr-TR" smtClean="0"/>
              <a:t>Dördüncü düzey</a:t>
            </a:r>
          </a:p>
          <a:p>
            <a:pPr lvl="4"/>
            <a:r>
              <a:rPr lang="tr-TR" altLang="tr-TR" smtClean="0"/>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C03D232-E1E3-43AA-A74C-C4F7C34A95C3}" type="datetimeFigureOut">
              <a:rPr lang="tr-TR"/>
              <a:pPr>
                <a:defRPr/>
              </a:pPr>
              <a:t>28.02.2014</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91B00D8-3F64-4012-AFF8-C9900BC85B76}" type="slidenum">
              <a:rPr lang="tr-TR"/>
              <a:pPr>
                <a:defRPr/>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99086" y="2132856"/>
            <a:ext cx="8945949" cy="2431435"/>
          </a:xfrm>
          <a:prstGeom prst="rect">
            <a:avLst/>
          </a:prstGeom>
          <a:noFill/>
          <a:ln>
            <a:noFill/>
          </a:ln>
          <a:effectLst>
            <a:glow rad="228600">
              <a:schemeClr val="accent4">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chemeClr val="bg1">
                <a:lumMod val="85000"/>
              </a:schemeClr>
            </a:contourClr>
          </a:sp3d>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tr-TR" sz="7600" b="1" dirty="0">
                <a:ln w="50800"/>
                <a:solidFill>
                  <a:srgbClr val="FF0000"/>
                </a:solidFill>
                <a:effectLst>
                  <a:glow rad="139700">
                    <a:schemeClr val="accent4">
                      <a:satMod val="175000"/>
                      <a:alpha val="40000"/>
                    </a:schemeClr>
                  </a:glow>
                </a:effectLst>
                <a:latin typeface="Cambria" pitchFamily="18" charset="0"/>
              </a:rPr>
              <a:t>Kas-İskelet Sistemi </a:t>
            </a:r>
            <a:r>
              <a:rPr lang="tr-TR" sz="7600" b="1" dirty="0">
                <a:ln w="50800"/>
                <a:solidFill>
                  <a:srgbClr val="FF0000"/>
                </a:solidFill>
                <a:effectLst>
                  <a:glow rad="139700">
                    <a:schemeClr val="accent4">
                      <a:satMod val="175000"/>
                      <a:alpha val="40000"/>
                    </a:schemeClr>
                  </a:glow>
                </a:effectLst>
                <a:latin typeface="Cambria" pitchFamily="18" charset="0"/>
              </a:rPr>
              <a:t>Hastalıkları</a:t>
            </a:r>
          </a:p>
        </p:txBody>
      </p:sp>
    </p:spTree>
    <p:extLst>
      <p:ext uri="{BB962C8B-B14F-4D97-AF65-F5344CB8AC3E}">
        <p14:creationId xmlns:p14="http://schemas.microsoft.com/office/powerpoint/2010/main" val="334767571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250825" y="1252538"/>
            <a:ext cx="8605838" cy="4616450"/>
          </a:xfrm>
        </p:spPr>
        <p:txBody>
          <a:bodyPr/>
          <a:lstStyle/>
          <a:p>
            <a:r>
              <a:rPr lang="tr-TR" altLang="tr-TR" sz="2400" b="1" smtClean="0"/>
              <a:t>KİSH-ALT EKSTREMİTE:</a:t>
            </a:r>
          </a:p>
          <a:p>
            <a:r>
              <a:rPr lang="tr-TR" altLang="tr-TR" sz="2400" smtClean="0"/>
              <a:t>     a. Aşil ve patella tendiniti sık görülen tendinit tablolarıdır.</a:t>
            </a:r>
          </a:p>
          <a:p>
            <a:r>
              <a:rPr lang="tr-TR" altLang="tr-TR" sz="2400" smtClean="0"/>
              <a:t>     b. Diz ve ayak bileği çevresinde bağların esneme ve zorlanmaları ağır yük taşınması gereken işlerde sık görülür.</a:t>
            </a:r>
          </a:p>
          <a:p>
            <a:r>
              <a:rPr lang="tr-TR" altLang="tr-TR" sz="2400" smtClean="0"/>
              <a:t>     c. Diz ekleminde özellikle patellofemoral kıkırdak yüzeylerinde ortaya çıkan dejeneratif değişiklikler ön diz ağrısına ve geç dönemde yaygın dejeneratif değişikliklere yol açarlar.</a:t>
            </a:r>
          </a:p>
          <a:p>
            <a:r>
              <a:rPr lang="tr-TR" altLang="tr-TR" sz="2400" smtClean="0"/>
              <a:t>     d. Mesleki olarak diz eklem dejenerasyonu dizin yere konarak ve çömelerek çalışılması gereken mesleklerde (zemin döşemesi işi gibi) sık olarak ortaya çıkar.</a:t>
            </a:r>
            <a:endParaRPr lang="tr-TR" altLang="tr-TR" sz="2200" smtClean="0"/>
          </a:p>
        </p:txBody>
      </p:sp>
      <p:sp>
        <p:nvSpPr>
          <p:cNvPr id="3" name="Rectangle 2"/>
          <p:cNvSpPr txBox="1">
            <a:spLocks noChangeArrowheads="1"/>
          </p:cNvSpPr>
          <p:nvPr/>
        </p:nvSpPr>
        <p:spPr bwMode="gray">
          <a:xfrm>
            <a:off x="338138" y="123825"/>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ALT EKSTREMİTEDE KİSH</a:t>
            </a:r>
          </a:p>
        </p:txBody>
      </p:sp>
    </p:spTree>
    <p:extLst>
      <p:ext uri="{BB962C8B-B14F-4D97-AF65-F5344CB8AC3E}">
        <p14:creationId xmlns:p14="http://schemas.microsoft.com/office/powerpoint/2010/main" val="2723311083"/>
      </p:ext>
    </p:extLst>
  </p:cSld>
  <p:clrMapOvr>
    <a:masterClrMapping/>
  </p:clrMapOvr>
  <p:transition advClick="0" advTm="4000">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1"/>
          </p:nvPr>
        </p:nvSpPr>
        <p:spPr>
          <a:xfrm>
            <a:off x="250825" y="1252538"/>
            <a:ext cx="8605838" cy="3497262"/>
          </a:xfrm>
        </p:spPr>
        <p:txBody>
          <a:bodyPr/>
          <a:lstStyle/>
          <a:p>
            <a:r>
              <a:rPr lang="tr-TR" altLang="tr-TR" sz="2400" smtClean="0"/>
              <a:t>     a. Anormal vücut postüründen sakınılması</a:t>
            </a:r>
          </a:p>
          <a:p>
            <a:r>
              <a:rPr lang="tr-TR" altLang="tr-TR" sz="2400" smtClean="0"/>
              <a:t>           b. Sık sık pozisyon değiştirerek değişik kasların çalıştırılması</a:t>
            </a:r>
          </a:p>
          <a:p>
            <a:r>
              <a:rPr lang="tr-TR" altLang="tr-TR" sz="2400" smtClean="0"/>
              <a:t>c. Tek elle itme-çekmeden kaçınılması</a:t>
            </a:r>
          </a:p>
          <a:p>
            <a:r>
              <a:rPr lang="tr-TR" altLang="tr-TR" sz="2400" smtClean="0"/>
              <a:t>d. İtme-çekme sırasında kuvvetin gövdeye yakın uygulanması</a:t>
            </a:r>
          </a:p>
        </p:txBody>
      </p:sp>
      <p:sp>
        <p:nvSpPr>
          <p:cNvPr id="3" name="Rectangle 2"/>
          <p:cNvSpPr txBox="1">
            <a:spLocks noChangeArrowheads="1"/>
          </p:cNvSpPr>
          <p:nvPr/>
        </p:nvSpPr>
        <p:spPr bwMode="gray">
          <a:xfrm>
            <a:off x="338138" y="123825"/>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KİSH -KORUNMA</a:t>
            </a:r>
          </a:p>
        </p:txBody>
      </p:sp>
    </p:spTree>
    <p:extLst>
      <p:ext uri="{BB962C8B-B14F-4D97-AF65-F5344CB8AC3E}">
        <p14:creationId xmlns:p14="http://schemas.microsoft.com/office/powerpoint/2010/main" val="970568673"/>
      </p:ext>
    </p:extLst>
  </p:cSld>
  <p:clrMapOvr>
    <a:masterClrMapping/>
  </p:clrMapOvr>
  <p:transition advClick="0" advTm="4000">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a:xfrm>
            <a:off x="382588" y="1063625"/>
            <a:ext cx="8229600" cy="4411663"/>
          </a:xfrm>
        </p:spPr>
        <p:txBody>
          <a:bodyPr/>
          <a:lstStyle/>
          <a:p>
            <a:pPr eaLnBrk="1" hangingPunct="1">
              <a:lnSpc>
                <a:spcPct val="90000"/>
              </a:lnSpc>
            </a:pPr>
            <a:endParaRPr lang="tr-TR" altLang="tr-TR" sz="2400" b="1" smtClean="0"/>
          </a:p>
          <a:p>
            <a:pPr eaLnBrk="1" hangingPunct="1">
              <a:lnSpc>
                <a:spcPct val="90000"/>
              </a:lnSpc>
            </a:pPr>
            <a:r>
              <a:rPr lang="tr-TR" altLang="tr-TR" sz="2600" smtClean="0"/>
              <a:t>Tendinit: Tendonun inflamasyonu, primer inflamatuar bir hastalık ya da mekanik yaralanmaya bağlı (Y</a:t>
            </a:r>
            <a:r>
              <a:rPr lang="tr-TR" altLang="tr-TR" sz="2400" b="1" smtClean="0"/>
              <a:t>apılan işe bağlı olarak </a:t>
            </a:r>
            <a:r>
              <a:rPr lang="tr-TR" altLang="tr-TR" sz="2400" b="1" u="sng" smtClean="0"/>
              <a:t>tendonların insersiyolarında</a:t>
            </a:r>
            <a:r>
              <a:rPr lang="tr-TR" altLang="tr-TR" sz="2400" b="1" smtClean="0"/>
              <a:t> ortaya çıkan inflamasyon)</a:t>
            </a:r>
            <a:endParaRPr lang="tr-TR" altLang="tr-TR" sz="2600" smtClean="0"/>
          </a:p>
          <a:p>
            <a:pPr eaLnBrk="1" hangingPunct="1">
              <a:lnSpc>
                <a:spcPct val="90000"/>
              </a:lnSpc>
            </a:pPr>
            <a:r>
              <a:rPr lang="tr-TR" altLang="tr-TR" sz="2600" smtClean="0"/>
              <a:t>Tenosinovit: Tendon kılıfının inflamasyonu</a:t>
            </a:r>
          </a:p>
          <a:p>
            <a:pPr eaLnBrk="1" hangingPunct="1">
              <a:lnSpc>
                <a:spcPct val="90000"/>
              </a:lnSpc>
            </a:pPr>
            <a:r>
              <a:rPr lang="tr-TR" altLang="tr-TR" sz="2600" smtClean="0"/>
              <a:t>Bursit: Bursanın inflamasyonu. Olekranon bursiti, deri ve olekranon arasında inflamasyon oluşmasıdır.</a:t>
            </a:r>
          </a:p>
          <a:p>
            <a:pPr eaLnBrk="1" hangingPunct="1">
              <a:lnSpc>
                <a:spcPct val="90000"/>
              </a:lnSpc>
            </a:pPr>
            <a:r>
              <a:rPr lang="tr-TR" altLang="tr-TR" sz="2600" smtClean="0"/>
              <a:t>Myozit: Kas inflamasyonu; Kasların asırı gerilmesinde mekanik olarak veya polimyozit şeklinde gelişebilir.</a:t>
            </a:r>
          </a:p>
          <a:p>
            <a:pPr eaLnBrk="1" hangingPunct="1">
              <a:lnSpc>
                <a:spcPct val="90000"/>
              </a:lnSpc>
            </a:pPr>
            <a:r>
              <a:rPr lang="tr-TR" altLang="tr-TR" sz="2600" smtClean="0"/>
              <a:t>Artrit: Anormal eklem yüzeylerinin travma, konjenital nedenler, hastalık nedeniyle hasarlanması.</a:t>
            </a:r>
            <a:endParaRPr lang="en-US" altLang="tr-TR" sz="2600" smtClean="0"/>
          </a:p>
        </p:txBody>
      </p:sp>
    </p:spTree>
    <p:extLst>
      <p:ext uri="{BB962C8B-B14F-4D97-AF65-F5344CB8AC3E}">
        <p14:creationId xmlns:p14="http://schemas.microsoft.com/office/powerpoint/2010/main" val="756054698"/>
      </p:ext>
    </p:extLst>
  </p:cSld>
  <p:clrMapOvr>
    <a:masterClrMapping/>
  </p:clrMapOvr>
  <p:transition advClick="0" advTm="4000">
    <p:fade/>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noFill/>
        </p:spPr>
        <p:txBody>
          <a:bodyPr lIns="90488" tIns="44450" rIns="90488" bIns="44450" anchor="ctr"/>
          <a:lstStyle/>
          <a:p>
            <a:pPr eaLnBrk="1" hangingPunct="1"/>
            <a:r>
              <a:rPr lang="tr-TR" altLang="tr-TR" smtClean="0"/>
              <a:t>Birikimli Travma Bozuklukları</a:t>
            </a:r>
            <a:r>
              <a:rPr lang="en-US" altLang="tr-TR" smtClean="0"/>
              <a:t> (</a:t>
            </a:r>
            <a:r>
              <a:rPr lang="tr-TR" altLang="tr-TR" smtClean="0"/>
              <a:t>BTB</a:t>
            </a:r>
            <a:r>
              <a:rPr lang="en-US" altLang="tr-TR" smtClean="0"/>
              <a:t>)</a:t>
            </a:r>
          </a:p>
        </p:txBody>
      </p:sp>
      <p:sp>
        <p:nvSpPr>
          <p:cNvPr id="19459" name="Rectangle 3"/>
          <p:cNvSpPr>
            <a:spLocks noGrp="1" noChangeArrowheads="1"/>
          </p:cNvSpPr>
          <p:nvPr>
            <p:ph type="body" idx="1"/>
          </p:nvPr>
        </p:nvSpPr>
        <p:spPr>
          <a:xfrm>
            <a:off x="457200" y="1719263"/>
            <a:ext cx="4762500" cy="4411662"/>
          </a:xfrm>
          <a:noFill/>
        </p:spPr>
        <p:txBody>
          <a:bodyPr lIns="90488" tIns="44450" rIns="90488" bIns="44450"/>
          <a:lstStyle/>
          <a:p>
            <a:pPr eaLnBrk="1" hangingPunct="1">
              <a:lnSpc>
                <a:spcPct val="90000"/>
              </a:lnSpc>
              <a:buFont typeface="Wingdings" pitchFamily="2" charset="2"/>
              <a:buChar char=""/>
            </a:pPr>
            <a:r>
              <a:rPr lang="tr-TR" altLang="tr-TR" sz="2600" smtClean="0">
                <a:solidFill>
                  <a:schemeClr val="tx2"/>
                </a:solidFill>
              </a:rPr>
              <a:t>Birikim</a:t>
            </a:r>
            <a:endParaRPr lang="en-US" altLang="tr-TR" sz="2600" smtClean="0"/>
          </a:p>
          <a:p>
            <a:pPr lvl="1" eaLnBrk="1" hangingPunct="1">
              <a:lnSpc>
                <a:spcPct val="90000"/>
              </a:lnSpc>
              <a:buFont typeface="Wingdings" pitchFamily="2" charset="2"/>
              <a:buChar char=""/>
            </a:pPr>
            <a:r>
              <a:rPr lang="tr-TR" altLang="tr-TR" sz="2200" smtClean="0"/>
              <a:t>Haftalar, aylar, yıllar boyunca artan şekilde oluşur</a:t>
            </a:r>
            <a:endParaRPr lang="en-US" altLang="tr-TR" sz="2200" smtClean="0"/>
          </a:p>
          <a:p>
            <a:pPr eaLnBrk="1" hangingPunct="1">
              <a:lnSpc>
                <a:spcPct val="90000"/>
              </a:lnSpc>
              <a:buFont typeface="Wingdings" pitchFamily="2" charset="2"/>
              <a:buChar char=""/>
            </a:pPr>
            <a:r>
              <a:rPr lang="en-US" altLang="tr-TR" sz="2600" smtClean="0">
                <a:solidFill>
                  <a:schemeClr val="tx2"/>
                </a:solidFill>
              </a:rPr>
              <a:t>Tra</a:t>
            </a:r>
            <a:r>
              <a:rPr lang="tr-TR" altLang="tr-TR" sz="2600" smtClean="0">
                <a:solidFill>
                  <a:schemeClr val="tx2"/>
                </a:solidFill>
              </a:rPr>
              <a:t>v</a:t>
            </a:r>
            <a:r>
              <a:rPr lang="en-US" altLang="tr-TR" sz="2600" smtClean="0">
                <a:solidFill>
                  <a:schemeClr val="tx2"/>
                </a:solidFill>
              </a:rPr>
              <a:t>ma</a:t>
            </a:r>
            <a:endParaRPr lang="en-US" altLang="tr-TR" sz="2600" smtClean="0"/>
          </a:p>
          <a:p>
            <a:pPr lvl="1" eaLnBrk="1" hangingPunct="1">
              <a:lnSpc>
                <a:spcPct val="90000"/>
              </a:lnSpc>
              <a:buFont typeface="Wingdings" pitchFamily="2" charset="2"/>
              <a:buChar char=""/>
            </a:pPr>
            <a:r>
              <a:rPr lang="tr-TR" altLang="tr-TR" sz="2200" smtClean="0"/>
              <a:t>sinirlerin</a:t>
            </a:r>
            <a:r>
              <a:rPr lang="en-US" altLang="tr-TR" sz="2200" smtClean="0"/>
              <a:t>, </a:t>
            </a:r>
            <a:r>
              <a:rPr lang="tr-TR" altLang="tr-TR" sz="2200" smtClean="0"/>
              <a:t>dokuların</a:t>
            </a:r>
            <a:r>
              <a:rPr lang="en-US" altLang="tr-TR" sz="2200" smtClean="0"/>
              <a:t>, tendon</a:t>
            </a:r>
            <a:r>
              <a:rPr lang="tr-TR" altLang="tr-TR" sz="2200" smtClean="0"/>
              <a:t>ların</a:t>
            </a:r>
            <a:r>
              <a:rPr lang="en-US" altLang="tr-TR" sz="2200" smtClean="0"/>
              <a:t>, </a:t>
            </a:r>
            <a:r>
              <a:rPr lang="tr-TR" altLang="tr-TR" sz="2200" smtClean="0"/>
              <a:t>ya da eklemlerin hasara uğramasıdır</a:t>
            </a:r>
            <a:endParaRPr lang="en-US" altLang="tr-TR" sz="2200" smtClean="0"/>
          </a:p>
          <a:p>
            <a:pPr eaLnBrk="1" hangingPunct="1">
              <a:lnSpc>
                <a:spcPct val="90000"/>
              </a:lnSpc>
              <a:buFont typeface="Wingdings" pitchFamily="2" charset="2"/>
              <a:buChar char=""/>
            </a:pPr>
            <a:r>
              <a:rPr lang="tr-TR" altLang="tr-TR" sz="2600" smtClean="0"/>
              <a:t>Bozukluk</a:t>
            </a:r>
            <a:endParaRPr lang="en-US" altLang="tr-TR" sz="2600" smtClean="0"/>
          </a:p>
          <a:p>
            <a:pPr lvl="1" eaLnBrk="1" hangingPunct="1">
              <a:lnSpc>
                <a:spcPct val="90000"/>
              </a:lnSpc>
              <a:buFont typeface="Wingdings" pitchFamily="2" charset="2"/>
              <a:buChar char=""/>
            </a:pPr>
            <a:r>
              <a:rPr lang="tr-TR" altLang="tr-TR" sz="2200" smtClean="0"/>
              <a:t>Fiziksel yakınmalar ya da anormal durumlardır</a:t>
            </a:r>
          </a:p>
          <a:p>
            <a:pPr lvl="1" eaLnBrk="1" hangingPunct="1">
              <a:lnSpc>
                <a:spcPct val="90000"/>
              </a:lnSpc>
              <a:buFont typeface="Wingdings" pitchFamily="2" charset="2"/>
              <a:buChar char=""/>
            </a:pPr>
            <a:r>
              <a:rPr lang="tr-TR" altLang="tr-TR" sz="2200" smtClean="0"/>
              <a:t>Mesleki kas iskelet sistemi rahatsızlığı şeklinde genellenir.</a:t>
            </a:r>
            <a:endParaRPr lang="en-US" altLang="tr-TR" sz="2200" smtClean="0"/>
          </a:p>
        </p:txBody>
      </p:sp>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788" y="1268413"/>
            <a:ext cx="2300287" cy="380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4652963"/>
            <a:ext cx="1943100"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133875"/>
      </p:ext>
    </p:extLst>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anim calcmode="lin" valueType="num">
                                      <p:cBhvr additive="base">
                                        <p:cTn id="11" dur="500" fill="hold"/>
                                        <p:tgtEl>
                                          <p:spTgt spid="19459">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4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9459">
                                            <p:txEl>
                                              <p:pRg st="2" end="2"/>
                                            </p:txEl>
                                          </p:spTgt>
                                        </p:tgtEl>
                                        <p:attrNameLst>
                                          <p:attrName>style.visibility</p:attrName>
                                        </p:attrNameLst>
                                      </p:cBhvr>
                                      <p:to>
                                        <p:strVal val="visible"/>
                                      </p:to>
                                    </p:set>
                                    <p:anim calcmode="lin" valueType="num">
                                      <p:cBhvr additive="base">
                                        <p:cTn id="17" dur="500" fill="hold"/>
                                        <p:tgtEl>
                                          <p:spTgt spid="19459">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1945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459">
                                            <p:txEl>
                                              <p:pRg st="3" end="3"/>
                                            </p:txEl>
                                          </p:spTgt>
                                        </p:tgtEl>
                                        <p:attrNameLst>
                                          <p:attrName>style.visibility</p:attrName>
                                        </p:attrNameLst>
                                      </p:cBhvr>
                                      <p:to>
                                        <p:strVal val="visible"/>
                                      </p:to>
                                    </p:set>
                                    <p:anim calcmode="lin" valueType="num">
                                      <p:cBhvr additive="base">
                                        <p:cTn id="21" dur="500" fill="hold"/>
                                        <p:tgtEl>
                                          <p:spTgt spid="19459">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94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9459">
                                            <p:txEl>
                                              <p:pRg st="4" end="4"/>
                                            </p:txEl>
                                          </p:spTgt>
                                        </p:tgtEl>
                                        <p:attrNameLst>
                                          <p:attrName>style.visibility</p:attrName>
                                        </p:attrNameLst>
                                      </p:cBhvr>
                                      <p:to>
                                        <p:strVal val="visible"/>
                                      </p:to>
                                    </p:set>
                                    <p:anim calcmode="lin" valueType="num">
                                      <p:cBhvr additive="base">
                                        <p:cTn id="27" dur="500" fill="hold"/>
                                        <p:tgtEl>
                                          <p:spTgt spid="19459">
                                            <p:txEl>
                                              <p:pRg st="4" end="4"/>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19459">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9459">
                                            <p:txEl>
                                              <p:pRg st="5" end="5"/>
                                            </p:txEl>
                                          </p:spTgt>
                                        </p:tgtEl>
                                        <p:attrNameLst>
                                          <p:attrName>style.visibility</p:attrName>
                                        </p:attrNameLst>
                                      </p:cBhvr>
                                      <p:to>
                                        <p:strVal val="visible"/>
                                      </p:to>
                                    </p:set>
                                    <p:anim calcmode="lin" valueType="num">
                                      <p:cBhvr additive="base">
                                        <p:cTn id="31" dur="500" fill="hold"/>
                                        <p:tgtEl>
                                          <p:spTgt spid="19459">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9459">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459">
                                            <p:txEl>
                                              <p:pRg st="6" end="6"/>
                                            </p:txEl>
                                          </p:spTgt>
                                        </p:tgtEl>
                                        <p:attrNameLst>
                                          <p:attrName>style.visibility</p:attrName>
                                        </p:attrNameLst>
                                      </p:cBhvr>
                                      <p:to>
                                        <p:strVal val="visible"/>
                                      </p:to>
                                    </p:set>
                                    <p:anim calcmode="lin" valueType="num">
                                      <p:cBhvr additive="base">
                                        <p:cTn id="35" dur="500" fill="hold"/>
                                        <p:tgtEl>
                                          <p:spTgt spid="19459">
                                            <p:txEl>
                                              <p:pRg st="6" end="6"/>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1945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tr-TR" altLang="tr-TR" smtClean="0"/>
              <a:t>Kronik Kas İskelet Sistemi Rahatsızlıkları</a:t>
            </a:r>
            <a:endParaRPr lang="en-US" altLang="tr-TR" smtClean="0"/>
          </a:p>
        </p:txBody>
      </p:sp>
      <p:sp>
        <p:nvSpPr>
          <p:cNvPr id="21507" name="Rectangle 3"/>
          <p:cNvSpPr>
            <a:spLocks noGrp="1" noChangeArrowheads="1"/>
          </p:cNvSpPr>
          <p:nvPr>
            <p:ph type="body" idx="1"/>
          </p:nvPr>
        </p:nvSpPr>
        <p:spPr/>
        <p:txBody>
          <a:bodyPr/>
          <a:lstStyle/>
          <a:p>
            <a:pPr eaLnBrk="1" hangingPunct="1"/>
            <a:r>
              <a:rPr lang="tr-TR" altLang="tr-TR" smtClean="0"/>
              <a:t>İş gücü kaybı</a:t>
            </a:r>
          </a:p>
          <a:p>
            <a:pPr eaLnBrk="1" hangingPunct="1"/>
            <a:r>
              <a:rPr lang="tr-TR" altLang="tr-TR" smtClean="0"/>
              <a:t>İşçi sağlığının zarara uğraması</a:t>
            </a:r>
          </a:p>
          <a:p>
            <a:pPr eaLnBrk="1" hangingPunct="1"/>
            <a:r>
              <a:rPr lang="tr-TR" altLang="tr-TR" smtClean="0"/>
              <a:t>Tazminat konusudur.</a:t>
            </a:r>
          </a:p>
          <a:p>
            <a:pPr eaLnBrk="1" hangingPunct="1"/>
            <a:r>
              <a:rPr lang="tr-TR" altLang="tr-TR" smtClean="0"/>
              <a:t>Kümülatif travma bozuklukları, tekrarlayan zorlama yaralanmaları, aşırı yorgunluk zedelenmeleri, aşırı kullanım sendromları, işle ilgili kas iskelet sistemi rahatsızlıkları kapsamında incelenir.</a:t>
            </a:r>
            <a:endParaRPr lang="en-US" altLang="tr-TR" smtClean="0"/>
          </a:p>
        </p:txBody>
      </p:sp>
    </p:spTree>
    <p:extLst>
      <p:ext uri="{BB962C8B-B14F-4D97-AF65-F5344CB8AC3E}">
        <p14:creationId xmlns:p14="http://schemas.microsoft.com/office/powerpoint/2010/main" val="156575093"/>
      </p:ext>
    </p:extLst>
  </p:cSld>
  <p:clrMapOvr>
    <a:masterClrMapping/>
  </p:clrMapOvr>
  <p:transition advClick="0" advTm="400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tr-TR" altLang="tr-TR" smtClean="0"/>
              <a:t>Kronik Kas İskelet Sistemi Rahatsızlıkları</a:t>
            </a:r>
            <a:endParaRPr lang="en-US" altLang="tr-TR" smtClean="0"/>
          </a:p>
        </p:txBody>
      </p:sp>
      <p:sp>
        <p:nvSpPr>
          <p:cNvPr id="22531" name="Rectangle 3"/>
          <p:cNvSpPr>
            <a:spLocks noGrp="1" noChangeArrowheads="1"/>
          </p:cNvSpPr>
          <p:nvPr>
            <p:ph type="body" idx="1"/>
          </p:nvPr>
        </p:nvSpPr>
        <p:spPr/>
        <p:txBody>
          <a:bodyPr/>
          <a:lstStyle/>
          <a:p>
            <a:pPr eaLnBrk="1" hangingPunct="1"/>
            <a:r>
              <a:rPr lang="tr-TR" altLang="tr-TR" smtClean="0"/>
              <a:t>Kronik kas iskelet sistemi rahatsızlıklarında önemli kişisel faktörler travma öyküsü, ya da diğer hastalık öyküleri, yaş, vitamin yetersizlikleri, cinsiyet obezite gibi faktörlerdir.</a:t>
            </a:r>
          </a:p>
          <a:p>
            <a:pPr eaLnBrk="1" hangingPunct="1"/>
            <a:r>
              <a:rPr lang="tr-TR" altLang="tr-TR" smtClean="0"/>
              <a:t>İşle ilgili faktörler; tekrarlayan hareketler, süren yorgunluk, çok güç kullanma, hatalı postür, mekanik olarak temas stresi, düşük sıcaklık ve vibrasyondur. </a:t>
            </a:r>
            <a:endParaRPr lang="en-US" altLang="tr-TR" smtClean="0"/>
          </a:p>
        </p:txBody>
      </p:sp>
    </p:spTree>
    <p:extLst>
      <p:ext uri="{BB962C8B-B14F-4D97-AF65-F5344CB8AC3E}">
        <p14:creationId xmlns:p14="http://schemas.microsoft.com/office/powerpoint/2010/main" val="821840554"/>
      </p:ext>
    </p:extLst>
  </p:cSld>
  <p:clrMapOvr>
    <a:masterClrMapping/>
  </p:clrMapOvr>
  <p:transition advClick="0" advTm="400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tr-TR" altLang="tr-TR" smtClean="0"/>
              <a:t>Kronik Kas İskelet Sistemi Rahatsızlıkları</a:t>
            </a:r>
            <a:endParaRPr lang="en-US" altLang="tr-TR" smtClean="0"/>
          </a:p>
        </p:txBody>
      </p:sp>
      <p:sp>
        <p:nvSpPr>
          <p:cNvPr id="23555" name="Rectangle 3"/>
          <p:cNvSpPr>
            <a:spLocks noGrp="1" noChangeArrowheads="1"/>
          </p:cNvSpPr>
          <p:nvPr>
            <p:ph type="body" idx="1"/>
          </p:nvPr>
        </p:nvSpPr>
        <p:spPr/>
        <p:txBody>
          <a:bodyPr/>
          <a:lstStyle/>
          <a:p>
            <a:pPr eaLnBrk="1" hangingPunct="1"/>
            <a:r>
              <a:rPr lang="tr-TR" altLang="tr-TR" sz="2600" smtClean="0"/>
              <a:t>Bu rahatsızlıkların patogenezinde mekanik ve fizyolojik süreçler rol oynar</a:t>
            </a:r>
          </a:p>
          <a:p>
            <a:pPr eaLnBrk="1" hangingPunct="1"/>
            <a:r>
              <a:rPr lang="tr-TR" altLang="tr-TR" sz="2600" smtClean="0"/>
              <a:t>Haftalar, aylar, yıllar bu hastalıkları geliştirmek için gerekebilir</a:t>
            </a:r>
          </a:p>
          <a:p>
            <a:pPr eaLnBrk="1" hangingPunct="1"/>
            <a:r>
              <a:rPr lang="tr-TR" altLang="tr-TR" sz="2600" smtClean="0"/>
              <a:t>Haftalar, aylar, yıllar iyileşme için gereklidir, ve ekstrem olgular için iyileşme hiç gerçekleşmeyebilir.</a:t>
            </a:r>
          </a:p>
          <a:p>
            <a:pPr eaLnBrk="1" hangingPunct="1"/>
            <a:r>
              <a:rPr lang="tr-TR" altLang="tr-TR" sz="2600" smtClean="0"/>
              <a:t>Semptomlar genellikle nonspesifik, zor lokalize edilebilien, ve epizodiktir.</a:t>
            </a:r>
          </a:p>
          <a:p>
            <a:pPr eaLnBrk="1" hangingPunct="1"/>
            <a:r>
              <a:rPr lang="tr-TR" altLang="tr-TR" sz="2600" smtClean="0"/>
              <a:t>Çoğunlukla az rapor edilirler.</a:t>
            </a:r>
            <a:endParaRPr lang="en-US" altLang="tr-TR" sz="2600" smtClean="0"/>
          </a:p>
        </p:txBody>
      </p:sp>
    </p:spTree>
    <p:extLst>
      <p:ext uri="{BB962C8B-B14F-4D97-AF65-F5344CB8AC3E}">
        <p14:creationId xmlns:p14="http://schemas.microsoft.com/office/powerpoint/2010/main" val="1857093150"/>
      </p:ext>
    </p:extLst>
  </p:cSld>
  <p:clrMapOvr>
    <a:masterClrMapping/>
  </p:clrMapOvr>
  <p:transition advClick="0" advTm="4000">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tr-TR" altLang="tr-TR" smtClean="0"/>
              <a:t>İşle İlgili Üst Ekstremite Rahatsızlıkları</a:t>
            </a:r>
            <a:endParaRPr lang="en-US" altLang="tr-TR" smtClean="0"/>
          </a:p>
        </p:txBody>
      </p:sp>
      <p:sp>
        <p:nvSpPr>
          <p:cNvPr id="24579" name="Rectangle 3"/>
          <p:cNvSpPr>
            <a:spLocks noGrp="1" noChangeArrowheads="1"/>
          </p:cNvSpPr>
          <p:nvPr>
            <p:ph type="body" idx="1"/>
          </p:nvPr>
        </p:nvSpPr>
        <p:spPr/>
        <p:txBody>
          <a:bodyPr/>
          <a:lstStyle/>
          <a:p>
            <a:pPr eaLnBrk="1" hangingPunct="1">
              <a:lnSpc>
                <a:spcPct val="90000"/>
              </a:lnSpc>
            </a:pPr>
            <a:r>
              <a:rPr lang="tr-TR" altLang="tr-TR" smtClean="0"/>
              <a:t>Morbidite;</a:t>
            </a:r>
          </a:p>
          <a:p>
            <a:pPr eaLnBrk="1" hangingPunct="1">
              <a:lnSpc>
                <a:spcPct val="90000"/>
              </a:lnSpc>
            </a:pPr>
            <a:r>
              <a:rPr lang="tr-TR" altLang="tr-TR" smtClean="0"/>
              <a:t>Bu konudaki morbiditeyi açıklayan en erken kayıtlar Bernardino Ramazzini’nin 1713’te işçilerin güç kullanarak yaptığı hareketler, uygunsuz pozisyonda yaptığı hareketler ve sonuçları üzerine olmuştur. Gray 1893’te çamaşırcı kadın incinmesini tarif etmiştir ki bı deQuervian tendiniti olarak adlandırılan radyal stiloid çıkıntıya tutunan ekstrinsik abduktor ve ekstensör kas rahatsızlığıdır.</a:t>
            </a:r>
            <a:endParaRPr lang="en-US" altLang="tr-TR" smtClean="0"/>
          </a:p>
        </p:txBody>
      </p:sp>
    </p:spTree>
    <p:extLst>
      <p:ext uri="{BB962C8B-B14F-4D97-AF65-F5344CB8AC3E}">
        <p14:creationId xmlns:p14="http://schemas.microsoft.com/office/powerpoint/2010/main" val="1760134644"/>
      </p:ext>
    </p:extLst>
  </p:cSld>
  <p:clrMapOvr>
    <a:masterClrMapping/>
  </p:clrMapOvr>
  <p:transition advClick="0" advTm="4000">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tr-TR" altLang="tr-TR" smtClean="0"/>
              <a:t>Morbidite</a:t>
            </a:r>
            <a:endParaRPr lang="en-US" altLang="tr-TR" smtClean="0"/>
          </a:p>
        </p:txBody>
      </p:sp>
      <p:sp>
        <p:nvSpPr>
          <p:cNvPr id="25603" name="Rectangle 3"/>
          <p:cNvSpPr>
            <a:spLocks noGrp="1" noChangeArrowheads="1"/>
          </p:cNvSpPr>
          <p:nvPr>
            <p:ph type="body" idx="1"/>
          </p:nvPr>
        </p:nvSpPr>
        <p:spPr/>
        <p:txBody>
          <a:bodyPr/>
          <a:lstStyle/>
          <a:p>
            <a:pPr eaLnBrk="1" hangingPunct="1"/>
            <a:r>
              <a:rPr lang="tr-TR" altLang="tr-TR" smtClean="0"/>
              <a:t>Tendinitlerin sigorta kayıtlarında gözlenmesi 20. yüzyılın ilk çeyreğine denk gelir, 1927’de İsviçre sigorta kayıtlarında tekrarlayan zorlamalara bağlı 929 krepitan tenosinovit bildirilmiştir. </a:t>
            </a:r>
          </a:p>
          <a:p>
            <a:pPr eaLnBrk="1" hangingPunct="1"/>
            <a:r>
              <a:rPr lang="tr-TR" altLang="tr-TR" smtClean="0"/>
              <a:t>Bu rahatsızlıkların tazmini konusu da oldukça zorlu gelişmiştir Ohio eyaletinde 12 yıllık tartışmaların sonucunda bunların tazmini yasalaşabilmiştir. (1931)</a:t>
            </a:r>
            <a:endParaRPr lang="en-US" altLang="tr-TR" smtClean="0"/>
          </a:p>
        </p:txBody>
      </p:sp>
    </p:spTree>
    <p:extLst>
      <p:ext uri="{BB962C8B-B14F-4D97-AF65-F5344CB8AC3E}">
        <p14:creationId xmlns:p14="http://schemas.microsoft.com/office/powerpoint/2010/main" val="2966349569"/>
      </p:ext>
    </p:extLst>
  </p:cSld>
  <p:clrMapOvr>
    <a:masterClrMapping/>
  </p:clrMapOvr>
  <p:transition advClick="0" advTm="4000">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tr-TR" altLang="tr-TR" smtClean="0"/>
              <a:t>Morbidite</a:t>
            </a:r>
            <a:endParaRPr lang="en-US" altLang="tr-TR" smtClean="0"/>
          </a:p>
        </p:txBody>
      </p:sp>
      <p:sp>
        <p:nvSpPr>
          <p:cNvPr id="26627" name="Rectangle 3"/>
          <p:cNvSpPr>
            <a:spLocks noGrp="1" noChangeArrowheads="1"/>
          </p:cNvSpPr>
          <p:nvPr>
            <p:ph type="body" idx="1"/>
          </p:nvPr>
        </p:nvSpPr>
        <p:spPr/>
        <p:txBody>
          <a:bodyPr/>
          <a:lstStyle/>
          <a:p>
            <a:pPr eaLnBrk="1" hangingPunct="1"/>
            <a:r>
              <a:rPr lang="tr-TR" altLang="tr-TR" smtClean="0"/>
              <a:t>Yirminci yüzyılın sonlarında Birleşik Devletlerde bu rahatsızlıkların bildirimi artmıştır, 1994’te 10000 işçi için 41.1 çalışma günü kaybına ulaşmıştır.</a:t>
            </a:r>
          </a:p>
          <a:p>
            <a:pPr eaLnBrk="1" hangingPunct="1"/>
            <a:endParaRPr lang="tr-TR" altLang="tr-TR" smtClean="0"/>
          </a:p>
          <a:p>
            <a:pPr eaLnBrk="1" hangingPunct="1"/>
            <a:r>
              <a:rPr lang="tr-TR" altLang="tr-TR" sz="1900" smtClean="0"/>
              <a:t>4 milyon Avrupalı işle ilgili ya da işin arttırdığı kas iskelet sistemi hastalıklarından rahatsızdır.</a:t>
            </a:r>
            <a:endParaRPr lang="en-US" altLang="tr-TR" sz="1900" smtClean="0"/>
          </a:p>
        </p:txBody>
      </p:sp>
    </p:spTree>
    <p:extLst>
      <p:ext uri="{BB962C8B-B14F-4D97-AF65-F5344CB8AC3E}">
        <p14:creationId xmlns:p14="http://schemas.microsoft.com/office/powerpoint/2010/main" val="262462346"/>
      </p:ext>
    </p:extLst>
  </p:cSld>
  <p:clrMapOvr>
    <a:masterClrMapping/>
  </p:clrMapOvr>
  <p:transition advClick="0" advTm="400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gray">
          <a:xfrm>
            <a:off x="338138" y="123825"/>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KAS-İSKELET SİSTEMİ HASTALIKLARI</a:t>
            </a:r>
          </a:p>
        </p:txBody>
      </p:sp>
      <p:sp>
        <p:nvSpPr>
          <p:cNvPr id="9219" name="Rectangle 3"/>
          <p:cNvSpPr txBox="1">
            <a:spLocks noChangeArrowheads="1"/>
          </p:cNvSpPr>
          <p:nvPr/>
        </p:nvSpPr>
        <p:spPr bwMode="auto">
          <a:xfrm>
            <a:off x="600075" y="1476375"/>
            <a:ext cx="8258175" cy="383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90000"/>
              </a:lnSpc>
              <a:spcBef>
                <a:spcPct val="20000"/>
              </a:spcBef>
              <a:buFont typeface="Wingdings" pitchFamily="2" charset="2"/>
              <a:buNone/>
            </a:pPr>
            <a:r>
              <a:rPr lang="tr-TR" altLang="tr-TR" sz="2200" b="1">
                <a:solidFill>
                  <a:srgbClr val="FF0000"/>
                </a:solidFill>
              </a:rPr>
              <a:t>MESLEKİ KİSH</a:t>
            </a:r>
            <a:r>
              <a:rPr lang="tr-TR" altLang="tr-TR" sz="2200"/>
              <a:t>;</a:t>
            </a:r>
          </a:p>
          <a:p>
            <a:pPr eaLnBrk="1" hangingPunct="1">
              <a:lnSpc>
                <a:spcPct val="90000"/>
              </a:lnSpc>
              <a:spcBef>
                <a:spcPct val="20000"/>
              </a:spcBef>
              <a:buFont typeface="Wingdings" pitchFamily="2" charset="2"/>
              <a:buNone/>
            </a:pPr>
            <a:r>
              <a:rPr lang="tr-TR" altLang="tr-TR" sz="2200"/>
              <a:t>Organizmanın fonksiyonel ve mekanik olarak taşıyabileceğinden daha fazla yüke maruz kalmasına bağlı.</a:t>
            </a:r>
          </a:p>
          <a:p>
            <a:pPr eaLnBrk="1" hangingPunct="1">
              <a:lnSpc>
                <a:spcPct val="90000"/>
              </a:lnSpc>
              <a:spcBef>
                <a:spcPct val="20000"/>
              </a:spcBef>
              <a:buFont typeface="Wingdings" pitchFamily="2" charset="2"/>
              <a:buNone/>
            </a:pPr>
            <a:endParaRPr lang="tr-TR" altLang="tr-TR" sz="2200"/>
          </a:p>
          <a:p>
            <a:pPr eaLnBrk="1" hangingPunct="1">
              <a:lnSpc>
                <a:spcPct val="90000"/>
              </a:lnSpc>
              <a:spcBef>
                <a:spcPct val="20000"/>
              </a:spcBef>
              <a:buFont typeface="Wingdings" pitchFamily="2" charset="2"/>
              <a:buNone/>
            </a:pPr>
            <a:r>
              <a:rPr lang="tr-TR" altLang="tr-TR" sz="2200">
                <a:solidFill>
                  <a:srgbClr val="FF0000"/>
                </a:solidFill>
              </a:rPr>
              <a:t>Lokomotor sistem</a:t>
            </a:r>
            <a:r>
              <a:rPr lang="tr-TR" altLang="tr-TR" sz="2200"/>
              <a:t>; kemik dokusu, kas dokusu, bağlar, tendonlar, eklemler ve periferik sinirleri içerir.</a:t>
            </a:r>
          </a:p>
          <a:p>
            <a:pPr eaLnBrk="1" hangingPunct="1">
              <a:lnSpc>
                <a:spcPct val="90000"/>
              </a:lnSpc>
              <a:spcBef>
                <a:spcPct val="20000"/>
              </a:spcBef>
              <a:buFont typeface="Wingdings" pitchFamily="2" charset="2"/>
              <a:buNone/>
            </a:pPr>
            <a:endParaRPr lang="tr-TR" altLang="tr-TR" sz="2200"/>
          </a:p>
          <a:p>
            <a:pPr eaLnBrk="1" hangingPunct="1">
              <a:lnSpc>
                <a:spcPct val="90000"/>
              </a:lnSpc>
              <a:spcBef>
                <a:spcPct val="20000"/>
              </a:spcBef>
              <a:buFont typeface="Wingdings" pitchFamily="2" charset="2"/>
              <a:buNone/>
            </a:pPr>
            <a:r>
              <a:rPr lang="tr-TR" altLang="tr-TR" sz="2200">
                <a:solidFill>
                  <a:srgbClr val="3366FF"/>
                </a:solidFill>
              </a:rPr>
              <a:t>Mesleki KİSH, en sık görülen endüstryel meslek hastalığı!</a:t>
            </a:r>
            <a:endParaRPr lang="tr-TR" altLang="tr-TR" sz="2200"/>
          </a:p>
          <a:p>
            <a:pPr eaLnBrk="1" hangingPunct="1">
              <a:lnSpc>
                <a:spcPct val="90000"/>
              </a:lnSpc>
              <a:spcBef>
                <a:spcPct val="20000"/>
              </a:spcBef>
              <a:buFont typeface="Wingdings" pitchFamily="2" charset="2"/>
              <a:buNone/>
            </a:pPr>
            <a:endParaRPr lang="tr-TR" altLang="tr-TR" sz="2200"/>
          </a:p>
          <a:p>
            <a:pPr eaLnBrk="1" hangingPunct="1">
              <a:lnSpc>
                <a:spcPct val="90000"/>
              </a:lnSpc>
              <a:spcBef>
                <a:spcPct val="20000"/>
              </a:spcBef>
              <a:buFont typeface="Wingdings" pitchFamily="2" charset="2"/>
              <a:buNone/>
            </a:pPr>
            <a:r>
              <a:rPr lang="tr-TR" altLang="tr-TR" sz="2200">
                <a:solidFill>
                  <a:srgbClr val="FF0000"/>
                </a:solidFill>
              </a:rPr>
              <a:t>Bel</a:t>
            </a:r>
            <a:r>
              <a:rPr lang="tr-TR" altLang="tr-TR" sz="2200"/>
              <a:t> bölgesine ait patolojiler, KİSH’in </a:t>
            </a:r>
            <a:r>
              <a:rPr lang="tr-TR" altLang="tr-TR" sz="2200">
                <a:solidFill>
                  <a:srgbClr val="FF0000"/>
                </a:solidFill>
              </a:rPr>
              <a:t>% 60’ı</a:t>
            </a:r>
            <a:r>
              <a:rPr lang="tr-TR" altLang="tr-TR" sz="2200"/>
              <a:t>!</a:t>
            </a:r>
          </a:p>
        </p:txBody>
      </p:sp>
    </p:spTree>
    <p:extLst>
      <p:ext uri="{BB962C8B-B14F-4D97-AF65-F5344CB8AC3E}">
        <p14:creationId xmlns:p14="http://schemas.microsoft.com/office/powerpoint/2010/main" val="873571497"/>
      </p:ext>
    </p:extLst>
  </p:cSld>
  <p:clrMapOvr>
    <a:masterClrMapping/>
  </p:clrMapOvr>
  <p:transition advClick="0" advTm="400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457200" y="838200"/>
            <a:ext cx="8153400" cy="545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tr-TR" altLang="tr-TR" sz="3200">
                <a:solidFill>
                  <a:schemeClr val="tx2"/>
                </a:solidFill>
                <a:latin typeface="Times New Roman" pitchFamily="18" charset="0"/>
              </a:rPr>
              <a:t>AB 2001 – 12 üye devlet - 31942 yeni vaka Meslek hastalıklarının dağılımı </a:t>
            </a:r>
          </a:p>
          <a:p>
            <a:pPr eaLnBrk="1" hangingPunct="1">
              <a:spcBef>
                <a:spcPct val="50000"/>
              </a:spcBef>
            </a:pPr>
            <a:r>
              <a:rPr lang="tr-TR" altLang="tr-TR" sz="3200">
                <a:latin typeface="Times New Roman" pitchFamily="18" charset="0"/>
              </a:rPr>
              <a:t>Kas iskelet sistemi has.	% 35.0</a:t>
            </a:r>
          </a:p>
          <a:p>
            <a:pPr eaLnBrk="1" hangingPunct="1">
              <a:spcBef>
                <a:spcPct val="50000"/>
              </a:spcBef>
            </a:pPr>
            <a:r>
              <a:rPr lang="tr-TR" altLang="tr-TR" sz="3200">
                <a:latin typeface="Times New Roman" pitchFamily="18" charset="0"/>
              </a:rPr>
              <a:t>Deri has.				% 14.3 </a:t>
            </a:r>
          </a:p>
          <a:p>
            <a:pPr eaLnBrk="1" hangingPunct="1">
              <a:spcBef>
                <a:spcPct val="50000"/>
              </a:spcBef>
            </a:pPr>
            <a:r>
              <a:rPr lang="tr-TR" altLang="tr-TR" sz="3200">
                <a:latin typeface="Times New Roman" pitchFamily="18" charset="0"/>
              </a:rPr>
              <a:t>Solunum sistemi has. 		% 14.1</a:t>
            </a:r>
          </a:p>
          <a:p>
            <a:pPr eaLnBrk="1" hangingPunct="1">
              <a:spcBef>
                <a:spcPct val="50000"/>
              </a:spcBef>
            </a:pPr>
            <a:r>
              <a:rPr lang="tr-TR" altLang="tr-TR" sz="3200">
                <a:latin typeface="Times New Roman" pitchFamily="18" charset="0"/>
              </a:rPr>
              <a:t>Duyu organlarının has.	% 12.8</a:t>
            </a:r>
          </a:p>
          <a:p>
            <a:pPr eaLnBrk="1" hangingPunct="1">
              <a:spcBef>
                <a:spcPct val="50000"/>
              </a:spcBef>
            </a:pPr>
            <a:r>
              <a:rPr lang="tr-TR" altLang="tr-TR" sz="3200">
                <a:latin typeface="Times New Roman" pitchFamily="18" charset="0"/>
              </a:rPr>
              <a:t>Sinir sistemi has.		%  8.0</a:t>
            </a:r>
          </a:p>
          <a:p>
            <a:pPr eaLnBrk="1" hangingPunct="1">
              <a:spcBef>
                <a:spcPct val="50000"/>
              </a:spcBef>
            </a:pPr>
            <a:r>
              <a:rPr lang="tr-TR" altLang="tr-TR" sz="3200">
                <a:latin typeface="Times New Roman" pitchFamily="18" charset="0"/>
              </a:rPr>
              <a:t>Mesleki kanserler		%  4.7</a:t>
            </a:r>
          </a:p>
        </p:txBody>
      </p:sp>
    </p:spTree>
    <p:extLst>
      <p:ext uri="{BB962C8B-B14F-4D97-AF65-F5344CB8AC3E}">
        <p14:creationId xmlns:p14="http://schemas.microsoft.com/office/powerpoint/2010/main" val="2195319515"/>
      </p:ext>
    </p:extLst>
  </p:cSld>
  <p:clrMapOvr>
    <a:masterClrMapping/>
  </p:clrMapOvr>
  <p:transition advClick="0" advTm="4000">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tr-TR" altLang="tr-TR" smtClean="0"/>
              <a:t>İşle İlgili Üst Ekstremite Rahatsızlıklarının Kontrolü</a:t>
            </a:r>
            <a:endParaRPr lang="en-US" altLang="tr-TR" smtClean="0"/>
          </a:p>
        </p:txBody>
      </p:sp>
      <p:sp>
        <p:nvSpPr>
          <p:cNvPr id="28675" name="Rectangle 3"/>
          <p:cNvSpPr>
            <a:spLocks noGrp="1" noChangeArrowheads="1"/>
          </p:cNvSpPr>
          <p:nvPr>
            <p:ph type="body" idx="1"/>
          </p:nvPr>
        </p:nvSpPr>
        <p:spPr/>
        <p:txBody>
          <a:bodyPr/>
          <a:lstStyle/>
          <a:p>
            <a:pPr eaLnBrk="1" hangingPunct="1">
              <a:lnSpc>
                <a:spcPct val="90000"/>
              </a:lnSpc>
            </a:pPr>
            <a:r>
              <a:rPr lang="tr-TR" altLang="tr-TR" smtClean="0"/>
              <a:t>İşçi sağlığının izlenmesi</a:t>
            </a:r>
          </a:p>
          <a:p>
            <a:pPr eaLnBrk="1" hangingPunct="1">
              <a:lnSpc>
                <a:spcPct val="90000"/>
              </a:lnSpc>
            </a:pPr>
            <a:r>
              <a:rPr lang="tr-TR" altLang="tr-TR" smtClean="0"/>
              <a:t>Yeni olguların tedavi ve izlemi</a:t>
            </a:r>
          </a:p>
          <a:p>
            <a:pPr eaLnBrk="1" hangingPunct="1">
              <a:lnSpc>
                <a:spcPct val="90000"/>
              </a:lnSpc>
            </a:pPr>
            <a:r>
              <a:rPr lang="tr-TR" altLang="tr-TR" smtClean="0"/>
              <a:t>Olası risk oluşturan işleri ve iş ortamının gözlenmesi ve analizi</a:t>
            </a:r>
          </a:p>
          <a:p>
            <a:pPr eaLnBrk="1" hangingPunct="1">
              <a:lnSpc>
                <a:spcPct val="90000"/>
              </a:lnSpc>
            </a:pPr>
            <a:r>
              <a:rPr lang="tr-TR" altLang="tr-TR" smtClean="0"/>
              <a:t>Yeni görevlerin proaktif şekilde tasarlanması</a:t>
            </a:r>
          </a:p>
          <a:p>
            <a:pPr eaLnBrk="1" hangingPunct="1">
              <a:lnSpc>
                <a:spcPct val="90000"/>
              </a:lnSpc>
            </a:pPr>
            <a:r>
              <a:rPr lang="tr-TR" altLang="tr-TR" smtClean="0"/>
              <a:t>İş yeri desteği, örneğin önleme programlarına koşulsuz destek verilmesi</a:t>
            </a:r>
          </a:p>
          <a:p>
            <a:pPr eaLnBrk="1" hangingPunct="1">
              <a:lnSpc>
                <a:spcPct val="90000"/>
              </a:lnSpc>
            </a:pPr>
            <a:r>
              <a:rPr lang="tr-TR" altLang="tr-TR" smtClean="0"/>
              <a:t>Personelin eğitimi</a:t>
            </a:r>
          </a:p>
          <a:p>
            <a:pPr eaLnBrk="1" hangingPunct="1">
              <a:lnSpc>
                <a:spcPct val="90000"/>
              </a:lnSpc>
            </a:pPr>
            <a:r>
              <a:rPr lang="tr-TR" altLang="tr-TR" smtClean="0"/>
              <a:t>İşçi katılımının sağlanması</a:t>
            </a:r>
          </a:p>
          <a:p>
            <a:pPr eaLnBrk="1" hangingPunct="1">
              <a:lnSpc>
                <a:spcPct val="90000"/>
              </a:lnSpc>
            </a:pPr>
            <a:endParaRPr lang="en-US" altLang="tr-TR" smtClean="0"/>
          </a:p>
        </p:txBody>
      </p:sp>
    </p:spTree>
    <p:extLst>
      <p:ext uri="{BB962C8B-B14F-4D97-AF65-F5344CB8AC3E}">
        <p14:creationId xmlns:p14="http://schemas.microsoft.com/office/powerpoint/2010/main" val="27735548"/>
      </p:ext>
    </p:extLst>
  </p:cSld>
  <p:clrMapOvr>
    <a:masterClrMapping/>
  </p:clrMapOvr>
  <p:transition advClick="0" advTm="4000">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tr-TR" altLang="tr-TR" smtClean="0"/>
              <a:t>İşçi Sağlığının İzlenmesi</a:t>
            </a:r>
            <a:endParaRPr lang="en-US" altLang="tr-TR" smtClean="0"/>
          </a:p>
        </p:txBody>
      </p:sp>
      <p:sp>
        <p:nvSpPr>
          <p:cNvPr id="29699" name="Rectangle 3"/>
          <p:cNvSpPr>
            <a:spLocks noGrp="1" noChangeArrowheads="1"/>
          </p:cNvSpPr>
          <p:nvPr>
            <p:ph type="body" idx="1"/>
          </p:nvPr>
        </p:nvSpPr>
        <p:spPr/>
        <p:txBody>
          <a:bodyPr/>
          <a:lstStyle/>
          <a:p>
            <a:pPr eaLnBrk="1" hangingPunct="1"/>
            <a:r>
              <a:rPr lang="tr-TR" altLang="tr-TR" smtClean="0"/>
              <a:t>İşle ilgili olabilecek tüm kas iskelet sistemi tanılarını izlem sırasında göz önünde bulundurmalı</a:t>
            </a:r>
          </a:p>
          <a:p>
            <a:pPr eaLnBrk="1" hangingPunct="1"/>
            <a:r>
              <a:rPr lang="tr-TR" altLang="tr-TR" smtClean="0"/>
              <a:t>Eldeki kayıtları kas iskelet sistemi rahatsızlıkları açısından periyodik olarak elden geçirmeli</a:t>
            </a:r>
          </a:p>
          <a:p>
            <a:pPr eaLnBrk="1" hangingPunct="1"/>
            <a:r>
              <a:rPr lang="tr-TR" altLang="tr-TR" smtClean="0"/>
              <a:t>Risk faktörleri ile ilgili proaktif araştırma çalışmaları iş yerinde yürütülmeli</a:t>
            </a:r>
            <a:endParaRPr lang="en-US" altLang="tr-TR" smtClean="0"/>
          </a:p>
        </p:txBody>
      </p:sp>
    </p:spTree>
    <p:extLst>
      <p:ext uri="{BB962C8B-B14F-4D97-AF65-F5344CB8AC3E}">
        <p14:creationId xmlns:p14="http://schemas.microsoft.com/office/powerpoint/2010/main" val="302746170"/>
      </p:ext>
    </p:extLst>
  </p:cSld>
  <p:clrMapOvr>
    <a:masterClrMapping/>
  </p:clrMapOvr>
  <p:transition advClick="0" advTm="4000">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endParaRPr lang="tr-TR" altLang="tr-TR" smtClean="0"/>
          </a:p>
        </p:txBody>
      </p:sp>
      <p:sp>
        <p:nvSpPr>
          <p:cNvPr id="30723" name="Rectangle 3"/>
          <p:cNvSpPr>
            <a:spLocks noGrp="1" noChangeArrowheads="1"/>
          </p:cNvSpPr>
          <p:nvPr>
            <p:ph type="body" idx="1"/>
          </p:nvPr>
        </p:nvSpPr>
        <p:spPr/>
        <p:txBody>
          <a:bodyPr/>
          <a:lstStyle/>
          <a:p>
            <a:pPr eaLnBrk="1" hangingPunct="1"/>
            <a:endParaRPr lang="tr-TR" altLang="tr-TR" smtClean="0"/>
          </a:p>
        </p:txBody>
      </p:sp>
      <p:pic>
        <p:nvPicPr>
          <p:cNvPr id="307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425575"/>
            <a:ext cx="8207375" cy="400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Rectangle 5"/>
          <p:cNvSpPr>
            <a:spLocks noChangeArrowheads="1"/>
          </p:cNvSpPr>
          <p:nvPr/>
        </p:nvSpPr>
        <p:spPr bwMode="auto">
          <a:xfrm>
            <a:off x="468313" y="4797425"/>
            <a:ext cx="8280400" cy="503238"/>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tr-TR" altLang="tr-TR"/>
          </a:p>
        </p:txBody>
      </p:sp>
    </p:spTree>
    <p:extLst>
      <p:ext uri="{BB962C8B-B14F-4D97-AF65-F5344CB8AC3E}">
        <p14:creationId xmlns:p14="http://schemas.microsoft.com/office/powerpoint/2010/main" val="2240301729"/>
      </p:ext>
    </p:extLst>
  </p:cSld>
  <p:clrMapOvr>
    <a:masterClrMapping/>
  </p:clrMapOvr>
  <p:transition advClick="0" advTm="400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endParaRPr lang="tr-TR" altLang="tr-TR" smtClean="0"/>
          </a:p>
        </p:txBody>
      </p:sp>
      <p:sp>
        <p:nvSpPr>
          <p:cNvPr id="31747" name="Rectangle 3"/>
          <p:cNvSpPr>
            <a:spLocks noGrp="1" noChangeArrowheads="1"/>
          </p:cNvSpPr>
          <p:nvPr>
            <p:ph type="body" idx="1"/>
          </p:nvPr>
        </p:nvSpPr>
        <p:spPr/>
        <p:txBody>
          <a:bodyPr/>
          <a:lstStyle/>
          <a:p>
            <a:pPr eaLnBrk="1" hangingPunct="1"/>
            <a:endParaRPr lang="tr-TR" altLang="tr-TR" smtClean="0"/>
          </a:p>
        </p:txBody>
      </p:sp>
      <p:pic>
        <p:nvPicPr>
          <p:cNvPr id="317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628775"/>
            <a:ext cx="8640763" cy="310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9706966"/>
      </p:ext>
    </p:extLst>
  </p:cSld>
  <p:clrMapOvr>
    <a:masterClrMapping/>
  </p:clrMapOvr>
  <p:transition advClick="0" advTm="4000">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endParaRPr lang="tr-TR" altLang="tr-TR" smtClean="0"/>
          </a:p>
        </p:txBody>
      </p:sp>
      <p:sp>
        <p:nvSpPr>
          <p:cNvPr id="32771" name="Rectangle 3"/>
          <p:cNvSpPr>
            <a:spLocks noGrp="1" noChangeArrowheads="1"/>
          </p:cNvSpPr>
          <p:nvPr>
            <p:ph type="body" idx="1"/>
          </p:nvPr>
        </p:nvSpPr>
        <p:spPr/>
        <p:txBody>
          <a:bodyPr/>
          <a:lstStyle/>
          <a:p>
            <a:pPr eaLnBrk="1" hangingPunct="1"/>
            <a:endParaRPr lang="tr-TR" altLang="tr-TR" smtClean="0"/>
          </a:p>
        </p:txBody>
      </p:sp>
      <p:pic>
        <p:nvPicPr>
          <p:cNvPr id="327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557338"/>
            <a:ext cx="8569325"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Rectangle 5"/>
          <p:cNvSpPr>
            <a:spLocks noChangeArrowheads="1"/>
          </p:cNvSpPr>
          <p:nvPr/>
        </p:nvSpPr>
        <p:spPr bwMode="auto">
          <a:xfrm>
            <a:off x="179388" y="4508500"/>
            <a:ext cx="8713787" cy="433388"/>
          </a:xfrm>
          <a:prstGeom prst="rect">
            <a:avLst/>
          </a:prstGeom>
          <a:noFill/>
          <a:ln w="571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tr-TR" altLang="tr-TR"/>
          </a:p>
        </p:txBody>
      </p:sp>
    </p:spTree>
    <p:extLst>
      <p:ext uri="{BB962C8B-B14F-4D97-AF65-F5344CB8AC3E}">
        <p14:creationId xmlns:p14="http://schemas.microsoft.com/office/powerpoint/2010/main" val="4002198494"/>
      </p:ext>
    </p:extLst>
  </p:cSld>
  <p:clrMapOvr>
    <a:masterClrMapping/>
  </p:clrMapOvr>
  <p:transition advClick="0" advTm="4000">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endParaRPr lang="tr-TR" altLang="tr-TR" smtClean="0"/>
          </a:p>
        </p:txBody>
      </p:sp>
      <p:sp>
        <p:nvSpPr>
          <p:cNvPr id="33795" name="Rectangle 3"/>
          <p:cNvSpPr>
            <a:spLocks noGrp="1" noChangeArrowheads="1"/>
          </p:cNvSpPr>
          <p:nvPr>
            <p:ph type="body" idx="1"/>
          </p:nvPr>
        </p:nvSpPr>
        <p:spPr/>
        <p:txBody>
          <a:bodyPr/>
          <a:lstStyle/>
          <a:p>
            <a:pPr eaLnBrk="1" hangingPunct="1"/>
            <a:endParaRPr lang="tr-TR" altLang="tr-TR" smtClean="0"/>
          </a:p>
        </p:txBody>
      </p:sp>
      <p:pic>
        <p:nvPicPr>
          <p:cNvPr id="337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484313"/>
            <a:ext cx="8607425" cy="397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5"/>
          <p:cNvSpPr>
            <a:spLocks noChangeArrowheads="1"/>
          </p:cNvSpPr>
          <p:nvPr/>
        </p:nvSpPr>
        <p:spPr bwMode="auto">
          <a:xfrm>
            <a:off x="107950" y="4652963"/>
            <a:ext cx="8785225" cy="360362"/>
          </a:xfrm>
          <a:prstGeom prst="rect">
            <a:avLst/>
          </a:prstGeom>
          <a:noFill/>
          <a:ln w="571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tr-TR" altLang="tr-TR"/>
          </a:p>
        </p:txBody>
      </p:sp>
    </p:spTree>
    <p:extLst>
      <p:ext uri="{BB962C8B-B14F-4D97-AF65-F5344CB8AC3E}">
        <p14:creationId xmlns:p14="http://schemas.microsoft.com/office/powerpoint/2010/main" val="1400069663"/>
      </p:ext>
    </p:extLst>
  </p:cSld>
  <p:clrMapOvr>
    <a:masterClrMapping/>
  </p:clrMapOvr>
  <p:transition advClick="0" advTm="4000">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endParaRPr lang="tr-TR" altLang="tr-TR" smtClean="0"/>
          </a:p>
        </p:txBody>
      </p:sp>
      <p:sp>
        <p:nvSpPr>
          <p:cNvPr id="34819" name="Rectangle 3"/>
          <p:cNvSpPr>
            <a:spLocks noGrp="1" noChangeArrowheads="1"/>
          </p:cNvSpPr>
          <p:nvPr>
            <p:ph type="body" idx="1"/>
          </p:nvPr>
        </p:nvSpPr>
        <p:spPr/>
        <p:txBody>
          <a:bodyPr/>
          <a:lstStyle/>
          <a:p>
            <a:pPr eaLnBrk="1" hangingPunct="1"/>
            <a:endParaRPr lang="tr-TR" altLang="tr-TR" smtClean="0"/>
          </a:p>
        </p:txBody>
      </p:sp>
      <p:pic>
        <p:nvPicPr>
          <p:cNvPr id="348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557338"/>
            <a:ext cx="864235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4724400"/>
            <a:ext cx="8713788"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6"/>
          <p:cNvSpPr>
            <a:spLocks noChangeArrowheads="1"/>
          </p:cNvSpPr>
          <p:nvPr/>
        </p:nvSpPr>
        <p:spPr bwMode="auto">
          <a:xfrm>
            <a:off x="179388" y="2205038"/>
            <a:ext cx="8785225" cy="576262"/>
          </a:xfrm>
          <a:prstGeom prst="rect">
            <a:avLst/>
          </a:prstGeom>
          <a:noFill/>
          <a:ln w="571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tr-TR" altLang="tr-TR"/>
          </a:p>
        </p:txBody>
      </p:sp>
      <p:pic>
        <p:nvPicPr>
          <p:cNvPr id="34823" name="Picture 7" descr="wow-pen-joy-mou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3068638"/>
            <a:ext cx="1941513" cy="1290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4" name="Picture 8" descr="3m_Ergonomic%20Mouse_Optic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475" y="2852738"/>
            <a:ext cx="1831975" cy="176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5" name="Picture 9" descr="lrg-2-ErgonomicUprightMous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1863" y="3141663"/>
            <a:ext cx="1666875"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4138670"/>
      </p:ext>
    </p:extLst>
  </p:cSld>
  <p:clrMapOvr>
    <a:masterClrMapping/>
  </p:clrMapOvr>
  <p:transition advClick="0" advTm="4000">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endParaRPr lang="tr-TR" altLang="tr-TR" smtClean="0"/>
          </a:p>
        </p:txBody>
      </p:sp>
      <p:sp>
        <p:nvSpPr>
          <p:cNvPr id="35843" name="Rectangle 3"/>
          <p:cNvSpPr>
            <a:spLocks noGrp="1" noChangeArrowheads="1"/>
          </p:cNvSpPr>
          <p:nvPr>
            <p:ph type="body" idx="1"/>
          </p:nvPr>
        </p:nvSpPr>
        <p:spPr/>
        <p:txBody>
          <a:bodyPr/>
          <a:lstStyle/>
          <a:p>
            <a:pPr eaLnBrk="1" hangingPunct="1"/>
            <a:endParaRPr lang="tr-TR" altLang="tr-TR" smtClean="0"/>
          </a:p>
        </p:txBody>
      </p:sp>
      <p:pic>
        <p:nvPicPr>
          <p:cNvPr id="358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700213"/>
            <a:ext cx="8208962" cy="202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Rectangle 5"/>
          <p:cNvSpPr>
            <a:spLocks noChangeArrowheads="1"/>
          </p:cNvSpPr>
          <p:nvPr/>
        </p:nvSpPr>
        <p:spPr bwMode="auto">
          <a:xfrm>
            <a:off x="323850" y="1916113"/>
            <a:ext cx="8424863" cy="1512887"/>
          </a:xfrm>
          <a:prstGeom prst="rect">
            <a:avLst/>
          </a:prstGeom>
          <a:noFill/>
          <a:ln w="571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tr-TR" altLang="tr-TR"/>
          </a:p>
        </p:txBody>
      </p:sp>
    </p:spTree>
    <p:extLst>
      <p:ext uri="{BB962C8B-B14F-4D97-AF65-F5344CB8AC3E}">
        <p14:creationId xmlns:p14="http://schemas.microsoft.com/office/powerpoint/2010/main" val="1610561887"/>
      </p:ext>
    </p:extLst>
  </p:cSld>
  <p:clrMapOvr>
    <a:masterClrMapping/>
  </p:clrMapOvr>
  <p:transition advClick="0" advTm="4000">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endParaRPr lang="tr-TR" altLang="tr-TR" smtClean="0"/>
          </a:p>
        </p:txBody>
      </p:sp>
      <p:sp>
        <p:nvSpPr>
          <p:cNvPr id="36867" name="Rectangle 3"/>
          <p:cNvSpPr>
            <a:spLocks noGrp="1" noChangeArrowheads="1"/>
          </p:cNvSpPr>
          <p:nvPr>
            <p:ph type="body" idx="1"/>
          </p:nvPr>
        </p:nvSpPr>
        <p:spPr/>
        <p:txBody>
          <a:bodyPr/>
          <a:lstStyle/>
          <a:p>
            <a:pPr eaLnBrk="1" hangingPunct="1"/>
            <a:endParaRPr lang="tr-TR" altLang="tr-TR" smtClean="0"/>
          </a:p>
        </p:txBody>
      </p:sp>
      <p:pic>
        <p:nvPicPr>
          <p:cNvPr id="368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557338"/>
            <a:ext cx="8856662"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Line 5"/>
          <p:cNvSpPr>
            <a:spLocks noChangeShapeType="1"/>
          </p:cNvSpPr>
          <p:nvPr/>
        </p:nvSpPr>
        <p:spPr bwMode="auto">
          <a:xfrm>
            <a:off x="323850" y="2205038"/>
            <a:ext cx="8640763"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36870" name="Line 6"/>
          <p:cNvSpPr>
            <a:spLocks noChangeShapeType="1"/>
          </p:cNvSpPr>
          <p:nvPr/>
        </p:nvSpPr>
        <p:spPr bwMode="auto">
          <a:xfrm>
            <a:off x="250825" y="3500438"/>
            <a:ext cx="8713788"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36871" name="Line 7"/>
          <p:cNvSpPr>
            <a:spLocks noChangeShapeType="1"/>
          </p:cNvSpPr>
          <p:nvPr/>
        </p:nvSpPr>
        <p:spPr bwMode="auto">
          <a:xfrm>
            <a:off x="250825" y="2924175"/>
            <a:ext cx="8713788"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36872" name="Line 8"/>
          <p:cNvSpPr>
            <a:spLocks noChangeShapeType="1"/>
          </p:cNvSpPr>
          <p:nvPr/>
        </p:nvSpPr>
        <p:spPr bwMode="auto">
          <a:xfrm>
            <a:off x="323850" y="3933825"/>
            <a:ext cx="8713788"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tr-TR"/>
          </a:p>
        </p:txBody>
      </p:sp>
    </p:spTree>
    <p:extLst>
      <p:ext uri="{BB962C8B-B14F-4D97-AF65-F5344CB8AC3E}">
        <p14:creationId xmlns:p14="http://schemas.microsoft.com/office/powerpoint/2010/main" val="3450224012"/>
      </p:ext>
    </p:extLst>
  </p:cSld>
  <p:clrMapOvr>
    <a:masterClrMapping/>
  </p:clrMapOvr>
  <p:transition advClick="0" advTm="400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gray">
          <a:xfrm>
            <a:off x="338138" y="123825"/>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AKUT – KRONİK KİSH</a:t>
            </a:r>
          </a:p>
        </p:txBody>
      </p:sp>
      <p:sp>
        <p:nvSpPr>
          <p:cNvPr id="5" name="Rectangle 3"/>
          <p:cNvSpPr txBox="1">
            <a:spLocks noChangeArrowheads="1"/>
          </p:cNvSpPr>
          <p:nvPr/>
        </p:nvSpPr>
        <p:spPr>
          <a:xfrm>
            <a:off x="414338" y="1252538"/>
            <a:ext cx="8367712" cy="4560887"/>
          </a:xfrm>
          <a:prstGeom prst="rect">
            <a:avLst/>
          </a:prstGeom>
        </p:spPr>
        <p:txBody>
          <a:bodyPr/>
          <a:lstStyle>
            <a:lvl1pPr marL="180975" indent="-180975" algn="l" rtl="0" eaLnBrk="0" fontAlgn="base" hangingPunct="0">
              <a:spcBef>
                <a:spcPct val="20000"/>
              </a:spcBef>
              <a:spcAft>
                <a:spcPct val="0"/>
              </a:spcAft>
              <a:buFont typeface="Wingdings" pitchFamily="2" charset="2"/>
              <a:buChar char="§"/>
              <a:defRPr sz="1600">
                <a:solidFill>
                  <a:schemeClr val="tx1"/>
                </a:solidFill>
                <a:latin typeface="+mn-lt"/>
                <a:ea typeface="+mn-ea"/>
                <a:cs typeface="+mn-cs"/>
              </a:defRPr>
            </a:lvl1pPr>
            <a:lvl2pPr marL="444500" indent="-261938" algn="l" rtl="0" eaLnBrk="0" fontAlgn="base" hangingPunct="0">
              <a:spcBef>
                <a:spcPct val="20000"/>
              </a:spcBef>
              <a:spcAft>
                <a:spcPct val="0"/>
              </a:spcAft>
              <a:buChar char="–"/>
              <a:defRPr sz="1600">
                <a:solidFill>
                  <a:schemeClr val="tx1"/>
                </a:solidFill>
                <a:latin typeface="+mn-lt"/>
                <a:cs typeface="+mn-cs"/>
              </a:defRPr>
            </a:lvl2pPr>
            <a:lvl3pPr marL="720725" indent="-274638" algn="l" rtl="0" eaLnBrk="0" fontAlgn="base" hangingPunct="0">
              <a:spcBef>
                <a:spcPct val="20000"/>
              </a:spcBef>
              <a:spcAft>
                <a:spcPct val="0"/>
              </a:spcAft>
              <a:buChar char="•"/>
              <a:defRPr sz="1600">
                <a:solidFill>
                  <a:schemeClr val="tx1"/>
                </a:solidFill>
                <a:latin typeface="+mn-lt"/>
                <a:cs typeface="+mn-cs"/>
              </a:defRPr>
            </a:lvl3pPr>
            <a:lvl4pPr marL="987425" indent="-265113" algn="l" rtl="0" eaLnBrk="0" fontAlgn="base" hangingPunct="0">
              <a:spcBef>
                <a:spcPct val="20000"/>
              </a:spcBef>
              <a:spcAft>
                <a:spcPct val="0"/>
              </a:spcAft>
              <a:buChar char="–"/>
              <a:defRPr sz="1600">
                <a:solidFill>
                  <a:schemeClr val="tx1"/>
                </a:solidFill>
                <a:latin typeface="+mn-lt"/>
                <a:cs typeface="+mn-cs"/>
              </a:defRPr>
            </a:lvl4pPr>
            <a:lvl5pPr marL="1254125" indent="-265113" algn="l" rtl="0" eaLnBrk="0" fontAlgn="base" hangingPunct="0">
              <a:spcBef>
                <a:spcPct val="20000"/>
              </a:spcBef>
              <a:spcAft>
                <a:spcPct val="0"/>
              </a:spcAft>
              <a:buChar char="»"/>
              <a:defRPr sz="1600">
                <a:solidFill>
                  <a:schemeClr val="tx1"/>
                </a:solidFill>
                <a:latin typeface="+mn-lt"/>
                <a:cs typeface="+mn-cs"/>
              </a:defRPr>
            </a:lvl5pPr>
            <a:lvl6pPr marL="1711325" indent="-265113" algn="l" rtl="0" eaLnBrk="0" fontAlgn="base" hangingPunct="0">
              <a:spcBef>
                <a:spcPct val="20000"/>
              </a:spcBef>
              <a:spcAft>
                <a:spcPct val="0"/>
              </a:spcAft>
              <a:buChar char="»"/>
              <a:defRPr>
                <a:solidFill>
                  <a:schemeClr val="tx1"/>
                </a:solidFill>
                <a:latin typeface="+mn-lt"/>
                <a:cs typeface="+mn-cs"/>
              </a:defRPr>
            </a:lvl6pPr>
            <a:lvl7pPr marL="2168525" indent="-265113" algn="l" rtl="0" eaLnBrk="0" fontAlgn="base" hangingPunct="0">
              <a:spcBef>
                <a:spcPct val="20000"/>
              </a:spcBef>
              <a:spcAft>
                <a:spcPct val="0"/>
              </a:spcAft>
              <a:buChar char="»"/>
              <a:defRPr>
                <a:solidFill>
                  <a:schemeClr val="tx1"/>
                </a:solidFill>
                <a:latin typeface="+mn-lt"/>
                <a:cs typeface="+mn-cs"/>
              </a:defRPr>
            </a:lvl7pPr>
            <a:lvl8pPr marL="2625725" indent="-265113" algn="l" rtl="0" eaLnBrk="0" fontAlgn="base" hangingPunct="0">
              <a:spcBef>
                <a:spcPct val="20000"/>
              </a:spcBef>
              <a:spcAft>
                <a:spcPct val="0"/>
              </a:spcAft>
              <a:buChar char="»"/>
              <a:defRPr>
                <a:solidFill>
                  <a:schemeClr val="tx1"/>
                </a:solidFill>
                <a:latin typeface="+mn-lt"/>
                <a:cs typeface="+mn-cs"/>
              </a:defRPr>
            </a:lvl8pPr>
            <a:lvl9pPr marL="3082925" indent="-265113" algn="l" rtl="0" eaLnBrk="0" fontAlgn="base" hangingPunct="0">
              <a:spcBef>
                <a:spcPct val="20000"/>
              </a:spcBef>
              <a:spcAft>
                <a:spcPct val="0"/>
              </a:spcAft>
              <a:buChar char="»"/>
              <a:defRPr>
                <a:solidFill>
                  <a:schemeClr val="tx1"/>
                </a:solidFill>
                <a:latin typeface="+mn-lt"/>
                <a:cs typeface="+mn-cs"/>
              </a:defRPr>
            </a:lvl9pPr>
          </a:lstStyle>
          <a:p>
            <a:pPr eaLnBrk="1" hangingPunct="1">
              <a:lnSpc>
                <a:spcPct val="150000"/>
              </a:lnSpc>
              <a:buFont typeface="Wingdings" pitchFamily="2" charset="2"/>
              <a:buChar char="v"/>
              <a:defRPr/>
            </a:pPr>
            <a:r>
              <a:rPr lang="tr-TR" sz="2200" dirty="0" smtClean="0"/>
              <a:t> </a:t>
            </a:r>
            <a:r>
              <a:rPr lang="tr-TR" sz="2200" dirty="0" smtClean="0">
                <a:solidFill>
                  <a:srgbClr val="FF0000"/>
                </a:solidFill>
              </a:rPr>
              <a:t>Akut KİSH</a:t>
            </a:r>
            <a:r>
              <a:rPr lang="tr-TR" sz="2200" dirty="0" smtClean="0"/>
              <a:t>; sistemin güçlü ve birden aşırı yüklenmesiyle başlar.</a:t>
            </a:r>
          </a:p>
          <a:p>
            <a:pPr eaLnBrk="1" hangingPunct="1">
              <a:lnSpc>
                <a:spcPct val="150000"/>
              </a:lnSpc>
              <a:buFont typeface="Wingdings" pitchFamily="2" charset="2"/>
              <a:buChar char="v"/>
              <a:defRPr/>
            </a:pPr>
            <a:r>
              <a:rPr lang="tr-TR" sz="2200" dirty="0" smtClean="0"/>
              <a:t> Buna bağlı, anatomik yapılarda yetmezlik ve ani fonksiyon kaybı!</a:t>
            </a:r>
          </a:p>
          <a:p>
            <a:pPr marL="0" indent="0" eaLnBrk="1" hangingPunct="1">
              <a:lnSpc>
                <a:spcPct val="150000"/>
              </a:lnSpc>
              <a:buFont typeface="Wingdings" pitchFamily="2" charset="2"/>
              <a:buNone/>
              <a:defRPr/>
            </a:pPr>
            <a:endParaRPr lang="tr-TR" sz="2200" dirty="0" smtClean="0"/>
          </a:p>
          <a:p>
            <a:pPr eaLnBrk="1" hangingPunct="1">
              <a:lnSpc>
                <a:spcPct val="150000"/>
              </a:lnSpc>
              <a:buFont typeface="Wingdings" pitchFamily="2" charset="2"/>
              <a:buChar char="v"/>
              <a:defRPr/>
            </a:pPr>
            <a:r>
              <a:rPr lang="tr-TR" sz="2200" dirty="0" smtClean="0"/>
              <a:t> </a:t>
            </a:r>
            <a:r>
              <a:rPr lang="tr-TR" sz="2200" dirty="0" smtClean="0">
                <a:solidFill>
                  <a:srgbClr val="FF0000"/>
                </a:solidFill>
              </a:rPr>
              <a:t>Kronik KİSH</a:t>
            </a:r>
            <a:r>
              <a:rPr lang="tr-TR" sz="2200" dirty="0" smtClean="0"/>
              <a:t>; uzun süreli olarak doku limitlerine yakın miktarlarda yüklenmeyle ortaya çıkar.</a:t>
            </a:r>
          </a:p>
          <a:p>
            <a:pPr eaLnBrk="1" hangingPunct="1">
              <a:lnSpc>
                <a:spcPct val="150000"/>
              </a:lnSpc>
              <a:buFont typeface="Wingdings" pitchFamily="2" charset="2"/>
              <a:buChar char="v"/>
              <a:defRPr/>
            </a:pPr>
            <a:r>
              <a:rPr lang="tr-TR" sz="2200" dirty="0" smtClean="0"/>
              <a:t> Kronik KİSH, semptomların hafifliği ve </a:t>
            </a:r>
            <a:r>
              <a:rPr lang="tr-TR" sz="2200" dirty="0" err="1" smtClean="0"/>
              <a:t>hekim+hasta</a:t>
            </a:r>
            <a:r>
              <a:rPr lang="tr-TR" sz="2200" dirty="0" smtClean="0"/>
              <a:t> tarafından yeterince önemsenmemesi :kronikleşmenin en temel nedeni!</a:t>
            </a:r>
          </a:p>
        </p:txBody>
      </p:sp>
    </p:spTree>
    <p:extLst>
      <p:ext uri="{BB962C8B-B14F-4D97-AF65-F5344CB8AC3E}">
        <p14:creationId xmlns:p14="http://schemas.microsoft.com/office/powerpoint/2010/main" val="3377636698"/>
      </p:ext>
    </p:extLst>
  </p:cSld>
  <p:clrMapOvr>
    <a:masterClrMapping/>
  </p:clrMapOvr>
  <p:transition advClick="0" advTm="400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tr-TR" altLang="tr-TR" smtClean="0"/>
              <a:t>İş Analizi</a:t>
            </a:r>
            <a:endParaRPr lang="en-US" altLang="tr-TR" smtClean="0"/>
          </a:p>
        </p:txBody>
      </p:sp>
      <p:sp>
        <p:nvSpPr>
          <p:cNvPr id="37891" name="Rectangle 3"/>
          <p:cNvSpPr>
            <a:spLocks noGrp="1" noChangeArrowheads="1"/>
          </p:cNvSpPr>
          <p:nvPr>
            <p:ph type="body" idx="1"/>
          </p:nvPr>
        </p:nvSpPr>
        <p:spPr/>
        <p:txBody>
          <a:bodyPr/>
          <a:lstStyle/>
          <a:p>
            <a:pPr eaLnBrk="1" hangingPunct="1">
              <a:lnSpc>
                <a:spcPct val="80000"/>
              </a:lnSpc>
            </a:pPr>
            <a:r>
              <a:rPr lang="tr-TR" altLang="tr-TR" sz="2600" smtClean="0"/>
              <a:t>Amaç: İş neden yapılıyor</a:t>
            </a:r>
          </a:p>
          <a:p>
            <a:pPr eaLnBrk="1" hangingPunct="1">
              <a:lnSpc>
                <a:spcPct val="80000"/>
              </a:lnSpc>
            </a:pPr>
            <a:r>
              <a:rPr lang="tr-TR" altLang="tr-TR" sz="2600" smtClean="0"/>
              <a:t>Standartlar: Üretim kalitesi ve niceliği ile ilgili beklentiler</a:t>
            </a:r>
          </a:p>
          <a:p>
            <a:pPr eaLnBrk="1" hangingPunct="1">
              <a:lnSpc>
                <a:spcPct val="80000"/>
              </a:lnSpc>
            </a:pPr>
            <a:r>
              <a:rPr lang="tr-TR" altLang="tr-TR" sz="2600" smtClean="0"/>
              <a:t>Görevlendirilenler: İşin yapılması için gerekli işçi sayısı</a:t>
            </a:r>
          </a:p>
          <a:p>
            <a:pPr eaLnBrk="1" hangingPunct="1">
              <a:lnSpc>
                <a:spcPct val="80000"/>
              </a:lnSpc>
            </a:pPr>
            <a:r>
              <a:rPr lang="tr-TR" altLang="tr-TR" sz="2600" smtClean="0"/>
              <a:t>Yöntem: Her görevin yerine getirilmesi için gerekli basamaklar</a:t>
            </a:r>
          </a:p>
          <a:p>
            <a:pPr eaLnBrk="1" hangingPunct="1">
              <a:lnSpc>
                <a:spcPct val="80000"/>
              </a:lnSpc>
            </a:pPr>
            <a:r>
              <a:rPr lang="tr-TR" altLang="tr-TR" sz="2600" smtClean="0"/>
              <a:t>Çalışma bölmesi; kullanılan mesafeler</a:t>
            </a:r>
          </a:p>
          <a:p>
            <a:pPr eaLnBrk="1" hangingPunct="1">
              <a:lnSpc>
                <a:spcPct val="80000"/>
              </a:lnSpc>
            </a:pPr>
            <a:r>
              <a:rPr lang="tr-TR" altLang="tr-TR" sz="2600" smtClean="0"/>
              <a:t>Materyeller; Kullanılan malzemeler ve özellikleri</a:t>
            </a:r>
          </a:p>
          <a:p>
            <a:pPr eaLnBrk="1" hangingPunct="1">
              <a:lnSpc>
                <a:spcPct val="80000"/>
              </a:lnSpc>
            </a:pPr>
            <a:r>
              <a:rPr lang="tr-TR" altLang="tr-TR" sz="2600" smtClean="0"/>
              <a:t>Araçlar; İşin uygulanmasında kullanılan araçlar</a:t>
            </a:r>
          </a:p>
          <a:p>
            <a:pPr eaLnBrk="1" hangingPunct="1">
              <a:lnSpc>
                <a:spcPct val="80000"/>
              </a:lnSpc>
            </a:pPr>
            <a:r>
              <a:rPr lang="tr-TR" altLang="tr-TR" sz="2600" smtClean="0"/>
              <a:t>Çevre; Çalışma istasyonunun çevresi</a:t>
            </a:r>
            <a:endParaRPr lang="en-US" altLang="tr-TR" sz="2600" smtClean="0"/>
          </a:p>
        </p:txBody>
      </p:sp>
    </p:spTree>
    <p:extLst>
      <p:ext uri="{BB962C8B-B14F-4D97-AF65-F5344CB8AC3E}">
        <p14:creationId xmlns:p14="http://schemas.microsoft.com/office/powerpoint/2010/main" val="4222001503"/>
      </p:ext>
    </p:extLst>
  </p:cSld>
  <p:clrMapOvr>
    <a:masterClrMapping/>
  </p:clrMapOvr>
  <p:transition advClick="0" advTm="4000">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tr-TR" altLang="tr-TR" smtClean="0"/>
              <a:t>İş faktörlerinin analizi</a:t>
            </a:r>
            <a:endParaRPr lang="en-US" altLang="tr-TR" smtClean="0"/>
          </a:p>
        </p:txBody>
      </p:sp>
      <p:sp>
        <p:nvSpPr>
          <p:cNvPr id="38915" name="Rectangle 3"/>
          <p:cNvSpPr>
            <a:spLocks noGrp="1" noChangeArrowheads="1"/>
          </p:cNvSpPr>
          <p:nvPr>
            <p:ph type="body" idx="1"/>
          </p:nvPr>
        </p:nvSpPr>
        <p:spPr/>
        <p:txBody>
          <a:bodyPr/>
          <a:lstStyle/>
          <a:p>
            <a:pPr eaLnBrk="1" hangingPunct="1"/>
            <a:r>
              <a:rPr lang="tr-TR" altLang="tr-TR" smtClean="0"/>
              <a:t>Tekrarlayan ve süren zorlanmalar var mı?</a:t>
            </a:r>
          </a:p>
          <a:p>
            <a:pPr eaLnBrk="1" hangingPunct="1"/>
            <a:r>
              <a:rPr lang="tr-TR" altLang="tr-TR" smtClean="0"/>
              <a:t>Güç harcamaya dayalı zorlanmalar var mı?</a:t>
            </a:r>
          </a:p>
          <a:p>
            <a:pPr eaLnBrk="1" hangingPunct="1"/>
            <a:r>
              <a:rPr lang="tr-TR" altLang="tr-TR" smtClean="0"/>
              <a:t>Postür stresi var mı?</a:t>
            </a:r>
          </a:p>
          <a:p>
            <a:pPr eaLnBrk="1" hangingPunct="1"/>
            <a:r>
              <a:rPr lang="tr-TR" altLang="tr-TR" smtClean="0"/>
              <a:t>Lokalize mekanik stres var mı?</a:t>
            </a:r>
          </a:p>
          <a:p>
            <a:pPr eaLnBrk="1" hangingPunct="1"/>
            <a:r>
              <a:rPr lang="tr-TR" altLang="tr-TR" smtClean="0"/>
              <a:t>Düşük Sıcaklık var mı?</a:t>
            </a:r>
          </a:p>
          <a:p>
            <a:pPr eaLnBrk="1" hangingPunct="1"/>
            <a:r>
              <a:rPr lang="tr-TR" altLang="tr-TR" smtClean="0"/>
              <a:t>Vibrasyon var mı?</a:t>
            </a:r>
          </a:p>
          <a:p>
            <a:pPr eaLnBrk="1" hangingPunct="1"/>
            <a:r>
              <a:rPr lang="tr-TR" altLang="tr-TR" smtClean="0"/>
              <a:t>İşçiden geribildirim alınıyor mu?</a:t>
            </a:r>
            <a:endParaRPr lang="en-US" altLang="tr-TR" smtClean="0"/>
          </a:p>
        </p:txBody>
      </p:sp>
    </p:spTree>
    <p:extLst>
      <p:ext uri="{BB962C8B-B14F-4D97-AF65-F5344CB8AC3E}">
        <p14:creationId xmlns:p14="http://schemas.microsoft.com/office/powerpoint/2010/main" val="4052861376"/>
      </p:ext>
    </p:extLst>
  </p:cSld>
  <p:clrMapOvr>
    <a:masterClrMapping/>
  </p:clrMapOvr>
  <p:transition advClick="0" advTm="4000">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7234238" y="1152525"/>
            <a:ext cx="1919287" cy="4854575"/>
          </a:xfrm>
          <a:prstGeom prst="rect">
            <a:avLst/>
          </a:prstGeom>
          <a:gradFill rotWithShape="1">
            <a:gsLst>
              <a:gs pos="0">
                <a:srgbClr val="FF9900"/>
              </a:gs>
              <a:gs pos="50000">
                <a:schemeClr val="bg1"/>
              </a:gs>
              <a:gs pos="100000">
                <a:srgbClr val="FF9900"/>
              </a:gs>
            </a:gsLst>
            <a:lin ang="0" scaled="1"/>
          </a:gradFill>
          <a:ln w="9525">
            <a:noFill/>
            <a:miter lim="800000"/>
            <a:headEnd/>
            <a:tailEnd/>
          </a:ln>
          <a:effectLst/>
        </p:spPr>
        <p:txBody>
          <a:bodyPr wrap="none" anchor="ctr"/>
          <a:lstStyle/>
          <a:p>
            <a:pPr>
              <a:defRPr/>
            </a:pPr>
            <a:endParaRPr lang="tr-TR">
              <a:latin typeface="Arial" pitchFamily="34" charset="0"/>
            </a:endParaRPr>
          </a:p>
        </p:txBody>
      </p:sp>
      <p:sp>
        <p:nvSpPr>
          <p:cNvPr id="29699" name="Rectangle 3"/>
          <p:cNvSpPr>
            <a:spLocks noChangeArrowheads="1"/>
          </p:cNvSpPr>
          <p:nvPr/>
        </p:nvSpPr>
        <p:spPr bwMode="auto">
          <a:xfrm>
            <a:off x="5038725" y="1152525"/>
            <a:ext cx="2195513" cy="4854575"/>
          </a:xfrm>
          <a:prstGeom prst="rect">
            <a:avLst/>
          </a:prstGeom>
          <a:gradFill rotWithShape="1">
            <a:gsLst>
              <a:gs pos="0">
                <a:srgbClr val="FB765B"/>
              </a:gs>
              <a:gs pos="50000">
                <a:schemeClr val="bg1"/>
              </a:gs>
              <a:gs pos="100000">
                <a:srgbClr val="FB765B"/>
              </a:gs>
            </a:gsLst>
            <a:lin ang="0" scaled="1"/>
          </a:gradFill>
          <a:ln w="9525">
            <a:noFill/>
            <a:miter lim="800000"/>
            <a:headEnd/>
            <a:tailEnd/>
          </a:ln>
          <a:effectLst/>
        </p:spPr>
        <p:txBody>
          <a:bodyPr wrap="none" anchor="ctr"/>
          <a:lstStyle/>
          <a:p>
            <a:pPr>
              <a:defRPr/>
            </a:pPr>
            <a:endParaRPr lang="tr-TR">
              <a:latin typeface="Arial" pitchFamily="34" charset="0"/>
            </a:endParaRPr>
          </a:p>
        </p:txBody>
      </p:sp>
      <p:sp>
        <p:nvSpPr>
          <p:cNvPr id="29700" name="Rectangle 4"/>
          <p:cNvSpPr>
            <a:spLocks noChangeArrowheads="1"/>
          </p:cNvSpPr>
          <p:nvPr/>
        </p:nvSpPr>
        <p:spPr bwMode="auto">
          <a:xfrm>
            <a:off x="1039813" y="1154113"/>
            <a:ext cx="2057400" cy="4854575"/>
          </a:xfrm>
          <a:prstGeom prst="rect">
            <a:avLst/>
          </a:prstGeom>
          <a:gradFill rotWithShape="1">
            <a:gsLst>
              <a:gs pos="0">
                <a:srgbClr val="33CC33"/>
              </a:gs>
              <a:gs pos="50000">
                <a:schemeClr val="bg1"/>
              </a:gs>
              <a:gs pos="100000">
                <a:srgbClr val="33CC33"/>
              </a:gs>
            </a:gsLst>
            <a:lin ang="0" scaled="1"/>
          </a:gradFill>
          <a:ln w="9525">
            <a:noFill/>
            <a:miter lim="800000"/>
            <a:headEnd/>
            <a:tailEnd/>
          </a:ln>
          <a:effectLst/>
        </p:spPr>
        <p:txBody>
          <a:bodyPr wrap="none" anchor="ctr"/>
          <a:lstStyle/>
          <a:p>
            <a:pPr algn="ctr">
              <a:defRPr/>
            </a:pPr>
            <a:endParaRPr lang="tr-TR">
              <a:latin typeface="Arial" pitchFamily="34" charset="0"/>
            </a:endParaRPr>
          </a:p>
        </p:txBody>
      </p:sp>
      <p:sp>
        <p:nvSpPr>
          <p:cNvPr id="29701" name="Rectangle 5"/>
          <p:cNvSpPr>
            <a:spLocks noChangeArrowheads="1"/>
          </p:cNvSpPr>
          <p:nvPr/>
        </p:nvSpPr>
        <p:spPr bwMode="auto">
          <a:xfrm>
            <a:off x="3119438" y="1152525"/>
            <a:ext cx="1995487" cy="4854575"/>
          </a:xfrm>
          <a:prstGeom prst="rect">
            <a:avLst/>
          </a:prstGeom>
          <a:gradFill rotWithShape="1">
            <a:gsLst>
              <a:gs pos="0">
                <a:srgbClr val="FF9900"/>
              </a:gs>
              <a:gs pos="50000">
                <a:schemeClr val="bg1"/>
              </a:gs>
              <a:gs pos="100000">
                <a:srgbClr val="FF9900"/>
              </a:gs>
            </a:gsLst>
            <a:lin ang="0" scaled="1"/>
          </a:gradFill>
          <a:ln w="9525">
            <a:noFill/>
            <a:miter lim="800000"/>
            <a:headEnd/>
            <a:tailEnd/>
          </a:ln>
          <a:effectLst/>
        </p:spPr>
        <p:txBody>
          <a:bodyPr wrap="none" anchor="ctr"/>
          <a:lstStyle/>
          <a:p>
            <a:pPr>
              <a:defRPr/>
            </a:pPr>
            <a:endParaRPr lang="tr-TR">
              <a:latin typeface="Arial" pitchFamily="34" charset="0"/>
            </a:endParaRPr>
          </a:p>
        </p:txBody>
      </p:sp>
      <p:grpSp>
        <p:nvGrpSpPr>
          <p:cNvPr id="39942" name="Group 6"/>
          <p:cNvGrpSpPr>
            <a:grpSpLocks/>
          </p:cNvGrpSpPr>
          <p:nvPr/>
        </p:nvGrpSpPr>
        <p:grpSpPr bwMode="auto">
          <a:xfrm>
            <a:off x="1076325" y="4124325"/>
            <a:ext cx="8001000" cy="1882775"/>
            <a:chOff x="768" y="1152"/>
            <a:chExt cx="4656" cy="2016"/>
          </a:xfrm>
        </p:grpSpPr>
        <p:sp>
          <p:nvSpPr>
            <p:cNvPr id="39961" name="Line 7"/>
            <p:cNvSpPr>
              <a:spLocks noChangeShapeType="1"/>
            </p:cNvSpPr>
            <p:nvPr/>
          </p:nvSpPr>
          <p:spPr bwMode="auto">
            <a:xfrm>
              <a:off x="768" y="1152"/>
              <a:ext cx="0" cy="2016"/>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39962" name="Line 8"/>
            <p:cNvSpPr>
              <a:spLocks noChangeShapeType="1"/>
            </p:cNvSpPr>
            <p:nvPr/>
          </p:nvSpPr>
          <p:spPr bwMode="auto">
            <a:xfrm>
              <a:off x="768" y="3168"/>
              <a:ext cx="4656"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tr-TR"/>
            </a:p>
          </p:txBody>
        </p:sp>
      </p:grpSp>
      <p:sp>
        <p:nvSpPr>
          <p:cNvPr id="39943" name="Text Box 9"/>
          <p:cNvSpPr txBox="1">
            <a:spLocks noChangeArrowheads="1"/>
          </p:cNvSpPr>
          <p:nvPr/>
        </p:nvSpPr>
        <p:spPr bwMode="auto">
          <a:xfrm>
            <a:off x="4352925" y="6105525"/>
            <a:ext cx="1784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tr-TR" altLang="tr-TR">
                <a:solidFill>
                  <a:schemeClr val="hlink"/>
                </a:solidFill>
              </a:rPr>
              <a:t>Zaman</a:t>
            </a:r>
            <a:r>
              <a:rPr lang="en-US" altLang="tr-TR">
                <a:solidFill>
                  <a:schemeClr val="hlink"/>
                </a:solidFill>
              </a:rPr>
              <a:t>, </a:t>
            </a:r>
            <a:r>
              <a:rPr lang="tr-TR" altLang="tr-TR">
                <a:solidFill>
                  <a:schemeClr val="hlink"/>
                </a:solidFill>
              </a:rPr>
              <a:t>haftalar</a:t>
            </a:r>
            <a:endParaRPr lang="en-US" altLang="tr-TR">
              <a:solidFill>
                <a:schemeClr val="hlink"/>
              </a:solidFill>
            </a:endParaRPr>
          </a:p>
        </p:txBody>
      </p:sp>
      <p:sp>
        <p:nvSpPr>
          <p:cNvPr id="39944" name="Text Box 10"/>
          <p:cNvSpPr txBox="1">
            <a:spLocks noChangeArrowheads="1"/>
          </p:cNvSpPr>
          <p:nvPr/>
        </p:nvSpPr>
        <p:spPr bwMode="auto">
          <a:xfrm rot="-5400000">
            <a:off x="-175418" y="3875881"/>
            <a:ext cx="2038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tr-TR" altLang="tr-TR">
                <a:solidFill>
                  <a:schemeClr val="hlink"/>
                </a:solidFill>
              </a:rPr>
              <a:t>Belirtiler/</a:t>
            </a:r>
            <a:r>
              <a:rPr lang="en-US" altLang="tr-TR">
                <a:solidFill>
                  <a:schemeClr val="hlink"/>
                </a:solidFill>
              </a:rPr>
              <a:t> </a:t>
            </a:r>
            <a:r>
              <a:rPr lang="tr-TR" altLang="tr-TR">
                <a:solidFill>
                  <a:schemeClr val="hlink"/>
                </a:solidFill>
              </a:rPr>
              <a:t>Engellilik</a:t>
            </a:r>
            <a:endParaRPr lang="en-US" altLang="tr-TR">
              <a:solidFill>
                <a:schemeClr val="hlink"/>
              </a:solidFill>
            </a:endParaRPr>
          </a:p>
        </p:txBody>
      </p:sp>
      <p:sp>
        <p:nvSpPr>
          <p:cNvPr id="39945" name="Freeform 11"/>
          <p:cNvSpPr>
            <a:spLocks/>
          </p:cNvSpPr>
          <p:nvPr/>
        </p:nvSpPr>
        <p:spPr bwMode="auto">
          <a:xfrm>
            <a:off x="1062038" y="4276725"/>
            <a:ext cx="7634287" cy="1736725"/>
          </a:xfrm>
          <a:custGeom>
            <a:avLst/>
            <a:gdLst>
              <a:gd name="T0" fmla="*/ 0 w 4618"/>
              <a:gd name="T1" fmla="*/ 1599331 h 1125"/>
              <a:gd name="T2" fmla="*/ 204992 w 4618"/>
              <a:gd name="T3" fmla="*/ 1659537 h 1125"/>
              <a:gd name="T4" fmla="*/ 409983 w 4618"/>
              <a:gd name="T5" fmla="*/ 1719744 h 1125"/>
              <a:gd name="T6" fmla="*/ 752187 w 4618"/>
              <a:gd name="T7" fmla="*/ 1599331 h 1125"/>
              <a:gd name="T8" fmla="*/ 1026612 w 4618"/>
              <a:gd name="T9" fmla="*/ 1599331 h 1125"/>
              <a:gd name="T10" fmla="*/ 1339059 w 4618"/>
              <a:gd name="T11" fmla="*/ 1349242 h 1125"/>
              <a:gd name="T12" fmla="*/ 1896173 w 4618"/>
              <a:gd name="T13" fmla="*/ 1685781 h 1125"/>
              <a:gd name="T14" fmla="*/ 2269787 w 4618"/>
              <a:gd name="T15" fmla="*/ 1045123 h 1125"/>
              <a:gd name="T16" fmla="*/ 2719446 w 4618"/>
              <a:gd name="T17" fmla="*/ 853697 h 1125"/>
              <a:gd name="T18" fmla="*/ 3451795 w 4618"/>
              <a:gd name="T19" fmla="*/ 1509793 h 1125"/>
              <a:gd name="T20" fmla="*/ 3984113 w 4618"/>
              <a:gd name="T21" fmla="*/ 1548387 h 1125"/>
              <a:gd name="T22" fmla="*/ 4268456 w 4618"/>
              <a:gd name="T23" fmla="*/ 748721 h 1125"/>
              <a:gd name="T24" fmla="*/ 4744566 w 4618"/>
              <a:gd name="T25" fmla="*/ 64838 h 1125"/>
              <a:gd name="T26" fmla="*/ 5744727 w 4618"/>
              <a:gd name="T27" fmla="*/ 359695 h 1125"/>
              <a:gd name="T28" fmla="*/ 6237368 w 4618"/>
              <a:gd name="T29" fmla="*/ 1108416 h 1125"/>
              <a:gd name="T30" fmla="*/ 6801095 w 4618"/>
              <a:gd name="T31" fmla="*/ 1048210 h 1125"/>
              <a:gd name="T32" fmla="*/ 7277205 w 4618"/>
              <a:gd name="T33" fmla="*/ 1611681 h 1125"/>
              <a:gd name="T34" fmla="*/ 7634287 w 4618"/>
              <a:gd name="T35" fmla="*/ 1509793 h 112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18"/>
              <a:gd name="T55" fmla="*/ 0 h 1125"/>
              <a:gd name="T56" fmla="*/ 4618 w 4618"/>
              <a:gd name="T57" fmla="*/ 1125 h 112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18" h="1125">
                <a:moveTo>
                  <a:pt x="0" y="1036"/>
                </a:moveTo>
                <a:cubicBezTo>
                  <a:pt x="41" y="1050"/>
                  <a:pt x="83" y="1062"/>
                  <a:pt x="124" y="1075"/>
                </a:cubicBezTo>
                <a:cubicBezTo>
                  <a:pt x="166" y="1089"/>
                  <a:pt x="193" y="1121"/>
                  <a:pt x="248" y="1114"/>
                </a:cubicBezTo>
                <a:cubicBezTo>
                  <a:pt x="304" y="1108"/>
                  <a:pt x="393" y="1050"/>
                  <a:pt x="455" y="1036"/>
                </a:cubicBezTo>
                <a:cubicBezTo>
                  <a:pt x="518" y="1023"/>
                  <a:pt x="562" y="1063"/>
                  <a:pt x="621" y="1036"/>
                </a:cubicBezTo>
                <a:cubicBezTo>
                  <a:pt x="680" y="1009"/>
                  <a:pt x="722" y="865"/>
                  <a:pt x="810" y="874"/>
                </a:cubicBezTo>
                <a:cubicBezTo>
                  <a:pt x="898" y="883"/>
                  <a:pt x="1053" y="1125"/>
                  <a:pt x="1147" y="1092"/>
                </a:cubicBezTo>
                <a:cubicBezTo>
                  <a:pt x="1241" y="1059"/>
                  <a:pt x="1290" y="767"/>
                  <a:pt x="1373" y="677"/>
                </a:cubicBezTo>
                <a:cubicBezTo>
                  <a:pt x="1456" y="587"/>
                  <a:pt x="1526" y="503"/>
                  <a:pt x="1645" y="553"/>
                </a:cubicBezTo>
                <a:cubicBezTo>
                  <a:pt x="1764" y="603"/>
                  <a:pt x="1961" y="904"/>
                  <a:pt x="2088" y="978"/>
                </a:cubicBezTo>
                <a:cubicBezTo>
                  <a:pt x="2215" y="1053"/>
                  <a:pt x="2328" y="1085"/>
                  <a:pt x="2410" y="1003"/>
                </a:cubicBezTo>
                <a:cubicBezTo>
                  <a:pt x="2492" y="921"/>
                  <a:pt x="2505" y="646"/>
                  <a:pt x="2582" y="485"/>
                </a:cubicBezTo>
                <a:cubicBezTo>
                  <a:pt x="2659" y="325"/>
                  <a:pt x="2721" y="84"/>
                  <a:pt x="2870" y="42"/>
                </a:cubicBezTo>
                <a:cubicBezTo>
                  <a:pt x="3019" y="0"/>
                  <a:pt x="3324" y="120"/>
                  <a:pt x="3475" y="233"/>
                </a:cubicBezTo>
                <a:cubicBezTo>
                  <a:pt x="3626" y="346"/>
                  <a:pt x="3667" y="644"/>
                  <a:pt x="3773" y="718"/>
                </a:cubicBezTo>
                <a:cubicBezTo>
                  <a:pt x="3879" y="792"/>
                  <a:pt x="4009" y="625"/>
                  <a:pt x="4114" y="679"/>
                </a:cubicBezTo>
                <a:cubicBezTo>
                  <a:pt x="4219" y="733"/>
                  <a:pt x="4318" y="994"/>
                  <a:pt x="4402" y="1044"/>
                </a:cubicBezTo>
                <a:cubicBezTo>
                  <a:pt x="4486" y="1094"/>
                  <a:pt x="4573" y="992"/>
                  <a:pt x="4618" y="978"/>
                </a:cubicBezTo>
              </a:path>
            </a:pathLst>
          </a:custGeom>
          <a:noFill/>
          <a:ln w="76200" cmpd="sng">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tr-TR"/>
          </a:p>
        </p:txBody>
      </p:sp>
      <p:sp>
        <p:nvSpPr>
          <p:cNvPr id="39946" name="Text Box 12"/>
          <p:cNvSpPr txBox="1">
            <a:spLocks noChangeArrowheads="1"/>
          </p:cNvSpPr>
          <p:nvPr/>
        </p:nvSpPr>
        <p:spPr bwMode="auto">
          <a:xfrm>
            <a:off x="1595438" y="1169988"/>
            <a:ext cx="12160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tr-TR" altLang="tr-TR" sz="2400" b="1">
                <a:solidFill>
                  <a:srgbClr val="006666"/>
                </a:solidFill>
              </a:rPr>
              <a:t>Birincil</a:t>
            </a:r>
            <a:endParaRPr lang="en-US" altLang="tr-TR" sz="2400" b="1">
              <a:solidFill>
                <a:srgbClr val="006666"/>
              </a:solidFill>
            </a:endParaRPr>
          </a:p>
        </p:txBody>
      </p:sp>
      <p:sp>
        <p:nvSpPr>
          <p:cNvPr id="39947" name="Text Box 13"/>
          <p:cNvSpPr txBox="1">
            <a:spLocks noChangeArrowheads="1"/>
          </p:cNvSpPr>
          <p:nvPr/>
        </p:nvSpPr>
        <p:spPr bwMode="auto">
          <a:xfrm>
            <a:off x="3271838" y="1169988"/>
            <a:ext cx="104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tr-TR" altLang="tr-TR" sz="2400" b="1">
                <a:solidFill>
                  <a:srgbClr val="006666"/>
                </a:solidFill>
              </a:rPr>
              <a:t>İkincil</a:t>
            </a:r>
            <a:endParaRPr lang="en-US" altLang="tr-TR" sz="2400" b="1">
              <a:solidFill>
                <a:srgbClr val="006666"/>
              </a:solidFill>
            </a:endParaRPr>
          </a:p>
        </p:txBody>
      </p:sp>
      <p:sp>
        <p:nvSpPr>
          <p:cNvPr id="39948" name="Text Box 14"/>
          <p:cNvSpPr txBox="1">
            <a:spLocks noChangeArrowheads="1"/>
          </p:cNvSpPr>
          <p:nvPr/>
        </p:nvSpPr>
        <p:spPr bwMode="auto">
          <a:xfrm>
            <a:off x="5481638" y="1169988"/>
            <a:ext cx="13858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tr-TR" altLang="tr-TR" sz="2400" b="1">
                <a:solidFill>
                  <a:srgbClr val="006666"/>
                </a:solidFill>
              </a:rPr>
              <a:t>Üçüncül</a:t>
            </a:r>
            <a:endParaRPr lang="en-US" altLang="tr-TR" sz="2400" b="1">
              <a:solidFill>
                <a:srgbClr val="006666"/>
              </a:solidFill>
            </a:endParaRPr>
          </a:p>
        </p:txBody>
      </p:sp>
      <p:sp>
        <p:nvSpPr>
          <p:cNvPr id="39949" name="Text Box 15"/>
          <p:cNvSpPr txBox="1">
            <a:spLocks noChangeArrowheads="1"/>
          </p:cNvSpPr>
          <p:nvPr/>
        </p:nvSpPr>
        <p:spPr bwMode="auto">
          <a:xfrm>
            <a:off x="7253288" y="1169988"/>
            <a:ext cx="104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tr-TR" altLang="tr-TR" sz="2400" b="1">
                <a:solidFill>
                  <a:srgbClr val="006666"/>
                </a:solidFill>
              </a:rPr>
              <a:t>İkincil</a:t>
            </a:r>
            <a:endParaRPr lang="en-US" altLang="tr-TR" sz="2400" b="1">
              <a:solidFill>
                <a:srgbClr val="006666"/>
              </a:solidFill>
            </a:endParaRPr>
          </a:p>
        </p:txBody>
      </p:sp>
      <p:sp>
        <p:nvSpPr>
          <p:cNvPr id="39950" name="Text Box 16"/>
          <p:cNvSpPr txBox="1">
            <a:spLocks noChangeArrowheads="1"/>
          </p:cNvSpPr>
          <p:nvPr/>
        </p:nvSpPr>
        <p:spPr bwMode="auto">
          <a:xfrm>
            <a:off x="1152525" y="1762125"/>
            <a:ext cx="20574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tr-TR" altLang="tr-TR" sz="1600">
                <a:solidFill>
                  <a:srgbClr val="006666"/>
                </a:solidFill>
              </a:rPr>
              <a:t>MKİSH ile ilgili risk faktörlerini azaltma</a:t>
            </a:r>
          </a:p>
          <a:p>
            <a:pPr eaLnBrk="1" hangingPunct="1"/>
            <a:endParaRPr lang="tr-TR" altLang="tr-TR" sz="1600">
              <a:solidFill>
                <a:srgbClr val="006666"/>
              </a:solidFill>
            </a:endParaRPr>
          </a:p>
          <a:p>
            <a:pPr eaLnBrk="1" hangingPunct="1"/>
            <a:r>
              <a:rPr lang="tr-TR" altLang="tr-TR" sz="1600">
                <a:solidFill>
                  <a:srgbClr val="006666"/>
                </a:solidFill>
              </a:rPr>
              <a:t>Çok çalışma değil akıllıca çalışma</a:t>
            </a:r>
          </a:p>
          <a:p>
            <a:pPr eaLnBrk="1" hangingPunct="1"/>
            <a:r>
              <a:rPr lang="tr-TR" altLang="tr-TR" sz="1600">
                <a:solidFill>
                  <a:srgbClr val="006666"/>
                </a:solidFill>
              </a:rPr>
              <a:t>“</a:t>
            </a:r>
            <a:r>
              <a:rPr lang="en-US" altLang="tr-TR" sz="1600">
                <a:solidFill>
                  <a:srgbClr val="006666"/>
                </a:solidFill>
              </a:rPr>
              <a:t>work smarter not harder</a:t>
            </a:r>
            <a:r>
              <a:rPr lang="tr-TR" altLang="tr-TR" sz="1600">
                <a:solidFill>
                  <a:srgbClr val="006666"/>
                </a:solidFill>
              </a:rPr>
              <a:t>”</a:t>
            </a:r>
            <a:endParaRPr lang="en-US" altLang="tr-TR" sz="1600">
              <a:solidFill>
                <a:srgbClr val="006666"/>
              </a:solidFill>
            </a:endParaRPr>
          </a:p>
        </p:txBody>
      </p:sp>
      <p:sp>
        <p:nvSpPr>
          <p:cNvPr id="39951" name="Rectangle 17"/>
          <p:cNvSpPr>
            <a:spLocks noGrp="1" noChangeArrowheads="1"/>
          </p:cNvSpPr>
          <p:nvPr>
            <p:ph type="title"/>
          </p:nvPr>
        </p:nvSpPr>
        <p:spPr>
          <a:xfrm>
            <a:off x="611188" y="260350"/>
            <a:ext cx="8532812" cy="882650"/>
          </a:xfrm>
        </p:spPr>
        <p:txBody>
          <a:bodyPr/>
          <a:lstStyle/>
          <a:p>
            <a:pPr eaLnBrk="1" hangingPunct="1"/>
            <a:r>
              <a:rPr lang="tr-TR" altLang="tr-TR" sz="2100" b="0" smtClean="0">
                <a:solidFill>
                  <a:srgbClr val="006666"/>
                </a:solidFill>
              </a:rPr>
              <a:t>Mesleki Kas İskelet Sistemi Hastalıklarından Birincil, İkincil, Üçüncül Korunma</a:t>
            </a:r>
            <a:endParaRPr lang="en-US" altLang="tr-TR" sz="2100" b="0" smtClean="0">
              <a:solidFill>
                <a:srgbClr val="006666"/>
              </a:solidFill>
            </a:endParaRPr>
          </a:p>
        </p:txBody>
      </p:sp>
      <p:sp>
        <p:nvSpPr>
          <p:cNvPr id="39952" name="Text Box 18"/>
          <p:cNvSpPr txBox="1">
            <a:spLocks noChangeArrowheads="1"/>
          </p:cNvSpPr>
          <p:nvPr/>
        </p:nvSpPr>
        <p:spPr bwMode="auto">
          <a:xfrm>
            <a:off x="3133725" y="1762125"/>
            <a:ext cx="1905000"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tr-TR" altLang="tr-TR" sz="1600">
                <a:solidFill>
                  <a:srgbClr val="006666"/>
                </a:solidFill>
              </a:rPr>
              <a:t>MKİSH izleme, saptama, raporlama, risk faktörlerini azaltma, sağlığın restorasyonu</a:t>
            </a:r>
            <a:endParaRPr lang="en-US" altLang="tr-TR" sz="1600">
              <a:solidFill>
                <a:srgbClr val="006666"/>
              </a:solidFill>
            </a:endParaRPr>
          </a:p>
        </p:txBody>
      </p:sp>
      <p:sp>
        <p:nvSpPr>
          <p:cNvPr id="39953" name="Text Box 19"/>
          <p:cNvSpPr txBox="1">
            <a:spLocks noChangeArrowheads="1"/>
          </p:cNvSpPr>
          <p:nvPr/>
        </p:nvSpPr>
        <p:spPr bwMode="auto">
          <a:xfrm>
            <a:off x="5114925" y="1768475"/>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tr-TR" altLang="tr-TR" sz="1600">
                <a:solidFill>
                  <a:srgbClr val="006666"/>
                </a:solidFill>
              </a:rPr>
              <a:t>Engellilik sonucu oluşan kayıp zamanı azaltmaya yönelik risk faktörü azaltma, engele uyum, erken işe dönüşün sağlanabilimesi</a:t>
            </a:r>
            <a:r>
              <a:rPr lang="en-US" altLang="tr-TR" sz="1600">
                <a:solidFill>
                  <a:srgbClr val="006666"/>
                </a:solidFill>
              </a:rPr>
              <a:t>, </a:t>
            </a:r>
          </a:p>
        </p:txBody>
      </p:sp>
      <p:sp>
        <p:nvSpPr>
          <p:cNvPr id="39954" name="Text Box 20"/>
          <p:cNvSpPr txBox="1">
            <a:spLocks noChangeArrowheads="1"/>
          </p:cNvSpPr>
          <p:nvPr/>
        </p:nvSpPr>
        <p:spPr bwMode="auto">
          <a:xfrm>
            <a:off x="1304925" y="4581525"/>
            <a:ext cx="161607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tr-TR" altLang="tr-TR" sz="1400">
                <a:solidFill>
                  <a:srgbClr val="008000"/>
                </a:solidFill>
              </a:rPr>
              <a:t>İşte az miktarda engellilik ve sınırlılık</a:t>
            </a:r>
            <a:endParaRPr lang="en-US" altLang="tr-TR" sz="1400">
              <a:solidFill>
                <a:srgbClr val="008000"/>
              </a:solidFill>
            </a:endParaRPr>
          </a:p>
        </p:txBody>
      </p:sp>
      <p:sp>
        <p:nvSpPr>
          <p:cNvPr id="39955" name="Text Box 21"/>
          <p:cNvSpPr txBox="1">
            <a:spLocks noChangeArrowheads="1"/>
          </p:cNvSpPr>
          <p:nvPr/>
        </p:nvSpPr>
        <p:spPr bwMode="auto">
          <a:xfrm>
            <a:off x="3362325" y="4581525"/>
            <a:ext cx="16160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tr-TR" altLang="tr-TR" sz="1400">
                <a:solidFill>
                  <a:srgbClr val="008000"/>
                </a:solidFill>
              </a:rPr>
              <a:t>İşte bazı engellilik ve sınırlılık</a:t>
            </a:r>
            <a:endParaRPr lang="en-US" altLang="tr-TR" sz="1400">
              <a:solidFill>
                <a:srgbClr val="008000"/>
              </a:solidFill>
            </a:endParaRPr>
          </a:p>
        </p:txBody>
      </p:sp>
      <p:sp>
        <p:nvSpPr>
          <p:cNvPr id="39956" name="Text Box 22"/>
          <p:cNvSpPr txBox="1">
            <a:spLocks noChangeArrowheads="1"/>
          </p:cNvSpPr>
          <p:nvPr/>
        </p:nvSpPr>
        <p:spPr bwMode="auto">
          <a:xfrm>
            <a:off x="5343525" y="4581525"/>
            <a:ext cx="161607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tr-TR" altLang="tr-TR" sz="1400">
                <a:solidFill>
                  <a:srgbClr val="008000"/>
                </a:solidFill>
              </a:rPr>
              <a:t>İşe gelememe</a:t>
            </a:r>
            <a:r>
              <a:rPr lang="en-US" altLang="tr-TR" sz="1400">
                <a:solidFill>
                  <a:srgbClr val="008000"/>
                </a:solidFill>
              </a:rPr>
              <a:t>, </a:t>
            </a:r>
            <a:r>
              <a:rPr lang="tr-TR" altLang="tr-TR" sz="1400">
                <a:solidFill>
                  <a:srgbClr val="008000"/>
                </a:solidFill>
              </a:rPr>
              <a:t>önemli engellilik ve sınırlılık</a:t>
            </a:r>
            <a:endParaRPr lang="en-US" altLang="tr-TR" sz="1400">
              <a:solidFill>
                <a:srgbClr val="008000"/>
              </a:solidFill>
            </a:endParaRPr>
          </a:p>
        </p:txBody>
      </p:sp>
      <p:sp>
        <p:nvSpPr>
          <p:cNvPr id="39957" name="Text Box 23"/>
          <p:cNvSpPr txBox="1">
            <a:spLocks noChangeArrowheads="1"/>
          </p:cNvSpPr>
          <p:nvPr/>
        </p:nvSpPr>
        <p:spPr bwMode="auto">
          <a:xfrm>
            <a:off x="7248525" y="4581525"/>
            <a:ext cx="14478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tr-TR" altLang="tr-TR" sz="1400">
                <a:solidFill>
                  <a:srgbClr val="008000"/>
                </a:solidFill>
              </a:rPr>
              <a:t>İşte bazı engellilik ve sınırlılık</a:t>
            </a:r>
            <a:endParaRPr lang="en-US" altLang="tr-TR" sz="1400">
              <a:solidFill>
                <a:srgbClr val="008000"/>
              </a:solidFill>
            </a:endParaRPr>
          </a:p>
        </p:txBody>
      </p:sp>
      <p:sp>
        <p:nvSpPr>
          <p:cNvPr id="39958" name="Text Box 24"/>
          <p:cNvSpPr txBox="1">
            <a:spLocks noChangeArrowheads="1"/>
          </p:cNvSpPr>
          <p:nvPr/>
        </p:nvSpPr>
        <p:spPr bwMode="auto">
          <a:xfrm>
            <a:off x="8620125" y="55864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tr-TR" b="1"/>
              <a:t>?</a:t>
            </a:r>
          </a:p>
        </p:txBody>
      </p:sp>
      <p:sp>
        <p:nvSpPr>
          <p:cNvPr id="39959" name="Line 25"/>
          <p:cNvSpPr>
            <a:spLocks noChangeShapeType="1"/>
          </p:cNvSpPr>
          <p:nvPr/>
        </p:nvSpPr>
        <p:spPr bwMode="auto">
          <a:xfrm>
            <a:off x="1076325" y="4124325"/>
            <a:ext cx="8077200" cy="0"/>
          </a:xfrm>
          <a:prstGeom prst="line">
            <a:avLst/>
          </a:prstGeom>
          <a:noFill/>
          <a:ln w="19050">
            <a:solidFill>
              <a:srgbClr val="006699"/>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39960" name="Text Box 26"/>
          <p:cNvSpPr txBox="1">
            <a:spLocks noChangeArrowheads="1"/>
          </p:cNvSpPr>
          <p:nvPr/>
        </p:nvSpPr>
        <p:spPr bwMode="auto">
          <a:xfrm>
            <a:off x="7239000" y="1916113"/>
            <a:ext cx="1905000"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tr-TR" altLang="tr-TR" sz="1600">
                <a:solidFill>
                  <a:srgbClr val="006666"/>
                </a:solidFill>
              </a:rPr>
              <a:t>MKİSH izleme, saptama, raporlama, risk faktörlerini azaltma, sağlığın restorasyonu</a:t>
            </a:r>
            <a:endParaRPr lang="en-US" altLang="tr-TR" sz="1600">
              <a:solidFill>
                <a:srgbClr val="006666"/>
              </a:solidFill>
            </a:endParaRPr>
          </a:p>
        </p:txBody>
      </p:sp>
    </p:spTree>
    <p:extLst>
      <p:ext uri="{BB962C8B-B14F-4D97-AF65-F5344CB8AC3E}">
        <p14:creationId xmlns:p14="http://schemas.microsoft.com/office/powerpoint/2010/main" val="2450262356"/>
      </p:ext>
    </p:extLst>
  </p:cSld>
  <p:clrMapOvr>
    <a:masterClrMapping/>
  </p:clrMapOvr>
  <p:transition advClick="0" advTm="4000">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tr-TR" altLang="tr-TR" smtClean="0"/>
              <a:t>Oturarak Çalışma ve Sırt Ağrısı</a:t>
            </a:r>
            <a:endParaRPr lang="en-US" altLang="tr-TR" smtClean="0"/>
          </a:p>
        </p:txBody>
      </p:sp>
      <p:sp>
        <p:nvSpPr>
          <p:cNvPr id="40963" name="Rectangle 3"/>
          <p:cNvSpPr>
            <a:spLocks noGrp="1" noChangeArrowheads="1"/>
          </p:cNvSpPr>
          <p:nvPr>
            <p:ph type="body" idx="1"/>
          </p:nvPr>
        </p:nvSpPr>
        <p:spPr/>
        <p:txBody>
          <a:bodyPr/>
          <a:lstStyle/>
          <a:p>
            <a:pPr eaLnBrk="1" hangingPunct="1">
              <a:lnSpc>
                <a:spcPct val="90000"/>
              </a:lnSpc>
            </a:pPr>
            <a:r>
              <a:rPr lang="tr-TR" altLang="tr-TR" smtClean="0"/>
              <a:t>Servis ve bilgi sektörünün hızla gelişmesi ile artan sayıda işçi oturarak çalışmak zorunda kalmaktadır. </a:t>
            </a:r>
          </a:p>
          <a:p>
            <a:pPr eaLnBrk="1" hangingPunct="1">
              <a:lnSpc>
                <a:spcPct val="90000"/>
              </a:lnSpc>
            </a:pPr>
            <a:r>
              <a:rPr lang="tr-TR" altLang="tr-TR" smtClean="0"/>
              <a:t>Oturarak çalışmak vücudu stabilize eder ekstremitelere bien yükü azaltır.</a:t>
            </a:r>
          </a:p>
          <a:p>
            <a:pPr eaLnBrk="1" hangingPunct="1">
              <a:lnSpc>
                <a:spcPct val="90000"/>
              </a:lnSpc>
            </a:pPr>
            <a:r>
              <a:rPr lang="tr-TR" altLang="tr-TR" smtClean="0"/>
              <a:t>Ancak omurgaya binen yük artar.</a:t>
            </a:r>
          </a:p>
          <a:p>
            <a:pPr eaLnBrk="1" hangingPunct="1">
              <a:lnSpc>
                <a:spcPct val="90000"/>
              </a:lnSpc>
            </a:pPr>
            <a:r>
              <a:rPr lang="tr-TR" altLang="tr-TR" smtClean="0"/>
              <a:t>Klinik ve epidemiyolojik çalışmalar uzamış oturma sürelerinin artmış bel ağrısı ile ilişkili olduğunu göstermektedir.</a:t>
            </a:r>
            <a:endParaRPr lang="en-US" altLang="tr-TR" smtClean="0"/>
          </a:p>
        </p:txBody>
      </p:sp>
    </p:spTree>
    <p:extLst>
      <p:ext uri="{BB962C8B-B14F-4D97-AF65-F5344CB8AC3E}">
        <p14:creationId xmlns:p14="http://schemas.microsoft.com/office/powerpoint/2010/main" val="1352397742"/>
      </p:ext>
    </p:extLst>
  </p:cSld>
  <p:clrMapOvr>
    <a:masterClrMapping/>
  </p:clrMapOvr>
  <p:transition advClick="0" advTm="4000">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noFill/>
        </p:spPr>
        <p:txBody>
          <a:bodyPr lIns="90488" tIns="44450" rIns="90488" bIns="44450" anchor="ctr"/>
          <a:lstStyle/>
          <a:p>
            <a:pPr eaLnBrk="1" hangingPunct="1"/>
            <a:r>
              <a:rPr lang="tr-TR" altLang="tr-TR" smtClean="0"/>
              <a:t>Korunma stratejileri</a:t>
            </a:r>
            <a:endParaRPr lang="en-US" altLang="tr-TR" smtClean="0"/>
          </a:p>
        </p:txBody>
      </p:sp>
      <p:sp>
        <p:nvSpPr>
          <p:cNvPr id="41987" name="Rectangle 3"/>
          <p:cNvSpPr>
            <a:spLocks noGrp="1" noChangeArrowheads="1"/>
          </p:cNvSpPr>
          <p:nvPr>
            <p:ph type="body" idx="1"/>
          </p:nvPr>
        </p:nvSpPr>
        <p:spPr>
          <a:xfrm>
            <a:off x="457200" y="1719263"/>
            <a:ext cx="6130925" cy="4411662"/>
          </a:xfrm>
          <a:noFill/>
        </p:spPr>
        <p:txBody>
          <a:bodyPr lIns="90488" tIns="44450" rIns="90488" bIns="44450"/>
          <a:lstStyle/>
          <a:p>
            <a:pPr eaLnBrk="1" hangingPunct="1">
              <a:buFont typeface="Wingdings" pitchFamily="2" charset="2"/>
              <a:buChar char=""/>
            </a:pPr>
            <a:r>
              <a:rPr lang="tr-TR" altLang="tr-TR" smtClean="0"/>
              <a:t>Masaya doğru eğilmekten kaçınılmalıdır;</a:t>
            </a:r>
            <a:endParaRPr lang="en-US" altLang="tr-TR" smtClean="0"/>
          </a:p>
          <a:p>
            <a:pPr lvl="1" eaLnBrk="1" hangingPunct="1">
              <a:buSzPct val="75000"/>
            </a:pPr>
            <a:r>
              <a:rPr lang="tr-TR" altLang="tr-TR" smtClean="0"/>
              <a:t>Omurganın doğal</a:t>
            </a:r>
            <a:r>
              <a:rPr lang="en-US" altLang="tr-TR" smtClean="0"/>
              <a:t> “s” </a:t>
            </a:r>
            <a:r>
              <a:rPr lang="tr-TR" altLang="tr-TR" smtClean="0"/>
              <a:t>şekli korunmalıdır</a:t>
            </a:r>
            <a:endParaRPr lang="en-US" altLang="tr-TR" smtClean="0"/>
          </a:p>
          <a:p>
            <a:pPr lvl="1" eaLnBrk="1" hangingPunct="1">
              <a:buSzPct val="75000"/>
            </a:pPr>
            <a:r>
              <a:rPr lang="tr-TR" altLang="tr-TR" smtClean="0"/>
              <a:t>Belin alt kısmı desteklenmelidir</a:t>
            </a:r>
            <a:endParaRPr lang="en-US" altLang="tr-TR" smtClean="0"/>
          </a:p>
          <a:p>
            <a:pPr lvl="1" eaLnBrk="1" hangingPunct="1">
              <a:buSzPct val="75000"/>
            </a:pPr>
            <a:r>
              <a:rPr lang="tr-TR" altLang="tr-TR" smtClean="0"/>
              <a:t>Ayaklar bir ayak desteği ile desteklenmelidir ya da yere basmalıdır.</a:t>
            </a:r>
            <a:endParaRPr lang="en-US" altLang="tr-TR" smtClean="0"/>
          </a:p>
        </p:txBody>
      </p:sp>
      <p:pic>
        <p:nvPicPr>
          <p:cNvPr id="419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188" y="5053013"/>
            <a:ext cx="1092200"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688" y="404813"/>
            <a:ext cx="1600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8313" y="5445125"/>
            <a:ext cx="2287587"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9113" y="5445125"/>
            <a:ext cx="4179887"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8587906"/>
      </p:ext>
    </p:extLst>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tr-TR" altLang="tr-TR" smtClean="0"/>
              <a:t>Korunma stratejileri</a:t>
            </a:r>
          </a:p>
        </p:txBody>
      </p:sp>
      <p:sp>
        <p:nvSpPr>
          <p:cNvPr id="43011" name="Rectangle 3"/>
          <p:cNvSpPr>
            <a:spLocks noGrp="1" noChangeArrowheads="1"/>
          </p:cNvSpPr>
          <p:nvPr>
            <p:ph type="body" idx="1"/>
          </p:nvPr>
        </p:nvSpPr>
        <p:spPr>
          <a:xfrm>
            <a:off x="323850" y="1412875"/>
            <a:ext cx="8229600" cy="4530725"/>
          </a:xfrm>
        </p:spPr>
        <p:txBody>
          <a:bodyPr/>
          <a:lstStyle/>
          <a:p>
            <a:pPr eaLnBrk="1" hangingPunct="1">
              <a:buFont typeface="Wingdings" pitchFamily="2" charset="2"/>
              <a:buChar char=""/>
            </a:pPr>
            <a:r>
              <a:rPr lang="tr-TR" altLang="tr-TR" sz="2800" smtClean="0"/>
              <a:t>Koltuğunuzu ayarlayın</a:t>
            </a:r>
            <a:r>
              <a:rPr lang="en-US" altLang="tr-TR" sz="2800" smtClean="0"/>
              <a:t>!</a:t>
            </a:r>
          </a:p>
          <a:p>
            <a:pPr lvl="1" eaLnBrk="1" hangingPunct="1">
              <a:buFont typeface="Wingdings" pitchFamily="2" charset="2"/>
              <a:buChar char=""/>
            </a:pPr>
            <a:r>
              <a:rPr lang="tr-TR" altLang="tr-TR" smtClean="0"/>
              <a:t>Çoğu çalışan yeni ayarlanabilir koltuğunu</a:t>
            </a:r>
          </a:p>
          <a:p>
            <a:pPr lvl="1" eaLnBrk="1" hangingPunct="1">
              <a:buFont typeface="Wingdings" pitchFamily="2" charset="2"/>
              <a:buNone/>
            </a:pPr>
            <a:r>
              <a:rPr lang="tr-TR" altLang="tr-TR" smtClean="0"/>
              <a:t>     kendisine göre ayarlamaz</a:t>
            </a:r>
            <a:r>
              <a:rPr lang="en-US" altLang="tr-TR" smtClean="0"/>
              <a:t>!</a:t>
            </a:r>
            <a:endParaRPr lang="tr-TR" altLang="tr-TR" smtClean="0"/>
          </a:p>
          <a:p>
            <a:pPr lvl="1" eaLnBrk="1" hangingPunct="1">
              <a:buFont typeface="Wingdings" pitchFamily="2" charset="2"/>
              <a:buChar char="Ø"/>
            </a:pPr>
            <a:r>
              <a:rPr lang="tr-TR" altLang="tr-TR" sz="2400" smtClean="0"/>
              <a:t>Ergonomik koltuk size göre optimum düzeyde </a:t>
            </a:r>
          </a:p>
          <a:p>
            <a:pPr lvl="1" eaLnBrk="1" hangingPunct="1">
              <a:buFont typeface="Wingdings" pitchFamily="2" charset="2"/>
              <a:buNone/>
            </a:pPr>
            <a:r>
              <a:rPr lang="tr-TR" altLang="tr-TR" sz="2400" smtClean="0"/>
              <a:t>     ayarlanabilen koltuktur.</a:t>
            </a:r>
            <a:endParaRPr lang="en-US" altLang="tr-TR" sz="2400" smtClean="0"/>
          </a:p>
          <a:p>
            <a:pPr eaLnBrk="1" hangingPunct="1"/>
            <a:endParaRPr lang="tr-TR" altLang="tr-TR" smtClean="0"/>
          </a:p>
        </p:txBody>
      </p:sp>
      <p:pic>
        <p:nvPicPr>
          <p:cNvPr id="430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3933825"/>
            <a:ext cx="1174750"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30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3933825"/>
            <a:ext cx="151130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301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3933825"/>
            <a:ext cx="1527175" cy="173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301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7900" y="3860800"/>
            <a:ext cx="1647825"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301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59563" y="3789363"/>
            <a:ext cx="1211262" cy="178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033490812"/>
      </p:ext>
    </p:extLst>
  </p:cSld>
  <p:clrMapOvr>
    <a:masterClrMapping/>
  </p:clrMapOvr>
  <p:transition advClick="0" advTm="4000">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tr-TR" altLang="tr-TR" smtClean="0"/>
              <a:t>Yaygın ortopedik durumların tanımları</a:t>
            </a:r>
            <a:endParaRPr lang="en-US" altLang="tr-TR" smtClean="0"/>
          </a:p>
        </p:txBody>
      </p:sp>
      <p:sp>
        <p:nvSpPr>
          <p:cNvPr id="44035" name="Rectangle 3"/>
          <p:cNvSpPr>
            <a:spLocks noGrp="1" noChangeArrowheads="1"/>
          </p:cNvSpPr>
          <p:nvPr>
            <p:ph type="body" idx="1"/>
          </p:nvPr>
        </p:nvSpPr>
        <p:spPr/>
        <p:txBody>
          <a:bodyPr/>
          <a:lstStyle/>
          <a:p>
            <a:pPr eaLnBrk="1" hangingPunct="1"/>
            <a:r>
              <a:rPr lang="tr-TR" altLang="tr-TR" smtClean="0"/>
              <a:t>Gerilme (strain); Kas, ligament, ya da tendonun eklem hareketinin izin verdiği açıların ötesinde aşırı çekilmesi itilmesi</a:t>
            </a:r>
          </a:p>
          <a:p>
            <a:pPr eaLnBrk="1" hangingPunct="1"/>
            <a:r>
              <a:rPr lang="tr-TR" altLang="tr-TR" smtClean="0"/>
              <a:t>Burkulma (sprain); Ligamentin limitlerinin ötesinde gerilmesi ve yırtılmaların oluşması. Ödem, lokal venöz konjesyon ve inflamasyon oluşur. Lİgamentin tam yırtılması üçüncü derece burkulma olarak adlandırılır. </a:t>
            </a:r>
            <a:endParaRPr lang="en-US" altLang="tr-TR" smtClean="0"/>
          </a:p>
        </p:txBody>
      </p:sp>
    </p:spTree>
    <p:extLst>
      <p:ext uri="{BB962C8B-B14F-4D97-AF65-F5344CB8AC3E}">
        <p14:creationId xmlns:p14="http://schemas.microsoft.com/office/powerpoint/2010/main" val="327984686"/>
      </p:ext>
    </p:extLst>
  </p:cSld>
  <p:clrMapOvr>
    <a:masterClrMapping/>
  </p:clrMapOvr>
  <p:transition advClick="0" advTm="4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887413" y="952500"/>
            <a:ext cx="7205662" cy="5202238"/>
          </a:xfrm>
        </p:spPr>
        <p:txBody>
          <a:bodyPr/>
          <a:lstStyle/>
          <a:p>
            <a:pPr>
              <a:buFont typeface="Wingdings" pitchFamily="2" charset="2"/>
              <a:buChar char="v"/>
              <a:defRPr/>
            </a:pPr>
            <a:r>
              <a:rPr lang="tr-TR" sz="2200" dirty="0" smtClean="0"/>
              <a:t> </a:t>
            </a:r>
            <a:r>
              <a:rPr lang="tr-TR" sz="2200" b="1" i="1" dirty="0" smtClean="0">
                <a:solidFill>
                  <a:srgbClr val="FF0000"/>
                </a:solidFill>
              </a:rPr>
              <a:t>FİZİKSEL </a:t>
            </a:r>
            <a:r>
              <a:rPr lang="tr-TR" sz="2200" b="1" i="1" dirty="0">
                <a:solidFill>
                  <a:srgbClr val="FF0000"/>
                </a:solidFill>
              </a:rPr>
              <a:t>F</a:t>
            </a:r>
            <a:r>
              <a:rPr lang="tr-TR" sz="2200" b="1" i="1" dirty="0" smtClean="0">
                <a:solidFill>
                  <a:srgbClr val="FF0000"/>
                </a:solidFill>
              </a:rPr>
              <a:t>AKTÖRLER:</a:t>
            </a:r>
          </a:p>
          <a:p>
            <a:pPr>
              <a:defRPr/>
            </a:pPr>
            <a:r>
              <a:rPr lang="tr-TR" sz="2200" dirty="0" smtClean="0"/>
              <a:t> Ağırlık </a:t>
            </a:r>
            <a:r>
              <a:rPr lang="tr-TR" sz="2200" dirty="0"/>
              <a:t>itilmesi</a:t>
            </a:r>
          </a:p>
          <a:p>
            <a:pPr>
              <a:defRPr/>
            </a:pPr>
            <a:r>
              <a:rPr lang="tr-TR" sz="2200" dirty="0" smtClean="0"/>
              <a:t> 30 </a:t>
            </a:r>
            <a:r>
              <a:rPr lang="tr-TR" sz="2200" dirty="0"/>
              <a:t>dakikadan uzun süre </a:t>
            </a:r>
            <a:r>
              <a:rPr lang="tr-TR" sz="2200" dirty="0" smtClean="0"/>
              <a:t>ayakta durma/oturarak </a:t>
            </a:r>
            <a:r>
              <a:rPr lang="tr-TR" sz="2200" dirty="0"/>
              <a:t>çalışma</a:t>
            </a:r>
          </a:p>
          <a:p>
            <a:pPr>
              <a:defRPr/>
            </a:pPr>
            <a:r>
              <a:rPr lang="tr-TR" sz="2200" dirty="0" smtClean="0"/>
              <a:t> 5 </a:t>
            </a:r>
            <a:r>
              <a:rPr lang="tr-TR" sz="2200" dirty="0"/>
              <a:t>dakikadan uzun süre çömelerek çalışma</a:t>
            </a:r>
          </a:p>
          <a:p>
            <a:pPr>
              <a:defRPr/>
            </a:pPr>
            <a:r>
              <a:rPr lang="tr-TR" sz="2200" dirty="0" smtClean="0"/>
              <a:t> </a:t>
            </a:r>
            <a:r>
              <a:rPr lang="tr-TR" sz="2200" dirty="0"/>
              <a:t>Ağır kaldırma</a:t>
            </a:r>
          </a:p>
          <a:p>
            <a:pPr>
              <a:defRPr/>
            </a:pPr>
            <a:r>
              <a:rPr lang="tr-TR" sz="2200" dirty="0" smtClean="0"/>
              <a:t> Omuz </a:t>
            </a:r>
            <a:r>
              <a:rPr lang="tr-TR" sz="2200" dirty="0"/>
              <a:t>seviyesi üzerine ağırlık kaldırma</a:t>
            </a:r>
          </a:p>
          <a:p>
            <a:pPr>
              <a:defRPr/>
            </a:pPr>
            <a:r>
              <a:rPr lang="tr-TR" sz="2200" dirty="0" smtClean="0"/>
              <a:t> Kolun </a:t>
            </a:r>
            <a:r>
              <a:rPr lang="tr-TR" sz="2200" dirty="0"/>
              <a:t>omuz seviyesinin üzerinde çalıştırılması</a:t>
            </a:r>
          </a:p>
          <a:p>
            <a:pPr marL="0" indent="0">
              <a:buFont typeface="Wingdings" pitchFamily="2" charset="2"/>
              <a:buNone/>
              <a:defRPr/>
            </a:pPr>
            <a:endParaRPr lang="tr-TR" sz="2200" dirty="0"/>
          </a:p>
          <a:p>
            <a:pPr eaLnBrk="1" hangingPunct="1">
              <a:lnSpc>
                <a:spcPct val="90000"/>
              </a:lnSpc>
              <a:buFont typeface="Wingdings" pitchFamily="2" charset="2"/>
              <a:buChar char="v"/>
              <a:defRPr/>
            </a:pPr>
            <a:r>
              <a:rPr lang="tr-TR" sz="2200" dirty="0" smtClean="0"/>
              <a:t> </a:t>
            </a:r>
            <a:r>
              <a:rPr lang="tr-TR" sz="2200" b="1" i="1" dirty="0" smtClean="0">
                <a:solidFill>
                  <a:srgbClr val="FF0000"/>
                </a:solidFill>
              </a:rPr>
              <a:t>PSİKOSOSYAL FAKTÖRLER:</a:t>
            </a:r>
          </a:p>
          <a:p>
            <a:pPr>
              <a:defRPr/>
            </a:pPr>
            <a:r>
              <a:rPr lang="tr-TR" sz="2200" dirty="0" smtClean="0"/>
              <a:t> Yüksek </a:t>
            </a:r>
            <a:r>
              <a:rPr lang="tr-TR" sz="2200" dirty="0"/>
              <a:t>mesleki beklenti</a:t>
            </a:r>
          </a:p>
          <a:p>
            <a:pPr>
              <a:defRPr/>
            </a:pPr>
            <a:r>
              <a:rPr lang="tr-TR" sz="2200" dirty="0"/>
              <a:t> </a:t>
            </a:r>
            <a:r>
              <a:rPr lang="tr-TR" sz="2200" dirty="0" smtClean="0"/>
              <a:t>Düşük </a:t>
            </a:r>
            <a:r>
              <a:rPr lang="tr-TR" sz="2200" dirty="0"/>
              <a:t>mesleki tatmin</a:t>
            </a:r>
          </a:p>
          <a:p>
            <a:pPr>
              <a:defRPr/>
            </a:pPr>
            <a:r>
              <a:rPr lang="tr-TR" sz="2200" dirty="0" smtClean="0"/>
              <a:t> Sosyal </a:t>
            </a:r>
            <a:r>
              <a:rPr lang="tr-TR" sz="2200" dirty="0"/>
              <a:t>yönden yetersiz denetçi ve iş arkadaşı desteği</a:t>
            </a:r>
          </a:p>
          <a:p>
            <a:pPr>
              <a:defRPr/>
            </a:pPr>
            <a:r>
              <a:rPr lang="tr-TR" sz="2200" dirty="0"/>
              <a:t> </a:t>
            </a:r>
            <a:r>
              <a:rPr lang="tr-TR" sz="2200" dirty="0" smtClean="0"/>
              <a:t>Yetersiz </a:t>
            </a:r>
            <a:r>
              <a:rPr lang="tr-TR" sz="2200" dirty="0"/>
              <a:t>yönetim kalitesi</a:t>
            </a:r>
            <a:endParaRPr lang="tr-TR" sz="2200" dirty="0" smtClean="0"/>
          </a:p>
        </p:txBody>
      </p:sp>
      <p:sp>
        <p:nvSpPr>
          <p:cNvPr id="5" name="Rectangle 2"/>
          <p:cNvSpPr txBox="1">
            <a:spLocks noChangeArrowheads="1"/>
          </p:cNvSpPr>
          <p:nvPr/>
        </p:nvSpPr>
        <p:spPr bwMode="gray">
          <a:xfrm>
            <a:off x="338138" y="123825"/>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KİSH ETKENLERİ</a:t>
            </a:r>
          </a:p>
        </p:txBody>
      </p:sp>
    </p:spTree>
    <p:extLst>
      <p:ext uri="{BB962C8B-B14F-4D97-AF65-F5344CB8AC3E}">
        <p14:creationId xmlns:p14="http://schemas.microsoft.com/office/powerpoint/2010/main" val="2233243564"/>
      </p:ext>
    </p:extLst>
  </p:cSld>
  <p:clrMapOvr>
    <a:masterClrMapping/>
  </p:clrMapOvr>
  <p:transition advClick="0" advTm="4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1"/>
          </p:nvPr>
        </p:nvSpPr>
        <p:spPr>
          <a:xfrm>
            <a:off x="887413" y="1101725"/>
            <a:ext cx="7205662" cy="4643438"/>
          </a:xfrm>
        </p:spPr>
        <p:txBody>
          <a:bodyPr/>
          <a:lstStyle/>
          <a:p>
            <a:pPr>
              <a:buFont typeface="Wingdings" pitchFamily="2" charset="2"/>
              <a:buChar char="v"/>
            </a:pPr>
            <a:r>
              <a:rPr lang="tr-TR" altLang="tr-TR" sz="2200" smtClean="0">
                <a:solidFill>
                  <a:srgbClr val="FF0000"/>
                </a:solidFill>
              </a:rPr>
              <a:t> </a:t>
            </a:r>
            <a:r>
              <a:rPr lang="tr-TR" altLang="tr-TR" sz="2200" b="1" i="1" smtClean="0">
                <a:solidFill>
                  <a:srgbClr val="FF0000"/>
                </a:solidFill>
              </a:rPr>
              <a:t>ÇEVRESEL FAKTÖRLER:</a:t>
            </a:r>
          </a:p>
          <a:p>
            <a:r>
              <a:rPr lang="tr-TR" altLang="tr-TR" sz="2200" smtClean="0"/>
              <a:t> Isı</a:t>
            </a:r>
          </a:p>
          <a:p>
            <a:r>
              <a:rPr lang="tr-TR" altLang="tr-TR" sz="2200" smtClean="0"/>
              <a:t> Yetersiz havalandırma</a:t>
            </a:r>
          </a:p>
          <a:p>
            <a:r>
              <a:rPr lang="tr-TR" altLang="tr-TR" sz="2200" smtClean="0"/>
              <a:t> Yetersiz aydınlatma</a:t>
            </a:r>
          </a:p>
          <a:p>
            <a:r>
              <a:rPr lang="tr-TR" altLang="tr-TR" sz="2200" smtClean="0"/>
              <a:t> Vibrasyon</a:t>
            </a:r>
          </a:p>
          <a:p>
            <a:endParaRPr lang="tr-TR" altLang="tr-TR" sz="2200" smtClean="0"/>
          </a:p>
          <a:p>
            <a:pPr>
              <a:buFont typeface="Wingdings" pitchFamily="2" charset="2"/>
              <a:buChar char="v"/>
            </a:pPr>
            <a:r>
              <a:rPr lang="tr-TR" altLang="tr-TR" sz="2200" b="1" i="1" smtClean="0">
                <a:solidFill>
                  <a:srgbClr val="FF0000"/>
                </a:solidFill>
              </a:rPr>
              <a:t>KİŞİSEL FAKTÖRLER:</a:t>
            </a:r>
          </a:p>
          <a:p>
            <a:r>
              <a:rPr lang="tr-TR" altLang="tr-TR" sz="2200" smtClean="0"/>
              <a:t> Eğitim seviyesi düşüklüğü</a:t>
            </a:r>
          </a:p>
          <a:p>
            <a:r>
              <a:rPr lang="tr-TR" altLang="tr-TR" sz="2200" smtClean="0"/>
              <a:t> Sigara</a:t>
            </a:r>
          </a:p>
          <a:p>
            <a:r>
              <a:rPr lang="tr-TR" altLang="tr-TR" sz="2200" smtClean="0"/>
              <a:t> Vücut kitle endeksi yüksekliği</a:t>
            </a:r>
          </a:p>
          <a:p>
            <a:r>
              <a:rPr lang="tr-TR" altLang="tr-TR" sz="2200" smtClean="0"/>
              <a:t> Kronik hastalıkları olması.</a:t>
            </a:r>
            <a:endParaRPr lang="tr-TR" altLang="tr-TR" sz="2200" b="1" i="1" smtClean="0">
              <a:solidFill>
                <a:srgbClr val="FF0000"/>
              </a:solidFill>
            </a:endParaRPr>
          </a:p>
          <a:p>
            <a:endParaRPr lang="tr-TR" altLang="tr-TR" sz="2200" smtClean="0"/>
          </a:p>
        </p:txBody>
      </p:sp>
      <p:sp>
        <p:nvSpPr>
          <p:cNvPr id="5" name="Rectangle 2"/>
          <p:cNvSpPr txBox="1">
            <a:spLocks noChangeArrowheads="1"/>
          </p:cNvSpPr>
          <p:nvPr/>
        </p:nvSpPr>
        <p:spPr bwMode="gray">
          <a:xfrm>
            <a:off x="338138" y="123825"/>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KİSH ETKENLERİ</a:t>
            </a:r>
          </a:p>
        </p:txBody>
      </p:sp>
    </p:spTree>
    <p:extLst>
      <p:ext uri="{BB962C8B-B14F-4D97-AF65-F5344CB8AC3E}">
        <p14:creationId xmlns:p14="http://schemas.microsoft.com/office/powerpoint/2010/main" val="3054573142"/>
      </p:ext>
    </p:extLst>
  </p:cSld>
  <p:clrMapOvr>
    <a:masterClrMapping/>
  </p:clrMapOvr>
  <p:transition advClick="0" advTm="400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630238" y="1228725"/>
            <a:ext cx="8035925" cy="4435475"/>
          </a:xfrm>
        </p:spPr>
        <p:txBody>
          <a:bodyPr/>
          <a:lstStyle/>
          <a:p>
            <a:pPr eaLnBrk="1" hangingPunct="1">
              <a:lnSpc>
                <a:spcPct val="90000"/>
              </a:lnSpc>
              <a:buFont typeface="Wingdings" pitchFamily="2" charset="2"/>
              <a:buChar char="v"/>
            </a:pPr>
            <a:r>
              <a:rPr lang="tr-TR" altLang="tr-TR" sz="2200" smtClean="0"/>
              <a:t> Üst ekstremitede Omuz, Kol, Dirsek ve El!</a:t>
            </a:r>
          </a:p>
          <a:p>
            <a:pPr eaLnBrk="1" hangingPunct="1">
              <a:lnSpc>
                <a:spcPct val="90000"/>
              </a:lnSpc>
              <a:buFont typeface="Wingdings" pitchFamily="2" charset="2"/>
              <a:buChar char="v"/>
            </a:pPr>
            <a:endParaRPr lang="tr-TR" altLang="tr-TR" sz="2200" smtClean="0"/>
          </a:p>
          <a:p>
            <a:pPr eaLnBrk="1" hangingPunct="1">
              <a:lnSpc>
                <a:spcPct val="90000"/>
              </a:lnSpc>
              <a:buFont typeface="Wingdings" pitchFamily="2" charset="2"/>
              <a:buChar char="v"/>
            </a:pPr>
            <a:r>
              <a:rPr lang="tr-TR" altLang="tr-TR" sz="2200" smtClean="0"/>
              <a:t> Büyük çoğunluğu işgücü ve ekonomik kayıplara yol açar</a:t>
            </a:r>
          </a:p>
          <a:p>
            <a:pPr eaLnBrk="1" hangingPunct="1">
              <a:lnSpc>
                <a:spcPct val="90000"/>
              </a:lnSpc>
              <a:buFont typeface="Wingdings" pitchFamily="2" charset="2"/>
              <a:buChar char="v"/>
            </a:pPr>
            <a:endParaRPr lang="tr-TR" altLang="tr-TR" sz="2200" smtClean="0"/>
          </a:p>
          <a:p>
            <a:pPr eaLnBrk="1" hangingPunct="1">
              <a:lnSpc>
                <a:spcPct val="90000"/>
              </a:lnSpc>
              <a:buFont typeface="Wingdings" pitchFamily="2" charset="2"/>
              <a:buChar char="v"/>
            </a:pPr>
            <a:r>
              <a:rPr lang="tr-TR" altLang="tr-TR" sz="2200" smtClean="0"/>
              <a:t> Dirsekte lateral epikondilit (tenisçi dirseği) ve medial epikondilit (golfçü dirseği) sık gelişen problemler!</a:t>
            </a:r>
          </a:p>
          <a:p>
            <a:pPr eaLnBrk="1" hangingPunct="1">
              <a:lnSpc>
                <a:spcPct val="90000"/>
              </a:lnSpc>
              <a:buFont typeface="Wingdings" pitchFamily="2" charset="2"/>
              <a:buChar char="v"/>
            </a:pPr>
            <a:endParaRPr lang="tr-TR" altLang="tr-TR" sz="2200" smtClean="0"/>
          </a:p>
          <a:p>
            <a:pPr eaLnBrk="1" hangingPunct="1">
              <a:lnSpc>
                <a:spcPct val="90000"/>
              </a:lnSpc>
              <a:buFont typeface="Wingdings" pitchFamily="2" charset="2"/>
              <a:buChar char="v"/>
            </a:pPr>
            <a:r>
              <a:rPr lang="tr-TR" altLang="tr-TR" sz="2200" smtClean="0"/>
              <a:t> El bilek seviyesinde fleksor tendonlarda gelişen tenosinovit, karpal tünel sendromuna da neden olabilir.</a:t>
            </a:r>
          </a:p>
          <a:p>
            <a:pPr eaLnBrk="1" hangingPunct="1">
              <a:lnSpc>
                <a:spcPct val="90000"/>
              </a:lnSpc>
              <a:buFont typeface="Wingdings" pitchFamily="2" charset="2"/>
              <a:buChar char="v"/>
            </a:pPr>
            <a:endParaRPr lang="tr-TR" altLang="tr-TR" sz="2200" smtClean="0"/>
          </a:p>
          <a:p>
            <a:pPr eaLnBrk="1" hangingPunct="1">
              <a:lnSpc>
                <a:spcPct val="90000"/>
              </a:lnSpc>
              <a:buFont typeface="Wingdings" pitchFamily="2" charset="2"/>
              <a:buChar char="v"/>
            </a:pPr>
            <a:r>
              <a:rPr lang="tr-TR" altLang="tr-TR" sz="2200" smtClean="0"/>
              <a:t> Diz ekleminde; menisküs yırtıkları, iç-dış yan bağ yaralanmaları ve ön-arka çapraz bağ yırtıkları sık görülür!</a:t>
            </a:r>
          </a:p>
        </p:txBody>
      </p:sp>
      <p:sp>
        <p:nvSpPr>
          <p:cNvPr id="5" name="Rectangle 2"/>
          <p:cNvSpPr txBox="1">
            <a:spLocks noChangeArrowheads="1"/>
          </p:cNvSpPr>
          <p:nvPr/>
        </p:nvSpPr>
        <p:spPr bwMode="gray">
          <a:xfrm>
            <a:off x="338138" y="123825"/>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KİSH KLİNİĞİ</a:t>
            </a:r>
          </a:p>
        </p:txBody>
      </p:sp>
    </p:spTree>
    <p:extLst>
      <p:ext uri="{BB962C8B-B14F-4D97-AF65-F5344CB8AC3E}">
        <p14:creationId xmlns:p14="http://schemas.microsoft.com/office/powerpoint/2010/main" val="673179045"/>
      </p:ext>
    </p:extLst>
  </p:cSld>
  <p:clrMapOvr>
    <a:masterClrMapping/>
  </p:clrMapOvr>
  <p:transition advClick="0" advTm="4000">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1"/>
          </p:nvPr>
        </p:nvSpPr>
        <p:spPr>
          <a:xfrm>
            <a:off x="338138" y="1374775"/>
            <a:ext cx="8518525" cy="4070350"/>
          </a:xfrm>
        </p:spPr>
        <p:txBody>
          <a:bodyPr/>
          <a:lstStyle/>
          <a:p>
            <a:pPr marL="0" indent="0" algn="ctr">
              <a:buFont typeface="Wingdings" pitchFamily="2" charset="2"/>
              <a:buNone/>
            </a:pPr>
            <a:r>
              <a:rPr lang="tr-TR" altLang="tr-TR" sz="2200" b="1" smtClean="0">
                <a:solidFill>
                  <a:srgbClr val="FF0000"/>
                </a:solidFill>
              </a:rPr>
              <a:t>TANIM:</a:t>
            </a:r>
            <a:r>
              <a:rPr lang="tr-TR" altLang="tr-TR" sz="2200" smtClean="0"/>
              <a:t> Median sinirin fiziksel olarak el bileği seviyesinde kompresyona maruz kalması ile gelişen klinik tablo!</a:t>
            </a:r>
          </a:p>
          <a:p>
            <a:pPr marL="0" indent="0" algn="ctr">
              <a:buFont typeface="Wingdings" pitchFamily="2" charset="2"/>
              <a:buNone/>
            </a:pPr>
            <a:endParaRPr lang="tr-TR" altLang="tr-TR" sz="2200" smtClean="0"/>
          </a:p>
          <a:p>
            <a:pPr marL="0" indent="0" algn="ctr">
              <a:buFont typeface="Wingdings" pitchFamily="2" charset="2"/>
              <a:buNone/>
            </a:pPr>
            <a:r>
              <a:rPr lang="tr-TR" altLang="tr-TR" sz="2200" b="1" smtClean="0">
                <a:solidFill>
                  <a:srgbClr val="FF0000"/>
                </a:solidFill>
              </a:rPr>
              <a:t>ETYOPATOGENEZ</a:t>
            </a:r>
            <a:r>
              <a:rPr lang="tr-TR" altLang="tr-TR" sz="2200" smtClean="0"/>
              <a:t>: Median sinir ile birlikte seyreden fleksör tendon kılıflarında gelişen tenosinovitin sonucu olarak ortaya çıkar.</a:t>
            </a:r>
          </a:p>
          <a:p>
            <a:pPr marL="0" indent="0" algn="ctr">
              <a:buFont typeface="Wingdings" pitchFamily="2" charset="2"/>
              <a:buNone/>
            </a:pPr>
            <a:endParaRPr lang="tr-TR" altLang="tr-TR" sz="2200" smtClean="0"/>
          </a:p>
          <a:p>
            <a:pPr marL="0" indent="0" algn="ctr">
              <a:buFont typeface="Wingdings" pitchFamily="2" charset="2"/>
              <a:buNone/>
            </a:pPr>
            <a:r>
              <a:rPr lang="tr-TR" altLang="tr-TR" sz="2200" b="1" smtClean="0">
                <a:solidFill>
                  <a:srgbClr val="FF0000"/>
                </a:solidFill>
              </a:rPr>
              <a:t>KLİNİK:</a:t>
            </a:r>
            <a:r>
              <a:rPr lang="tr-TR" altLang="tr-TR" sz="2200" smtClean="0"/>
              <a:t> Avuç içinin radial tarafında ve ilk üç parmağın tamamı ve </a:t>
            </a:r>
          </a:p>
          <a:p>
            <a:pPr marL="0" indent="0" algn="ctr">
              <a:buFont typeface="Wingdings" pitchFamily="2" charset="2"/>
              <a:buNone/>
            </a:pPr>
            <a:r>
              <a:rPr lang="tr-TR" altLang="tr-TR" sz="2200" smtClean="0"/>
              <a:t>4.parmağın radial yarısının palmar yüzlerinde uyuşma-karıncalanma</a:t>
            </a:r>
          </a:p>
          <a:p>
            <a:pPr marL="0" indent="0" algn="ctr">
              <a:buFont typeface="Wingdings" pitchFamily="2" charset="2"/>
              <a:buNone/>
            </a:pPr>
            <a:endParaRPr lang="tr-TR" altLang="tr-TR" sz="2200" smtClean="0"/>
          </a:p>
          <a:p>
            <a:pPr marL="0" indent="0" algn="ctr">
              <a:buFont typeface="Wingdings" pitchFamily="2" charset="2"/>
              <a:buNone/>
            </a:pPr>
            <a:r>
              <a:rPr lang="tr-TR" altLang="tr-TR" sz="2200" b="1" smtClean="0">
                <a:solidFill>
                  <a:srgbClr val="FF0000"/>
                </a:solidFill>
              </a:rPr>
              <a:t>TEDAVİ:</a:t>
            </a:r>
            <a:r>
              <a:rPr lang="tr-TR" altLang="tr-TR" sz="2200" smtClean="0"/>
              <a:t> Tendonların dinlendirilmesi + antienflamatuar medikasyon</a:t>
            </a:r>
          </a:p>
        </p:txBody>
      </p:sp>
      <p:sp>
        <p:nvSpPr>
          <p:cNvPr id="3" name="Rectangle 2"/>
          <p:cNvSpPr txBox="1">
            <a:spLocks noChangeArrowheads="1"/>
          </p:cNvSpPr>
          <p:nvPr/>
        </p:nvSpPr>
        <p:spPr bwMode="gray">
          <a:xfrm>
            <a:off x="338138" y="123825"/>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KARPAL TÜNEL SENDROMU</a:t>
            </a:r>
          </a:p>
        </p:txBody>
      </p:sp>
    </p:spTree>
    <p:extLst>
      <p:ext uri="{BB962C8B-B14F-4D97-AF65-F5344CB8AC3E}">
        <p14:creationId xmlns:p14="http://schemas.microsoft.com/office/powerpoint/2010/main" val="1780303128"/>
      </p:ext>
    </p:extLst>
  </p:cSld>
  <p:clrMapOvr>
    <a:masterClrMapping/>
  </p:clrMapOvr>
  <p:transition advClick="0" advTm="400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338138" y="1920875"/>
            <a:ext cx="8518525" cy="1790700"/>
          </a:xfrm>
        </p:spPr>
        <p:txBody>
          <a:bodyPr/>
          <a:lstStyle/>
          <a:p>
            <a:pPr marL="0" indent="0" algn="ctr">
              <a:buFont typeface="Wingdings" pitchFamily="2" charset="2"/>
              <a:buNone/>
            </a:pPr>
            <a:r>
              <a:rPr lang="tr-TR" altLang="tr-TR" sz="2400" smtClean="0"/>
              <a:t>Mesleki alanda kas iskelet sistemi hastalıkları açısından</a:t>
            </a:r>
          </a:p>
          <a:p>
            <a:pPr marL="0" indent="0" algn="ctr">
              <a:buFont typeface="Wingdings" pitchFamily="2" charset="2"/>
              <a:buNone/>
            </a:pPr>
            <a:r>
              <a:rPr lang="tr-TR" altLang="tr-TR" sz="2400" smtClean="0"/>
              <a:t>var olan risklerin belirlenmesi ve alınacak önlemlerin değerlendirilebilmesi için geliştirilen sistem:</a:t>
            </a:r>
          </a:p>
          <a:p>
            <a:pPr marL="0" indent="0" algn="ctr">
              <a:buFont typeface="Wingdings" pitchFamily="2" charset="2"/>
              <a:buNone/>
            </a:pPr>
            <a:r>
              <a:rPr lang="tr-TR" altLang="tr-TR" sz="2400" smtClean="0"/>
              <a:t>HMD (Hızlı Maruziyet Değerlendirmesi)</a:t>
            </a:r>
          </a:p>
        </p:txBody>
      </p:sp>
      <p:sp>
        <p:nvSpPr>
          <p:cNvPr id="3" name="Rectangle 2"/>
          <p:cNvSpPr txBox="1">
            <a:spLocks noChangeArrowheads="1"/>
          </p:cNvSpPr>
          <p:nvPr/>
        </p:nvSpPr>
        <p:spPr bwMode="gray">
          <a:xfrm>
            <a:off x="338138" y="123825"/>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HMD</a:t>
            </a:r>
          </a:p>
        </p:txBody>
      </p:sp>
    </p:spTree>
    <p:extLst>
      <p:ext uri="{BB962C8B-B14F-4D97-AF65-F5344CB8AC3E}">
        <p14:creationId xmlns:p14="http://schemas.microsoft.com/office/powerpoint/2010/main" val="1507762552"/>
      </p:ext>
    </p:extLst>
  </p:cSld>
  <p:clrMapOvr>
    <a:masterClrMapping/>
  </p:clrMapOvr>
  <p:transition advClick="0" advTm="400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846138" y="1757363"/>
            <a:ext cx="7751762" cy="3455987"/>
          </a:xfrm>
        </p:spPr>
        <p:txBody>
          <a:bodyPr/>
          <a:lstStyle/>
          <a:p>
            <a:pPr marL="0" indent="0">
              <a:buFont typeface="Wingdings" pitchFamily="2" charset="2"/>
              <a:buNone/>
              <a:defRPr/>
            </a:pPr>
            <a:r>
              <a:rPr lang="tr-TR" sz="2800" b="1" i="1" dirty="0">
                <a:solidFill>
                  <a:srgbClr val="FF0000"/>
                </a:solidFill>
              </a:rPr>
              <a:t>El bilek </a:t>
            </a:r>
            <a:r>
              <a:rPr lang="tr-TR" sz="2800" b="1" i="1" dirty="0" err="1" smtClean="0">
                <a:solidFill>
                  <a:srgbClr val="FF0000"/>
                </a:solidFill>
              </a:rPr>
              <a:t>tendinitlerinin</a:t>
            </a:r>
            <a:r>
              <a:rPr lang="tr-TR" sz="2800" b="1" i="1" dirty="0" smtClean="0">
                <a:solidFill>
                  <a:srgbClr val="FF0000"/>
                </a:solidFill>
              </a:rPr>
              <a:t> tedavisi:</a:t>
            </a:r>
          </a:p>
          <a:p>
            <a:pPr marL="0" indent="0">
              <a:buFont typeface="Wingdings" pitchFamily="2" charset="2"/>
              <a:buNone/>
              <a:defRPr/>
            </a:pPr>
            <a:endParaRPr lang="tr-TR" sz="2400" i="1" dirty="0"/>
          </a:p>
          <a:p>
            <a:pPr>
              <a:defRPr/>
            </a:pPr>
            <a:r>
              <a:rPr lang="tr-TR" sz="2400" dirty="0"/>
              <a:t>    T</a:t>
            </a:r>
            <a:r>
              <a:rPr lang="tr-TR" sz="2400" dirty="0" smtClean="0"/>
              <a:t>emel </a:t>
            </a:r>
            <a:r>
              <a:rPr lang="tr-TR" sz="2400" dirty="0"/>
              <a:t>tedavi </a:t>
            </a:r>
            <a:r>
              <a:rPr lang="tr-TR" sz="2400" dirty="0" smtClean="0"/>
              <a:t>yaklaşımı; etkenin </a:t>
            </a:r>
            <a:r>
              <a:rPr lang="tr-TR" sz="2400" dirty="0"/>
              <a:t>ortadan </a:t>
            </a:r>
            <a:r>
              <a:rPr lang="tr-TR" sz="2400" dirty="0" smtClean="0"/>
              <a:t>kaldırılması!</a:t>
            </a:r>
            <a:endParaRPr lang="tr-TR" sz="2400" dirty="0"/>
          </a:p>
          <a:p>
            <a:pPr>
              <a:defRPr/>
            </a:pPr>
            <a:r>
              <a:rPr lang="tr-TR" sz="2400" dirty="0"/>
              <a:t>     </a:t>
            </a:r>
            <a:r>
              <a:rPr lang="tr-TR" sz="2400" dirty="0" smtClean="0"/>
              <a:t>Destekleyici </a:t>
            </a:r>
            <a:r>
              <a:rPr lang="tr-TR" sz="2400" dirty="0"/>
              <a:t>statik </a:t>
            </a:r>
            <a:r>
              <a:rPr lang="tr-TR" sz="2400" dirty="0" err="1" smtClean="0"/>
              <a:t>ateller</a:t>
            </a:r>
            <a:endParaRPr lang="tr-TR" sz="2400" dirty="0"/>
          </a:p>
          <a:p>
            <a:pPr>
              <a:defRPr/>
            </a:pPr>
            <a:r>
              <a:rPr lang="tr-TR" sz="2400" dirty="0"/>
              <a:t>     </a:t>
            </a:r>
            <a:r>
              <a:rPr lang="tr-TR" sz="2400" dirty="0" smtClean="0"/>
              <a:t>Ergonomik </a:t>
            </a:r>
            <a:r>
              <a:rPr lang="tr-TR" sz="2400" dirty="0"/>
              <a:t>destek ürünlerinin </a:t>
            </a:r>
            <a:r>
              <a:rPr lang="tr-TR" sz="2400" dirty="0" smtClean="0"/>
              <a:t>kullanılması</a:t>
            </a:r>
            <a:endParaRPr lang="tr-TR" sz="2400" dirty="0"/>
          </a:p>
          <a:p>
            <a:pPr>
              <a:defRPr/>
            </a:pPr>
            <a:r>
              <a:rPr lang="tr-TR" sz="2400" dirty="0"/>
              <a:t>     </a:t>
            </a:r>
            <a:r>
              <a:rPr lang="tr-TR" sz="2400" dirty="0" smtClean="0"/>
              <a:t>NSAİ</a:t>
            </a:r>
            <a:r>
              <a:rPr lang="tr-TR" sz="2400" dirty="0"/>
              <a:t> ilaç </a:t>
            </a:r>
            <a:r>
              <a:rPr lang="tr-TR" sz="2400" dirty="0" smtClean="0"/>
              <a:t>uygulaması</a:t>
            </a:r>
          </a:p>
          <a:p>
            <a:pPr>
              <a:defRPr/>
            </a:pPr>
            <a:r>
              <a:rPr lang="tr-TR" sz="2400" dirty="0"/>
              <a:t> </a:t>
            </a:r>
            <a:r>
              <a:rPr lang="tr-TR" sz="2400" dirty="0" smtClean="0"/>
              <a:t>    (Bazen </a:t>
            </a:r>
            <a:r>
              <a:rPr lang="tr-TR" sz="2400" dirty="0" err="1" smtClean="0"/>
              <a:t>tenosinoviektomi</a:t>
            </a:r>
            <a:r>
              <a:rPr lang="tr-TR" sz="2400" dirty="0" smtClean="0"/>
              <a:t> </a:t>
            </a:r>
            <a:r>
              <a:rPr lang="tr-TR" sz="2400" dirty="0"/>
              <a:t>ve cerrahi </a:t>
            </a:r>
            <a:r>
              <a:rPr lang="tr-TR" sz="2400" dirty="0" smtClean="0"/>
              <a:t>gevşetme)</a:t>
            </a:r>
            <a:endParaRPr lang="tr-TR" sz="2200" dirty="0"/>
          </a:p>
        </p:txBody>
      </p:sp>
      <p:sp>
        <p:nvSpPr>
          <p:cNvPr id="3" name="Rectangle 2"/>
          <p:cNvSpPr txBox="1">
            <a:spLocks noChangeArrowheads="1"/>
          </p:cNvSpPr>
          <p:nvPr/>
        </p:nvSpPr>
        <p:spPr bwMode="gray">
          <a:xfrm>
            <a:off x="338138" y="123825"/>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TENDİNİTLER</a:t>
            </a:r>
          </a:p>
        </p:txBody>
      </p:sp>
    </p:spTree>
    <p:extLst>
      <p:ext uri="{BB962C8B-B14F-4D97-AF65-F5344CB8AC3E}">
        <p14:creationId xmlns:p14="http://schemas.microsoft.com/office/powerpoint/2010/main" val="248230589"/>
      </p:ext>
    </p:extLst>
  </p:cSld>
  <p:clrMapOvr>
    <a:masterClrMapping/>
  </p:clrMapOvr>
  <p:transition advClick="0" advTm="4000">
    <p:fade/>
  </p:transition>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564</TotalTime>
  <Words>1255</Words>
  <Application>Microsoft Office PowerPoint</Application>
  <PresentationFormat>Ekran Gösterisi (4:3)</PresentationFormat>
  <Paragraphs>198</Paragraphs>
  <Slides>36</Slides>
  <Notes>3</Notes>
  <HiddenSlides>0</HiddenSlides>
  <MMClips>0</MMClips>
  <ScaleCrop>false</ScaleCrop>
  <HeadingPairs>
    <vt:vector size="6" baseType="variant">
      <vt:variant>
        <vt:lpstr>Kullanılan Yazı Tipleri</vt:lpstr>
      </vt:variant>
      <vt:variant>
        <vt:i4>2</vt:i4>
      </vt:variant>
      <vt:variant>
        <vt:lpstr>Tema</vt:lpstr>
      </vt:variant>
      <vt:variant>
        <vt:i4>1</vt:i4>
      </vt:variant>
      <vt:variant>
        <vt:lpstr>Slayt Başlıkları</vt:lpstr>
      </vt:variant>
      <vt:variant>
        <vt:i4>36</vt:i4>
      </vt:variant>
    </vt:vector>
  </HeadingPairs>
  <TitlesOfParts>
    <vt:vector size="39" baseType="lpstr">
      <vt:lpstr>Arial</vt:lpstr>
      <vt:lpstr>Calibri</vt:lpstr>
      <vt:lpstr>Ofis Teması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Birikimli Travma Bozuklukları (BTB)</vt:lpstr>
      <vt:lpstr>Kronik Kas İskelet Sistemi Rahatsızlıkları</vt:lpstr>
      <vt:lpstr>Kronik Kas İskelet Sistemi Rahatsızlıkları</vt:lpstr>
      <vt:lpstr>Kronik Kas İskelet Sistemi Rahatsızlıkları</vt:lpstr>
      <vt:lpstr>İşle İlgili Üst Ekstremite Rahatsızlıkları</vt:lpstr>
      <vt:lpstr>Morbidite</vt:lpstr>
      <vt:lpstr>Morbidite</vt:lpstr>
      <vt:lpstr>PowerPoint Sunusu</vt:lpstr>
      <vt:lpstr>İşle İlgili Üst Ekstremite Rahatsızlıklarının Kontrolü</vt:lpstr>
      <vt:lpstr>İşçi Sağlığının İzlenmesi</vt:lpstr>
      <vt:lpstr>PowerPoint Sunusu</vt:lpstr>
      <vt:lpstr>PowerPoint Sunusu</vt:lpstr>
      <vt:lpstr>PowerPoint Sunusu</vt:lpstr>
      <vt:lpstr>PowerPoint Sunusu</vt:lpstr>
      <vt:lpstr>PowerPoint Sunusu</vt:lpstr>
      <vt:lpstr>PowerPoint Sunusu</vt:lpstr>
      <vt:lpstr>PowerPoint Sunusu</vt:lpstr>
      <vt:lpstr>İş Analizi</vt:lpstr>
      <vt:lpstr>İş faktörlerinin analizi</vt:lpstr>
      <vt:lpstr>Mesleki Kas İskelet Sistemi Hastalıklarından Birincil, İkincil, Üçüncül Korunma</vt:lpstr>
      <vt:lpstr>Oturarak Çalışma ve Sırt Ağrısı</vt:lpstr>
      <vt:lpstr>Korunma stratejileri</vt:lpstr>
      <vt:lpstr>Korunma stratejileri</vt:lpstr>
      <vt:lpstr>Yaygın ortopedik durumların tanımları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arzu</dc:creator>
  <cp:lastModifiedBy>arzuf</cp:lastModifiedBy>
  <cp:revision>14</cp:revision>
  <dcterms:created xsi:type="dcterms:W3CDTF">2014-02-10T17:08:26Z</dcterms:created>
  <dcterms:modified xsi:type="dcterms:W3CDTF">2014-02-28T13:30:59Z</dcterms:modified>
</cp:coreProperties>
</file>