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57" r:id="rId5"/>
    <p:sldId id="260" r:id="rId6"/>
    <p:sldId id="262" r:id="rId7"/>
    <p:sldId id="265" r:id="rId8"/>
    <p:sldId id="266"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21" autoAdjust="0"/>
    <p:restoredTop sz="94660"/>
  </p:normalViewPr>
  <p:slideViewPr>
    <p:cSldViewPr>
      <p:cViewPr varScale="1">
        <p:scale>
          <a:sx n="69" d="100"/>
          <a:sy n="69" d="100"/>
        </p:scale>
        <p:origin x="-55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Alt Başlı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Veri Yer Tutucusu 3"/>
          <p:cNvSpPr>
            <a:spLocks noGrp="1"/>
          </p:cNvSpPr>
          <p:nvPr>
            <p:ph type="dt" sz="half" idx="10"/>
          </p:nvPr>
        </p:nvSpPr>
        <p:spPr/>
        <p:txBody>
          <a:bodyPr/>
          <a:lstStyle/>
          <a:p>
            <a:fld id="{1D86C1E7-5DF4-49A0-A685-EC6360C79125}" type="datetimeFigureOut">
              <a:rPr lang="tr-TR" smtClean="0"/>
              <a:t>02.05.2017</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563ED3CD-718D-4669-A0BC-B7A137CA3CDA}" type="slidenum">
              <a:rPr lang="tr-TR" smtClean="0"/>
              <a:t>‹#›</a:t>
            </a:fld>
            <a:endParaRPr lang="tr-TR"/>
          </a:p>
        </p:txBody>
      </p:sp>
    </p:spTree>
    <p:extLst>
      <p:ext uri="{BB962C8B-B14F-4D97-AF65-F5344CB8AC3E}">
        <p14:creationId xmlns:p14="http://schemas.microsoft.com/office/powerpoint/2010/main" val="2126736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1D86C1E7-5DF4-49A0-A685-EC6360C79125}" type="datetimeFigureOut">
              <a:rPr lang="tr-TR" smtClean="0"/>
              <a:t>02.05.2017</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563ED3CD-718D-4669-A0BC-B7A137CA3CDA}" type="slidenum">
              <a:rPr lang="tr-TR" smtClean="0"/>
              <a:t>‹#›</a:t>
            </a:fld>
            <a:endParaRPr lang="tr-TR"/>
          </a:p>
        </p:txBody>
      </p:sp>
    </p:spTree>
    <p:extLst>
      <p:ext uri="{BB962C8B-B14F-4D97-AF65-F5344CB8AC3E}">
        <p14:creationId xmlns:p14="http://schemas.microsoft.com/office/powerpoint/2010/main" val="308108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1D86C1E7-5DF4-49A0-A685-EC6360C79125}" type="datetimeFigureOut">
              <a:rPr lang="tr-TR" smtClean="0"/>
              <a:t>02.05.2017</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563ED3CD-718D-4669-A0BC-B7A137CA3CDA}" type="slidenum">
              <a:rPr lang="tr-TR" smtClean="0"/>
              <a:t>‹#›</a:t>
            </a:fld>
            <a:endParaRPr lang="tr-TR"/>
          </a:p>
        </p:txBody>
      </p:sp>
    </p:spTree>
    <p:extLst>
      <p:ext uri="{BB962C8B-B14F-4D97-AF65-F5344CB8AC3E}">
        <p14:creationId xmlns:p14="http://schemas.microsoft.com/office/powerpoint/2010/main" val="2043653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1D86C1E7-5DF4-49A0-A685-EC6360C79125}" type="datetimeFigureOut">
              <a:rPr lang="tr-TR" smtClean="0"/>
              <a:t>02.05.2017</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563ED3CD-718D-4669-A0BC-B7A137CA3CDA}" type="slidenum">
              <a:rPr lang="tr-TR" smtClean="0"/>
              <a:t>‹#›</a:t>
            </a:fld>
            <a:endParaRPr lang="tr-TR"/>
          </a:p>
        </p:txBody>
      </p:sp>
    </p:spTree>
    <p:extLst>
      <p:ext uri="{BB962C8B-B14F-4D97-AF65-F5344CB8AC3E}">
        <p14:creationId xmlns:p14="http://schemas.microsoft.com/office/powerpoint/2010/main" val="3987482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Başlık 1"/>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Metin Yer Tutucus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Veri Yer Tutucusu 3"/>
          <p:cNvSpPr>
            <a:spLocks noGrp="1"/>
          </p:cNvSpPr>
          <p:nvPr>
            <p:ph type="dt" sz="half" idx="10"/>
          </p:nvPr>
        </p:nvSpPr>
        <p:spPr/>
        <p:txBody>
          <a:bodyPr/>
          <a:lstStyle/>
          <a:p>
            <a:fld id="{1D86C1E7-5DF4-49A0-A685-EC6360C79125}" type="datetimeFigureOut">
              <a:rPr lang="tr-TR" smtClean="0"/>
              <a:t>02.05.2017</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563ED3CD-718D-4669-A0BC-B7A137CA3CDA}" type="slidenum">
              <a:rPr lang="tr-TR" smtClean="0"/>
              <a:t>‹#›</a:t>
            </a:fld>
            <a:endParaRPr lang="tr-TR"/>
          </a:p>
        </p:txBody>
      </p:sp>
    </p:spTree>
    <p:extLst>
      <p:ext uri="{BB962C8B-B14F-4D97-AF65-F5344CB8AC3E}">
        <p14:creationId xmlns:p14="http://schemas.microsoft.com/office/powerpoint/2010/main" val="4266940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p>
            <a:fld id="{1D86C1E7-5DF4-49A0-A685-EC6360C79125}" type="datetimeFigureOut">
              <a:rPr lang="tr-TR" smtClean="0"/>
              <a:t>02.05.2017</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563ED3CD-718D-4669-A0BC-B7A137CA3CDA}" type="slidenum">
              <a:rPr lang="tr-TR" smtClean="0"/>
              <a:t>‹#›</a:t>
            </a:fld>
            <a:endParaRPr lang="tr-TR"/>
          </a:p>
        </p:txBody>
      </p:sp>
    </p:spTree>
    <p:extLst>
      <p:ext uri="{BB962C8B-B14F-4D97-AF65-F5344CB8AC3E}">
        <p14:creationId xmlns:p14="http://schemas.microsoft.com/office/powerpoint/2010/main" val="1859782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lvl1pPr>
              <a:defRPr/>
            </a:lvl1pPr>
          </a:lstStyle>
          <a:p>
            <a:r>
              <a:rPr lang="tr-TR" smtClean="0"/>
              <a:t>Asıl başlık stili için tıklatın</a:t>
            </a:r>
            <a:endParaRPr lang="tr-TR"/>
          </a:p>
        </p:txBody>
      </p:sp>
      <p:sp>
        <p:nvSpPr>
          <p:cNvPr id="3" name="Metin Yer Tutucus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İçerik Yer Tutucus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İçerik Yer Tutucus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p>
            <a:fld id="{1D86C1E7-5DF4-49A0-A685-EC6360C79125}" type="datetimeFigureOut">
              <a:rPr lang="tr-TR" smtClean="0"/>
              <a:t>02.05.2017</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563ED3CD-718D-4669-A0BC-B7A137CA3CDA}" type="slidenum">
              <a:rPr lang="tr-TR" smtClean="0"/>
              <a:t>‹#›</a:t>
            </a:fld>
            <a:endParaRPr lang="tr-TR"/>
          </a:p>
        </p:txBody>
      </p:sp>
    </p:spTree>
    <p:extLst>
      <p:ext uri="{BB962C8B-B14F-4D97-AF65-F5344CB8AC3E}">
        <p14:creationId xmlns:p14="http://schemas.microsoft.com/office/powerpoint/2010/main" val="1849297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1D86C1E7-5DF4-49A0-A685-EC6360C79125}" type="datetimeFigureOut">
              <a:rPr lang="tr-TR" smtClean="0"/>
              <a:t>02.05.2017</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563ED3CD-718D-4669-A0BC-B7A137CA3CDA}" type="slidenum">
              <a:rPr lang="tr-TR" smtClean="0"/>
              <a:t>‹#›</a:t>
            </a:fld>
            <a:endParaRPr lang="tr-TR"/>
          </a:p>
        </p:txBody>
      </p:sp>
    </p:spTree>
    <p:extLst>
      <p:ext uri="{BB962C8B-B14F-4D97-AF65-F5344CB8AC3E}">
        <p14:creationId xmlns:p14="http://schemas.microsoft.com/office/powerpoint/2010/main" val="25166318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1D86C1E7-5DF4-49A0-A685-EC6360C79125}" type="datetimeFigureOut">
              <a:rPr lang="tr-TR" smtClean="0"/>
              <a:t>02.05.2017</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563ED3CD-718D-4669-A0BC-B7A137CA3CDA}" type="slidenum">
              <a:rPr lang="tr-TR" smtClean="0"/>
              <a:t>‹#›</a:t>
            </a:fld>
            <a:endParaRPr lang="tr-TR"/>
          </a:p>
        </p:txBody>
      </p:sp>
    </p:spTree>
    <p:extLst>
      <p:ext uri="{BB962C8B-B14F-4D97-AF65-F5344CB8AC3E}">
        <p14:creationId xmlns:p14="http://schemas.microsoft.com/office/powerpoint/2010/main" val="2467783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İçerik Yer Tutucus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1D86C1E7-5DF4-49A0-A685-EC6360C79125}" type="datetimeFigureOut">
              <a:rPr lang="tr-TR" smtClean="0"/>
              <a:t>02.05.2017</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563ED3CD-718D-4669-A0BC-B7A137CA3CDA}" type="slidenum">
              <a:rPr lang="tr-TR" smtClean="0"/>
              <a:t>‹#›</a:t>
            </a:fld>
            <a:endParaRPr lang="tr-TR"/>
          </a:p>
        </p:txBody>
      </p:sp>
    </p:spTree>
    <p:extLst>
      <p:ext uri="{BB962C8B-B14F-4D97-AF65-F5344CB8AC3E}">
        <p14:creationId xmlns:p14="http://schemas.microsoft.com/office/powerpoint/2010/main" val="3955724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Resim Yer Tutucus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1D86C1E7-5DF4-49A0-A685-EC6360C79125}" type="datetimeFigureOut">
              <a:rPr lang="tr-TR" smtClean="0"/>
              <a:t>02.05.2017</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563ED3CD-718D-4669-A0BC-B7A137CA3CDA}" type="slidenum">
              <a:rPr lang="tr-TR" smtClean="0"/>
              <a:t>‹#›</a:t>
            </a:fld>
            <a:endParaRPr lang="tr-TR"/>
          </a:p>
        </p:txBody>
      </p:sp>
    </p:spTree>
    <p:extLst>
      <p:ext uri="{BB962C8B-B14F-4D97-AF65-F5344CB8AC3E}">
        <p14:creationId xmlns:p14="http://schemas.microsoft.com/office/powerpoint/2010/main" val="4247772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6C1E7-5DF4-49A0-A685-EC6360C79125}" type="datetimeFigureOut">
              <a:rPr lang="tr-TR" smtClean="0"/>
              <a:t>02.05.2017</a:t>
            </a:fld>
            <a:endParaRPr lang="tr-TR"/>
          </a:p>
        </p:txBody>
      </p:sp>
      <p:sp>
        <p:nvSpPr>
          <p:cNvPr id="5" name="Altbilgi Yer Tutucusu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3ED3CD-718D-4669-A0BC-B7A137CA3CDA}" type="slidenum">
              <a:rPr lang="tr-TR" smtClean="0"/>
              <a:t>‹#›</a:t>
            </a:fld>
            <a:endParaRPr lang="tr-TR"/>
          </a:p>
        </p:txBody>
      </p:sp>
    </p:spTree>
    <p:extLst>
      <p:ext uri="{BB962C8B-B14F-4D97-AF65-F5344CB8AC3E}">
        <p14:creationId xmlns:p14="http://schemas.microsoft.com/office/powerpoint/2010/main" val="14216512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lt Başlık 2"/>
          <p:cNvSpPr>
            <a:spLocks noGrp="1"/>
          </p:cNvSpPr>
          <p:nvPr>
            <p:ph type="body" sz="half" idx="2"/>
          </p:nvPr>
        </p:nvSpPr>
        <p:spPr>
          <a:xfrm>
            <a:off x="1403648" y="2780928"/>
            <a:ext cx="5486400" cy="804862"/>
          </a:xfrm>
        </p:spPr>
        <p:txBody>
          <a:bodyPr>
            <a:noAutofit/>
          </a:bodyPr>
          <a:lstStyle/>
          <a:p>
            <a:r>
              <a:rPr lang="tr-TR" sz="2800" b="1" dirty="0" smtClean="0">
                <a:solidFill>
                  <a:schemeClr val="tx1"/>
                </a:solidFill>
              </a:rPr>
              <a:t>CUMHURİYETTEN GÜNÜMÜZE </a:t>
            </a:r>
          </a:p>
          <a:p>
            <a:r>
              <a:rPr lang="tr-TR" sz="2800" b="1" dirty="0"/>
              <a:t> </a:t>
            </a:r>
            <a:r>
              <a:rPr lang="tr-TR" sz="2800" b="1" dirty="0" smtClean="0"/>
              <a:t>                 TURKİYE’DE </a:t>
            </a:r>
          </a:p>
          <a:p>
            <a:r>
              <a:rPr lang="tr-TR" sz="2800" b="1" dirty="0"/>
              <a:t> </a:t>
            </a:r>
            <a:r>
              <a:rPr lang="tr-TR" sz="2800" b="1" dirty="0" smtClean="0"/>
              <a:t>           SAĞLIK HİZMETLERİ</a:t>
            </a:r>
          </a:p>
          <a:p>
            <a:r>
              <a:rPr lang="tr-TR" sz="2800" b="1" dirty="0" smtClean="0"/>
              <a:t>Prof. Dr. Rengin Erdal</a:t>
            </a:r>
          </a:p>
          <a:p>
            <a:endParaRPr lang="tr-TR" sz="2800" b="1" dirty="0" smtClean="0"/>
          </a:p>
          <a:p>
            <a:endParaRPr lang="tr-TR" sz="2800" b="1" dirty="0" smtClean="0">
              <a:solidFill>
                <a:schemeClr val="tx1"/>
              </a:solidFill>
            </a:endParaRPr>
          </a:p>
          <a:p>
            <a:endParaRPr lang="tr-TR" sz="2800" b="1" dirty="0" smtClean="0">
              <a:solidFill>
                <a:schemeClr val="tx1"/>
              </a:solidFill>
            </a:endParaRPr>
          </a:p>
          <a:p>
            <a:endParaRPr lang="tr-TR" sz="2800" b="1" dirty="0">
              <a:solidFill>
                <a:schemeClr val="tx1"/>
              </a:solidFill>
            </a:endParaRPr>
          </a:p>
        </p:txBody>
      </p:sp>
      <p:sp>
        <p:nvSpPr>
          <p:cNvPr id="7" name="Başlık 1"/>
          <p:cNvSpPr txBox="1">
            <a:spLocks/>
          </p:cNvSpPr>
          <p:nvPr/>
        </p:nvSpPr>
        <p:spPr>
          <a:xfrm>
            <a:off x="1259632" y="4005064"/>
            <a:ext cx="5486400" cy="566738"/>
          </a:xfrm>
          <a:prstGeom prst="rect">
            <a:avLst/>
          </a:prstGeom>
        </p:spPr>
        <p:txBody>
          <a:bodyPr vert="horz" lIns="91440" tIns="45720" rIns="91440" bIns="45720" rtlCol="0" anchor="b">
            <a:normAutofit fontScale="47500" lnSpcReduction="20000"/>
          </a:bodyPr>
          <a:lstStyle>
            <a:lvl1pPr algn="l" defTabSz="914400" rtl="0" eaLnBrk="1" latinLnBrk="0" hangingPunct="1">
              <a:spcBef>
                <a:spcPct val="0"/>
              </a:spcBef>
              <a:buNone/>
              <a:defRPr sz="2000" b="1" kern="1200">
                <a:solidFill>
                  <a:schemeClr val="tx1"/>
                </a:solidFill>
                <a:latin typeface="+mj-lt"/>
                <a:ea typeface="+mj-ea"/>
                <a:cs typeface="+mj-cs"/>
              </a:defRPr>
            </a:lvl1pPr>
          </a:lstStyle>
          <a:p>
            <a:r>
              <a:rPr lang="tr-TR" dirty="0" smtClean="0"/>
              <a:t> </a:t>
            </a:r>
            <a:endParaRPr lang="tr-TR" sz="2800" dirty="0" smtClean="0"/>
          </a:p>
          <a:p>
            <a:endParaRPr lang="tr-TR" sz="2800" dirty="0"/>
          </a:p>
          <a:p>
            <a:r>
              <a:rPr lang="tr-TR" sz="2800" smtClean="0"/>
              <a:t> </a:t>
            </a:r>
            <a:endParaRPr lang="tr-TR" sz="2800" dirty="0"/>
          </a:p>
        </p:txBody>
      </p:sp>
      <p:sp>
        <p:nvSpPr>
          <p:cNvPr id="8" name="Başlık 7"/>
          <p:cNvSpPr>
            <a:spLocks noGrp="1"/>
          </p:cNvSpPr>
          <p:nvPr>
            <p:ph type="title"/>
          </p:nvPr>
        </p:nvSpPr>
        <p:spPr>
          <a:xfrm>
            <a:off x="3419872" y="5085184"/>
            <a:ext cx="5486400" cy="566738"/>
          </a:xfrm>
        </p:spPr>
        <p:txBody>
          <a:bodyPr/>
          <a:lstStyle/>
          <a:p>
            <a:endParaRPr lang="tr-TR" dirty="0"/>
          </a:p>
        </p:txBody>
      </p:sp>
      <p:pic>
        <p:nvPicPr>
          <p:cNvPr id="1026" name="Picture 2" descr="C:\Users\Rengin Erdal\Desktop\0_85d23_4945fcb5_X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8024" y="4288433"/>
            <a:ext cx="3638140" cy="21789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10136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1961 yılında yeni Anayasada sağlık alanında ki çok başlılık ve eşgüdümsüzlüğü ortadan kaldıran maddeler yer almıştır. </a:t>
            </a:r>
          </a:p>
        </p:txBody>
      </p:sp>
      <p:pic>
        <p:nvPicPr>
          <p:cNvPr id="1026" name="Picture 2" descr="C:\Users\Rengin Erdal\Desktop\papatyalar\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3861048"/>
            <a:ext cx="2619375" cy="175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60845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 Devletin herkese, her yerde, eşit, ücretsiz ve ekip anlayışında nüfus kriterine göre </a:t>
            </a:r>
            <a:r>
              <a:rPr lang="tr-TR" dirty="0" err="1"/>
              <a:t>polivalan</a:t>
            </a:r>
            <a:r>
              <a:rPr lang="tr-TR" dirty="0"/>
              <a:t> hizmet sunmaya yönelik bir yapılanma kurması öngörülmüştür.</a:t>
            </a:r>
          </a:p>
        </p:txBody>
      </p:sp>
      <p:pic>
        <p:nvPicPr>
          <p:cNvPr id="1026" name="Picture 2" descr="C:\Users\Rengin Erdal\Desktop\papatyalar\papaty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3717032"/>
            <a:ext cx="304800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56040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Anayasanın ilgili maddesini yerine getirmek amacıyla, 1961 yılında 224 sayılı Sağlık Hizmetlerinin Sosyalleştirilmesi Yasası </a:t>
            </a:r>
            <a:r>
              <a:rPr lang="tr-TR" dirty="0" smtClean="0"/>
              <a:t>çıkarılmıştır.</a:t>
            </a:r>
            <a:endParaRPr lang="tr-TR" dirty="0"/>
          </a:p>
        </p:txBody>
      </p:sp>
      <p:pic>
        <p:nvPicPr>
          <p:cNvPr id="1026" name="Picture 2" descr="C:\Users\Rengin Erdal\Desktop\papatyalar\papatya_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3429000"/>
            <a:ext cx="3810000"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35294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smtClean="0"/>
              <a:t>İlk </a:t>
            </a:r>
            <a:r>
              <a:rPr lang="tr-TR" dirty="0"/>
              <a:t>uygulaması pilot olarak 1963 yılında bir ilde uygulanmıştır.1982 yılında ise ülkenin tüm illeri bu uygulama kapsamına alınmıştır</a:t>
            </a:r>
          </a:p>
        </p:txBody>
      </p:sp>
      <p:pic>
        <p:nvPicPr>
          <p:cNvPr id="1026" name="Picture 2" descr="C:\Users\Rengin Erdal\Desktop\papatyalar\pembe_papatyala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3717032"/>
            <a:ext cx="304800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95891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Artan nüfusun sağlık insan gücünü karşılamak üzere yeni tıp fakülteleri, diş hekimliği fakülteleri,  hemşire, fizyoterapist, diyet uzmanı yetiştiren yüksek okullar açılmış, ayrıca hemşirelik, ebelik ve teknisyenlik eğitimi veren sağlık kolejlerin sayıları arttırılmıştır.</a:t>
            </a:r>
          </a:p>
        </p:txBody>
      </p:sp>
      <p:pic>
        <p:nvPicPr>
          <p:cNvPr id="1026" name="Picture 2" descr="C:\Users\Rengin Erdal\Desktop\papatyalar\sari_papatyala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4778896"/>
            <a:ext cx="2592288"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00160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1965 yılında çıkarılan Nüfus Planlaması Hakkındaki kanun ile ülkede nüfus artış hızını azaltıcı politika uygulanmaya </a:t>
            </a:r>
            <a:r>
              <a:rPr lang="tr-TR" dirty="0" smtClean="0"/>
              <a:t>başlanmıştır</a:t>
            </a:r>
            <a:endParaRPr lang="tr-TR" dirty="0"/>
          </a:p>
        </p:txBody>
      </p:sp>
      <p:pic>
        <p:nvPicPr>
          <p:cNvPr id="1026" name="Picture 2" descr="C:\Users\Rengin Erdal\Desktop\papatyalar\virag_flower03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960" y="3212976"/>
            <a:ext cx="4521277" cy="3390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68611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1982 Anayasası ile ana çocuk sağlığı ve aile planlaması hizmetleri devletin görevleri arasına </a:t>
            </a:r>
            <a:r>
              <a:rPr lang="tr-TR" dirty="0" smtClean="0"/>
              <a:t>alınmıştır.</a:t>
            </a:r>
            <a:endParaRPr lang="tr-TR" dirty="0"/>
          </a:p>
        </p:txBody>
      </p:sp>
      <p:pic>
        <p:nvPicPr>
          <p:cNvPr id="1026" name="Picture 2" descr="C:\Users\Rengin Erdal\Desktop\papatyalar\SDC1039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3789040"/>
            <a:ext cx="7992888" cy="18087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72604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smtClean="0"/>
              <a:t>Aile </a:t>
            </a:r>
            <a:r>
              <a:rPr lang="tr-TR" dirty="0"/>
              <a:t>planlamasında cerrahi yöntemlerin uygulanmasıyla birlikte gebeliğin 10. haftasına kadar kürtaj serbest bırakılmıştır</a:t>
            </a:r>
          </a:p>
        </p:txBody>
      </p:sp>
      <p:pic>
        <p:nvPicPr>
          <p:cNvPr id="1026" name="Picture 2" descr="C:\Users\Rengin Erdal\Desktop\papatyalar\SDC1039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32040" y="3212976"/>
            <a:ext cx="3312368" cy="2484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77612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a:t>1982 yılında çıkarılan pratisyen hekimler için 2 yıllık zorunlu hizmet yasasının ana çocuk sağlığı ve aile planlaması çalışmalarına büyük katkıları olmuştur.</a:t>
            </a:r>
            <a:endParaRPr lang="tr-TR" dirty="0"/>
          </a:p>
        </p:txBody>
      </p:sp>
      <p:pic>
        <p:nvPicPr>
          <p:cNvPr id="1026" name="Picture 2" descr="C:\Users\Rengin Erdal\Desktop\22_d[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11960" y="3501008"/>
            <a:ext cx="3940696" cy="29555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69865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solidFill>
                  <a:srgbClr val="FF0000"/>
                </a:solidFill>
              </a:rPr>
              <a:t>Üçüncü Dönem(1990 -2014</a:t>
            </a:r>
            <a:r>
              <a:rPr lang="tr-TR" dirty="0" smtClean="0">
                <a:solidFill>
                  <a:srgbClr val="FF0000"/>
                </a:solidFill>
              </a:rPr>
              <a:t>):</a:t>
            </a:r>
          </a:p>
          <a:p>
            <a:r>
              <a:rPr lang="tr-TR" dirty="0" smtClean="0"/>
              <a:t> </a:t>
            </a:r>
            <a:r>
              <a:rPr lang="tr-TR" dirty="0"/>
              <a:t>Bu dönemin başlangıcında sağlık hizmetlerinde özel sektörün yoğun olarak yer aldığı ve kişinin sağlıkta ki taleplerinin başında tıbbi teknoloji ve uzman hekim istemi nedeniyle hastane ve özel sektöre doğru yönlendiği bir süreç yaşanmıştır. </a:t>
            </a:r>
          </a:p>
        </p:txBody>
      </p:sp>
      <p:pic>
        <p:nvPicPr>
          <p:cNvPr id="1026" name="Picture 2" descr="C:\Users\Rengin Erdal\Desktop\Papatyalar_ve_gkyz[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332656"/>
            <a:ext cx="3048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3240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Türkiye Cumhuriyetinin ilk yıllarında itibaren birinci basamak sağlık hizmetleri sunumunda uygulanan sağlık hizmetleri  modellerinde, </a:t>
            </a:r>
          </a:p>
        </p:txBody>
      </p:sp>
      <p:pic>
        <p:nvPicPr>
          <p:cNvPr id="2050" name="Picture 2" descr="C:\Users\Rengin Erdal\Desktop\papatyalar\3726papatya_resimleri_0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4174" y="4221088"/>
            <a:ext cx="3187713" cy="2132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1322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Sağlık hizmetlerinin sunumunda kalite anlayışı yerleşmeye başlamış başta acil servislerden başlayarak hastanelerde fiziksel ve teknolojik modernizasyon dönemi başlamıştır. </a:t>
            </a:r>
          </a:p>
        </p:txBody>
      </p:sp>
      <p:pic>
        <p:nvPicPr>
          <p:cNvPr id="1026" name="Picture 2" descr="C:\Users\Rengin Erdal\Desktop\Papatyalar_ve_gune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4005064"/>
            <a:ext cx="3048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63766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 Organizasyonda farklı resmi kuruluşlara ait hastane ve poliklinikler Sağlık Bakanlığına bağlanmış, genel sağlık sigortasının usul esaslarını belirleyen yasa çıkarılmış ve bu işleri yürütmek üzere Sosyal Güvenlik Kurumu(SGK) kurulmuştur.</a:t>
            </a:r>
          </a:p>
        </p:txBody>
      </p:sp>
      <p:pic>
        <p:nvPicPr>
          <p:cNvPr id="1026" name="Picture 2" descr="C:\Users\Rengin Erdal\Desktop\44_d[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1206" y="4365104"/>
            <a:ext cx="2995613" cy="2341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46262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Farklı sigorta sistemleri(Emekli, </a:t>
            </a:r>
            <a:r>
              <a:rPr lang="tr-TR" dirty="0" err="1"/>
              <a:t>Bağkur</a:t>
            </a:r>
            <a:r>
              <a:rPr lang="tr-TR" dirty="0"/>
              <a:t> ve işçiler)</a:t>
            </a:r>
            <a:r>
              <a:rPr lang="tr-TR" dirty="0" err="1"/>
              <a:t>SGK’a</a:t>
            </a:r>
            <a:r>
              <a:rPr lang="tr-TR" dirty="0"/>
              <a:t> bağlanarak sosyal ve emeklilik konularında standardizasyon sağlanmıştır. Bu sistemin finansmanı kişi ve işveren primleri ile karşılanmıştır</a:t>
            </a:r>
          </a:p>
        </p:txBody>
      </p:sp>
      <p:pic>
        <p:nvPicPr>
          <p:cNvPr id="1026" name="Picture 2" descr="C:\Users\Rengin Erdal\Desktop\Yan_yana_pembe_papatyalar[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3789040"/>
            <a:ext cx="3810000" cy="2381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77629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2004 yılında Aile Hekimliği yasası ile bir ilde pilot uygulama yapılmış ve 2010 tarihinde tüm iller birinci basamak hizmet sunum modeli kapsamı içine alınmıştır.</a:t>
            </a:r>
          </a:p>
        </p:txBody>
      </p:sp>
      <p:pic>
        <p:nvPicPr>
          <p:cNvPr id="1026" name="Picture 2" descr="C:\Users\Rengin Erdal\Desktop\kirmizi_papatyalar[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3933056"/>
            <a:ext cx="304800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54138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err="1"/>
              <a:t>ASM’lerle</a:t>
            </a:r>
            <a:r>
              <a:rPr lang="tr-TR" dirty="0"/>
              <a:t> birlikte her ilçede bir Toplum Sağlığı Merkezi (TSM) kurulmuştur</a:t>
            </a:r>
          </a:p>
        </p:txBody>
      </p:sp>
      <p:pic>
        <p:nvPicPr>
          <p:cNvPr id="1026" name="Picture 2" descr="C:\Users\Rengin Erdal\Desktop\Renk_renk_papatyalar[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3140968"/>
            <a:ext cx="304800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39964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Resmi ve özel sağlık sektöründen ayaktan alınan sağlık hizmetleri özel bir bilgisayar programı aracılığı ile muayene, reçete, rapor ve ilaç alımı on-</a:t>
            </a:r>
            <a:r>
              <a:rPr lang="tr-TR" dirty="0" err="1"/>
              <a:t>line</a:t>
            </a:r>
            <a:r>
              <a:rPr lang="tr-TR" dirty="0"/>
              <a:t> olarak yürütülmektedir. </a:t>
            </a:r>
          </a:p>
        </p:txBody>
      </p:sp>
      <p:pic>
        <p:nvPicPr>
          <p:cNvPr id="1026" name="Picture 2" descr="C:\Users\Rengin Erdal\Desktop\Sar_Papatya_Resimleri[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3933056"/>
            <a:ext cx="304800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34660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2012 yılında sağlık reformunun son halkası olan Sağlık Bakanlığının merkez ve illerdeki yönetim organizasyonunda yasal düzenlemeler yapılmış ve yeni kurumlar oluşturulmuştur. </a:t>
            </a:r>
            <a:r>
              <a:rPr lang="tr-TR"/>
              <a:t>Özellikle resmi birinci basamak sağlık hizmetlerinden sorumlu Halk Sağlığı Kurum Başkanlığı kurulmuştur..</a:t>
            </a:r>
            <a:endParaRPr lang="tr-TR" dirty="0"/>
          </a:p>
        </p:txBody>
      </p:sp>
      <p:pic>
        <p:nvPicPr>
          <p:cNvPr id="1026" name="Picture 2" descr="C:\Users\Rengin Erdal\Desktop\8177papatya[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4725144"/>
            <a:ext cx="2618035" cy="1962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5824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1.Ülkenin sağlık sorunları</a:t>
            </a:r>
          </a:p>
          <a:p>
            <a:r>
              <a:rPr lang="tr-TR" dirty="0"/>
              <a:t>2Sağlık insan gücü </a:t>
            </a:r>
          </a:p>
          <a:p>
            <a:r>
              <a:rPr lang="tr-TR" dirty="0"/>
              <a:t>3.Sağlık hizmetlerinin finansman kaynakları</a:t>
            </a:r>
          </a:p>
        </p:txBody>
      </p:sp>
      <p:sp>
        <p:nvSpPr>
          <p:cNvPr id="4" name="Dikdörtgen 3"/>
          <p:cNvSpPr/>
          <p:nvPr/>
        </p:nvSpPr>
        <p:spPr>
          <a:xfrm>
            <a:off x="2843808" y="3244334"/>
            <a:ext cx="5162567" cy="584775"/>
          </a:xfrm>
          <a:prstGeom prst="rect">
            <a:avLst/>
          </a:prstGeom>
        </p:spPr>
        <p:txBody>
          <a:bodyPr wrap="none">
            <a:spAutoFit/>
          </a:bodyPr>
          <a:lstStyle/>
          <a:p>
            <a:r>
              <a:rPr lang="tr-TR" sz="3200" dirty="0" err="1"/>
              <a:t>gözönünde</a:t>
            </a:r>
            <a:r>
              <a:rPr lang="tr-TR" sz="3200" dirty="0"/>
              <a:t> bulundurulmuştur</a:t>
            </a:r>
          </a:p>
        </p:txBody>
      </p:sp>
      <p:pic>
        <p:nvPicPr>
          <p:cNvPr id="3074" name="Picture 2" descr="C:\Users\Rengin Erdal\Desktop\papatyalar\8412papatya_resimleri_0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4131938"/>
            <a:ext cx="2797307" cy="21147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2267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solidFill>
                  <a:srgbClr val="FF0000"/>
                </a:solidFill>
              </a:rPr>
              <a:t>Birinci Dönem:(1920 -1950) </a:t>
            </a:r>
            <a:endParaRPr lang="tr-TR" dirty="0" smtClean="0">
              <a:solidFill>
                <a:srgbClr val="FF0000"/>
              </a:solidFill>
            </a:endParaRPr>
          </a:p>
          <a:p>
            <a:r>
              <a:rPr lang="tr-TR" dirty="0" smtClean="0"/>
              <a:t> </a:t>
            </a:r>
            <a:r>
              <a:rPr lang="tr-TR" dirty="0"/>
              <a:t>Bulaşıcı hastalık ölümlerinin sorun olduğu, sağlık insan gücünün yetersiz ve ekonomik sıkıntıların olduğu Cumhuriyetin ilk yıllarında, koruyucu sağlık hizmetlerine öncelik verilmiş, hastane hizmetleri ise yerel yönetimlere bırakılmıştır. </a:t>
            </a:r>
          </a:p>
        </p:txBody>
      </p:sp>
      <p:pic>
        <p:nvPicPr>
          <p:cNvPr id="1026" name="Picture 2" descr="C:\Users\Rengin Erdal\Desktop\papatyalar\26663-glsmvrlk-4899-950px.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2080" y="4797152"/>
            <a:ext cx="2286000" cy="1514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85456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solidFill>
                  <a:srgbClr val="FF0000"/>
                </a:solidFill>
              </a:rPr>
              <a:t>Mono </a:t>
            </a:r>
            <a:r>
              <a:rPr lang="tr-TR" dirty="0" err="1">
                <a:solidFill>
                  <a:srgbClr val="FF0000"/>
                </a:solidFill>
              </a:rPr>
              <a:t>valan</a:t>
            </a:r>
            <a:r>
              <a:rPr lang="tr-TR" dirty="0">
                <a:solidFill>
                  <a:srgbClr val="FF0000"/>
                </a:solidFill>
              </a:rPr>
              <a:t> </a:t>
            </a:r>
            <a:r>
              <a:rPr lang="tr-TR" dirty="0"/>
              <a:t>tipte ki sağlık örgütlenmesi ile bulaşıcı hastalıklarla savaşta (sıtma, verem, trahom, lepra, frengi ) büyük başarılar elde edilmiştir. </a:t>
            </a:r>
            <a:endParaRPr lang="tr-TR" dirty="0" smtClean="0"/>
          </a:p>
          <a:p>
            <a:r>
              <a:rPr lang="tr-TR" dirty="0" smtClean="0"/>
              <a:t>Aynı </a:t>
            </a:r>
            <a:r>
              <a:rPr lang="tr-TR" dirty="0"/>
              <a:t>yıllarda sağlık insan gücü sayısını artırmak için okullar açılmış ve hizmet karşılığı burslar verilmiştir.</a:t>
            </a:r>
          </a:p>
        </p:txBody>
      </p:sp>
      <p:pic>
        <p:nvPicPr>
          <p:cNvPr id="1026" name="Picture 2" descr="C:\Users\Rengin Erdal\Desktop\papatyalar\2994948-papatyalar-gokyuzune-uzanmi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36096" y="4581128"/>
            <a:ext cx="2736304" cy="2052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0962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1940 yılından itibaren hekim sayısının artışı ile birlikte devlet, her ilçede tedavi ve koruyucu hizmetlerinin verildiği </a:t>
            </a:r>
            <a:r>
              <a:rPr lang="tr-TR" dirty="0">
                <a:solidFill>
                  <a:srgbClr val="FF0000"/>
                </a:solidFill>
              </a:rPr>
              <a:t>hükümet tabipliği </a:t>
            </a:r>
            <a:r>
              <a:rPr lang="tr-TR" dirty="0"/>
              <a:t>uygulamasına geçmiştir. </a:t>
            </a:r>
          </a:p>
        </p:txBody>
      </p:sp>
      <p:pic>
        <p:nvPicPr>
          <p:cNvPr id="1026" name="Picture 2" descr="C:\Users\Rengin Erdal\Desktop\papatyalar\42970206200918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00192" y="3284984"/>
            <a:ext cx="2101525" cy="29993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7286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solidFill>
                  <a:srgbClr val="FF0000"/>
                </a:solidFill>
              </a:rPr>
              <a:t>İkinci </a:t>
            </a:r>
            <a:r>
              <a:rPr lang="tr-TR" dirty="0" smtClean="0">
                <a:solidFill>
                  <a:srgbClr val="FF0000"/>
                </a:solidFill>
              </a:rPr>
              <a:t>Dönem :(</a:t>
            </a:r>
            <a:r>
              <a:rPr lang="tr-TR" dirty="0">
                <a:solidFill>
                  <a:srgbClr val="FF0000"/>
                </a:solidFill>
              </a:rPr>
              <a:t>1950 -1990</a:t>
            </a:r>
            <a:r>
              <a:rPr lang="tr-TR" dirty="0" smtClean="0">
                <a:solidFill>
                  <a:srgbClr val="FF0000"/>
                </a:solidFill>
              </a:rPr>
              <a:t>)</a:t>
            </a:r>
          </a:p>
          <a:p>
            <a:r>
              <a:rPr lang="tr-TR" dirty="0" smtClean="0"/>
              <a:t> </a:t>
            </a:r>
            <a:r>
              <a:rPr lang="tr-TR" dirty="0"/>
              <a:t>1950 yıllarının başına gelindiğinde hızlı nüfus artışına paralel olarak demografik yapı değişmeye başlamış, doğurganlık hızı, bebek ve anne ölümleri yüksek seviyelere </a:t>
            </a:r>
            <a:r>
              <a:rPr lang="tr-TR" dirty="0" smtClean="0"/>
              <a:t>ulaşmıştır</a:t>
            </a:r>
            <a:endParaRPr lang="tr-TR" dirty="0"/>
          </a:p>
        </p:txBody>
      </p:sp>
      <p:pic>
        <p:nvPicPr>
          <p:cNvPr id="1026" name="Picture 2" descr="C:\Users\Rengin Erdal\Desktop\papatyalar\Birbirinden_gzel_papatyalar_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76056" y="4293096"/>
            <a:ext cx="3600400" cy="2250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51225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 </a:t>
            </a:r>
            <a:r>
              <a:rPr lang="tr-TR"/>
              <a:t>Sağlıkta Tedavi edici hizmetler devlet politikası olarak öne çıkarılmış belediyelere bağlı hastaneler Sağlık Bakanlığı sorumluluğuna alınmış ve hastane yapılaşmasına öncelik verilmiştir.</a:t>
            </a:r>
            <a:endParaRPr lang="tr-TR" dirty="0"/>
          </a:p>
        </p:txBody>
      </p:sp>
      <p:pic>
        <p:nvPicPr>
          <p:cNvPr id="1026" name="Picture 2" descr="C:\Users\Rengin Erdal\Desktop\papatyalar\cicek-resimleri-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4088" y="4149080"/>
            <a:ext cx="2901702" cy="22799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9182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Koruyucu sağlık hizmetleri hükümet tabipleri sorumluluğunda götürülmesinin yanında illerde ve nüfusu fazla olan ilçelerde mono </a:t>
            </a:r>
            <a:r>
              <a:rPr lang="tr-TR" dirty="0" err="1"/>
              <a:t>valan</a:t>
            </a:r>
            <a:r>
              <a:rPr lang="tr-TR" dirty="0"/>
              <a:t> hizmet veren Ana Çocuk Sağlığı merkezleri ile Verem Savaş </a:t>
            </a:r>
            <a:r>
              <a:rPr lang="tr-TR" dirty="0" smtClean="0"/>
              <a:t>Dispanserleri açılmıştır.</a:t>
            </a:r>
            <a:endParaRPr lang="tr-TR" dirty="0"/>
          </a:p>
        </p:txBody>
      </p:sp>
      <p:pic>
        <p:nvPicPr>
          <p:cNvPr id="1026" name="Picture 2" descr="C:\Users\Rengin Erdal\Desktop\papatyalar\Doadaki_gzel_papatyala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91880" y="4077072"/>
            <a:ext cx="4680520" cy="26431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7878550"/>
      </p:ext>
    </p:extLst>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625</Words>
  <Application>Microsoft Office PowerPoint</Application>
  <PresentationFormat>Ekran Gösterisi (4:3)</PresentationFormat>
  <Paragraphs>41</Paragraphs>
  <Slides>26</Slides>
  <Notes>0</Notes>
  <HiddenSlides>0</HiddenSlides>
  <MMClips>0</MMClips>
  <ScaleCrop>false</ScaleCrop>
  <HeadingPairs>
    <vt:vector size="4" baseType="variant">
      <vt:variant>
        <vt:lpstr>Tema</vt:lpstr>
      </vt:variant>
      <vt:variant>
        <vt:i4>1</vt:i4>
      </vt:variant>
      <vt:variant>
        <vt:lpstr>Slayt Başlıkları</vt:lpstr>
      </vt:variant>
      <vt:variant>
        <vt:i4>26</vt:i4>
      </vt:variant>
    </vt:vector>
  </HeadingPairs>
  <TitlesOfParts>
    <vt:vector size="27" baseType="lpstr">
      <vt:lpstr>Ofis Teması</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CUMHURİYET </dc:title>
  <dc:creator>Rengin Erdal</dc:creator>
  <cp:lastModifiedBy>Rengin Erdal</cp:lastModifiedBy>
  <cp:revision>71</cp:revision>
  <dcterms:created xsi:type="dcterms:W3CDTF">2017-01-13T11:03:12Z</dcterms:created>
  <dcterms:modified xsi:type="dcterms:W3CDTF">2017-05-02T06:47:19Z</dcterms:modified>
</cp:coreProperties>
</file>