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Default Extension="gif" ContentType="image/gif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Default Extension="WAV" ContentType="audio/wav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1"/>
  </p:notes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291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  <p:sldId id="330" r:id="rId70"/>
    <p:sldId id="331" r:id="rId71"/>
    <p:sldId id="332" r:id="rId72"/>
    <p:sldId id="333" r:id="rId73"/>
    <p:sldId id="334" r:id="rId74"/>
    <p:sldId id="335" r:id="rId75"/>
    <p:sldId id="336" r:id="rId76"/>
    <p:sldId id="337" r:id="rId77"/>
    <p:sldId id="338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C4E138-2B8D-40DD-AC74-EC1DEAB1C3C3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  <a:endParaRPr lang="tr-TR" noProof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810636-309C-41C9-8C2B-BBF3691F483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noProof="1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10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10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11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11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12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12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13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13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14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14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/>
              <a:pPr algn="r"/>
              <a:t>15</a:t>
            </a:fld>
            <a:endParaRPr lang="de-DE" sz="1200" dirty="0"/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/>
              <a:pPr algn="r" defTabSz="947738"/>
              <a:t>15</a:t>
            </a:fld>
            <a:endParaRPr lang="en-GB" sz="1300" dirty="0"/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/>
              <a:pPr algn="r"/>
              <a:t>16</a:t>
            </a:fld>
            <a:endParaRPr lang="de-DE" sz="1200" dirty="0"/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/>
              <a:pPr algn="r" defTabSz="947738"/>
              <a:t>16</a:t>
            </a:fld>
            <a:endParaRPr lang="en-GB" sz="1300" dirty="0"/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17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17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18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18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19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19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22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22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28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28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29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29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30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30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31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31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32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32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33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33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34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34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35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35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36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36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37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37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38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38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39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39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44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44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47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47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48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48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49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49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52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52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58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58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59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59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60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60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61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61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62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62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63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63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64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64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65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65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66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66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67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67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68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68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69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69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70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70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72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72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73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73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77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77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78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78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/>
              <a:pPr algn="r"/>
              <a:t>79</a:t>
            </a:fld>
            <a:endParaRPr lang="de-DE" sz="1200" dirty="0"/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/>
              <a:pPr algn="r" defTabSz="947738"/>
              <a:t>79</a:t>
            </a:fld>
            <a:endParaRPr lang="en-GB" sz="1300" dirty="0"/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/>
              <a:pPr algn="r"/>
              <a:t>80</a:t>
            </a:fld>
            <a:endParaRPr lang="de-DE" sz="1200" dirty="0"/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/>
              <a:pPr algn="r" defTabSz="947738"/>
              <a:t>80</a:t>
            </a:fld>
            <a:endParaRPr lang="en-GB" sz="1300" dirty="0"/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81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81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006A3E-5299-4714-BB51-A9A078E5EE5D}" type="slidenum">
              <a:rPr lang="de-DE" sz="1200">
                <a:solidFill>
                  <a:prstClr val="black"/>
                </a:solidFill>
              </a:rPr>
              <a:pPr algn="r"/>
              <a:t>82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78851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F3951A9D-2355-445B-90F0-F641AB817D94}" type="slidenum">
              <a:rPr lang="en-GB" sz="1300">
                <a:solidFill>
                  <a:prstClr val="black"/>
                </a:solidFill>
              </a:rPr>
              <a:pPr algn="r" defTabSz="947738"/>
              <a:t>82</a:t>
            </a:fld>
            <a:endParaRPr lang="en-GB" sz="1300">
              <a:solidFill>
                <a:prstClr val="black"/>
              </a:solidFill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83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83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84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84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85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85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86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86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>
                <a:solidFill>
                  <a:prstClr val="black"/>
                </a:solidFill>
              </a:rPr>
              <a:pPr algn="r"/>
              <a:t>87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>
                <a:solidFill>
                  <a:prstClr val="black"/>
                </a:solidFill>
              </a:rPr>
              <a:pPr algn="r" defTabSz="947738"/>
              <a:t>87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88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88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BEE09E-A10F-497C-A260-22572371C07C}" type="slidenum">
              <a:rPr lang="de-DE" sz="1200">
                <a:solidFill>
                  <a:prstClr val="black"/>
                </a:solidFill>
              </a:rPr>
              <a:pPr algn="r"/>
              <a:t>89</a:t>
            </a:fld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87043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45E737F-FE19-489D-8D83-9E4636FEDF9E}" type="slidenum">
              <a:rPr lang="en-GB" sz="1300">
                <a:solidFill>
                  <a:prstClr val="black"/>
                </a:solidFill>
              </a:rPr>
              <a:pPr algn="r" defTabSz="947738"/>
              <a:t>89</a:t>
            </a:fld>
            <a:endParaRPr lang="en-GB" sz="1300" dirty="0">
              <a:solidFill>
                <a:prstClr val="black"/>
              </a:solidFill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668607F-2DCF-41FB-A81A-3AC3E46BA777}" type="slidenum">
              <a:rPr lang="de-DE" sz="1200"/>
              <a:pPr algn="r"/>
              <a:t>9</a:t>
            </a:fld>
            <a:endParaRPr lang="de-DE" sz="1200" dirty="0"/>
          </a:p>
        </p:txBody>
      </p:sp>
      <p:sp>
        <p:nvSpPr>
          <p:cNvPr id="74755" name="Text Box 3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9D946AE9-4748-455A-A2CB-08CA8180F709}" type="slidenum">
              <a:rPr lang="en-GB" sz="1300"/>
              <a:pPr algn="r" defTabSz="947738"/>
              <a:t>9</a:t>
            </a:fld>
            <a:endParaRPr lang="en-GB" sz="1300" dirty="0"/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3A763-A356-4FCD-B9D9-B9182F20EC2D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DD814-3115-4D0E-B30B-2ADBCCC6281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E29B-5348-4FF9-BAD7-7E3CFB243387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ECDE1-3B1D-4B2D-9CF4-4F998F45991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6F046-BEF8-426A-9A70-E1C7908688F2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7E1A0-6661-4BF4-9C0C-1E448054B16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82D7D-437F-44E1-99A4-2FDB13F47ECD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1620-FD12-4FA0-B538-6AC61F72741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6A284-FFED-4414-BCAB-59517907C6E5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9D3CF-17AC-466F-B92A-7EC345D7F78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BB66F-7BD4-4FFE-B3F7-07BA9AF52163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D6E8B-836B-4A98-9461-4F7534D1DAB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DE3BD-2F80-4D3C-880F-6895784E5A08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7A455-5E06-415D-BE47-9E62941EFDF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4E6B-C556-4A54-9D70-AE5076A7CDD7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4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982E4-B1A9-4429-9944-21F96C2ABC1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F7500-A6E5-43A9-9747-026721C14BA2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3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FBA76-306F-42AF-9573-82B1E23C995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60F5D-77C5-4550-9A93-FBE7742DFA9F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CC44-7B70-40BA-8527-7281D46162F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56011-EE8F-4137-A530-D7CDC0385A28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9519E-AFA6-4E27-B1AB-C7AC14AB185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1027" name="2 Metin Yer Tutucusu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A6E220-CB03-4CCB-BA4C-13911B35ECB1}" type="datetimeFigureOut">
              <a:rPr lang="tr-TR"/>
              <a:pPr>
                <a:defRPr/>
              </a:pPr>
              <a:t>11.03.2014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47D5BC-4EA6-4A3F-A783-43B0FE9BA67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audio" Target="../media/media9.WAV"/><Relationship Id="rId13" Type="http://schemas.microsoft.com/office/2007/relationships/media" Target="../media/media3.WAV"/><Relationship Id="rId18" Type="http://schemas.microsoft.com/office/2007/relationships/media" Target="../media/media8.WAV"/><Relationship Id="rId3" Type="http://schemas.openxmlformats.org/officeDocument/2006/relationships/audio" Target="../media/media4.WAV"/><Relationship Id="rId7" Type="http://schemas.openxmlformats.org/officeDocument/2006/relationships/audio" Target="../media/media8.WAV"/><Relationship Id="rId12" Type="http://schemas.openxmlformats.org/officeDocument/2006/relationships/image" Target="../media/image25.png"/><Relationship Id="rId17" Type="http://schemas.microsoft.com/office/2007/relationships/media" Target="../media/media7.WAV"/><Relationship Id="rId2" Type="http://schemas.openxmlformats.org/officeDocument/2006/relationships/audio" Target="../media/media3.WAV"/><Relationship Id="rId16" Type="http://schemas.microsoft.com/office/2007/relationships/media" Target="../media/media6.WAV"/><Relationship Id="rId20" Type="http://schemas.openxmlformats.org/officeDocument/2006/relationships/image" Target="../media/image26.png"/><Relationship Id="rId1" Type="http://schemas.openxmlformats.org/officeDocument/2006/relationships/audio" Target="../media/media2.WAV"/><Relationship Id="rId6" Type="http://schemas.openxmlformats.org/officeDocument/2006/relationships/audio" Target="../media/media7.WAV"/><Relationship Id="rId11" Type="http://schemas.microsoft.com/office/2007/relationships/media" Target="../media/media2.WAV"/><Relationship Id="rId5" Type="http://schemas.openxmlformats.org/officeDocument/2006/relationships/audio" Target="../media/media6.WAV"/><Relationship Id="rId15" Type="http://schemas.microsoft.com/office/2007/relationships/media" Target="../media/media5.WAV"/><Relationship Id="rId10" Type="http://schemas.openxmlformats.org/officeDocument/2006/relationships/notesSlide" Target="../notesSlides/notesSlide26.xml"/><Relationship Id="rId19" Type="http://schemas.microsoft.com/office/2007/relationships/media" Target="../media/media9.WAV"/><Relationship Id="rId4" Type="http://schemas.openxmlformats.org/officeDocument/2006/relationships/audio" Target="../media/media5.WAV"/><Relationship Id="rId9" Type="http://schemas.openxmlformats.org/officeDocument/2006/relationships/slideLayout" Target="../slideLayouts/slideLayout7.xml"/><Relationship Id="rId14" Type="http://schemas.microsoft.com/office/2007/relationships/media" Target="../media/media4.WAV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66676" y="1916832"/>
            <a:ext cx="8954500" cy="2180107"/>
          </a:xfrm>
          <a:prstGeom prst="rect">
            <a:avLst/>
          </a:prstGeom>
          <a:effectLst>
            <a:glow rad="63500">
              <a:schemeClr val="tx1">
                <a:lumMod val="95000"/>
                <a:lumOff val="5000"/>
                <a:alpha val="40000"/>
              </a:schemeClr>
            </a:glow>
            <a:innerShdw blurRad="114300">
              <a:schemeClr val="bg1">
                <a:lumMod val="50000"/>
              </a:schemeClr>
            </a:innerShdw>
          </a:effectLst>
          <a:scene3d>
            <a:camera prst="orthographicFront">
              <a:rot lat="1200000" lon="21599987" rev="21594348"/>
            </a:camera>
            <a:lightRig rig="threePt" dir="t"/>
          </a:scene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tr-TR" sz="3600" b="1" i="1" kern="10" dirty="0" smtClean="0">
                <a:ln w="9525">
                  <a:round/>
                  <a:headEnd/>
                  <a:tailEnd/>
                </a:ln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/>
              </a:rPr>
              <a:t>Mesleki İşitme Kayıpları</a:t>
            </a:r>
            <a:endParaRPr lang="tr-TR" sz="3600" b="1" i="1" kern="10" dirty="0">
              <a:ln w="9525">
                <a:round/>
                <a:headEnd/>
                <a:tailEnd/>
              </a:ln>
              <a:solidFill>
                <a:srgbClr val="000000">
                  <a:lumMod val="85000"/>
                  <a:lumOff val="1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74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909185" y="6376921"/>
            <a:ext cx="2111990" cy="51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r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tr-TR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  <a:reflection blurRad="6350" stA="55000" endA="50" endPos="85000" dist="29997" dir="5400000" sy="-100000" algn="bl" rotWithShape="0"/>
                </a:effectLst>
                <a:latin typeface="Calibri" pitchFamily="34" charset="0"/>
                <a:cs typeface="Calibri" pitchFamily="34" charset="0"/>
              </a:rPr>
              <a:t>İSTANBUL</a:t>
            </a:r>
            <a:r>
              <a:rPr lang="tr-TR" b="1" noProof="1" smtClean="0">
                <a:solidFill>
                  <a:srgbClr val="B10404">
                    <a:lumMod val="60000"/>
                    <a:lumOff val="40000"/>
                  </a:srgb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  <a:reflection blurRad="6350" stA="55000" endA="50" endPos="85000" dist="29997" dir="5400000" sy="-100000" algn="bl" rotWithShape="0"/>
                </a:effectLst>
                <a:latin typeface="Calibri" pitchFamily="34" charset="0"/>
                <a:cs typeface="Calibri" pitchFamily="34" charset="0"/>
              </a:rPr>
              <a:t>UZMAN</a:t>
            </a:r>
            <a:endParaRPr lang="en-GB" b="1" dirty="0" smtClean="0">
              <a:solidFill>
                <a:srgbClr val="B10404">
                  <a:lumMod val="60000"/>
                  <a:lumOff val="40000"/>
                </a:srgb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  <a:reflection blurRad="6350" stA="55000" endA="50" endPos="85000" dist="29997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  <a:p>
            <a:pPr algn="r">
              <a:spcBef>
                <a:spcPct val="20000"/>
              </a:spcBef>
              <a:buFont typeface="Wingdings" pitchFamily="2" charset="2"/>
              <a:buNone/>
              <a:defRPr/>
            </a:pPr>
            <a:endParaRPr lang="en-GB" b="1" kern="0" dirty="0" smtClean="0">
              <a:solidFill>
                <a:srgbClr val="FFFFFF">
                  <a:lumMod val="65000"/>
                </a:srgbClr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6350" stA="55000" endA="50" endPos="85000" dist="29997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KOKLEA</a:t>
            </a:r>
            <a:endParaRPr lang="tr-TR" sz="32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5" name="Picture 2" descr="D:\DOKTOR\1-ISTANBULUZMAN\1-EĞİTİM KURUMU\1. İstanbuluzman\Fiziksel Risk Etmenleri\Yardımcı\Resimler\KKB-Resim\Cochlea (2)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" y="1096963"/>
            <a:ext cx="4502037" cy="2397087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C:\Users\Ahmet Yiğitap\Desktop\2.pn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533774"/>
            <a:ext cx="4502037" cy="319397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hmet Yiğitap\Desktop\2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337" y="3533774"/>
            <a:ext cx="4502037" cy="319397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3" descr="C:\Users\Ahmet Yiğitap\Desktop\2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337" y="1097384"/>
            <a:ext cx="4502037" cy="2396666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88614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143087" y="1100663"/>
            <a:ext cx="654417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843352" y="11006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Koklea hareket enerjisini sinir enerjisine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çeviren organdır.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Bunu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korti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organı sağlar ve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işleme transdüksiyon denir,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143089" y="191028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2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843352" y="191028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Kokleada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skala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vestibüli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skala media, skala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timpani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vardır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Skala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vestibuli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ve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timpani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perilenf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skala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media ise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endolenf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ile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doludur,</a:t>
            </a: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143089" y="271991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3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843352" y="271991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Corti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organında yer alan iç (tek sıralı) ve dış tüy (3-4 sıralı) hücreler farklı sinirler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aracılığıyla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aferent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yollar ile) santral kortekse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bağlanır,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gray">
          <a:xfrm>
            <a:off x="143089" y="352953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4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gray">
          <a:xfrm>
            <a:off x="843352" y="352953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Ortalama 50.000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kadar Tip-I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Tip-II şeklinde sinirler iç ve dış tüy hücrelerine gelir,</a:t>
            </a:r>
          </a:p>
        </p:txBody>
      </p:sp>
      <p:sp>
        <p:nvSpPr>
          <p:cNvPr id="37" name="Rectangle 55"/>
          <p:cNvSpPr>
            <a:spLocks noChangeArrowheads="1"/>
          </p:cNvSpPr>
          <p:nvPr/>
        </p:nvSpPr>
        <p:spPr bwMode="gray">
          <a:xfrm>
            <a:off x="143089" y="433916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5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gray">
          <a:xfrm>
            <a:off x="843352" y="43391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sv-SE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Tip-I nöronların yaklaşık %90-95’i iç tüy hücrelerini inerve ederler. Bir iç tüy hücresi yaklaşık 15-20 Tip-I nöron tarafından innerve edilir,</a:t>
            </a:r>
          </a:p>
        </p:txBody>
      </p:sp>
      <p:sp>
        <p:nvSpPr>
          <p:cNvPr id="41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r-TR" sz="3200" dirty="0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KOKLEA</a:t>
            </a:r>
            <a:endParaRPr lang="en-GB" sz="3200" dirty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gray">
          <a:xfrm>
            <a:off x="143798" y="5136605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6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0" name="Rectangle 5"/>
          <p:cNvSpPr>
            <a:spLocks noChangeArrowheads="1"/>
          </p:cNvSpPr>
          <p:nvPr/>
        </p:nvSpPr>
        <p:spPr bwMode="gray">
          <a:xfrm>
            <a:off x="865327" y="5136605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nn-NO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Tip-II nöronların %5-10’i dış tüy hücrelerini inerve ederler. Yani bir nöron yaklaşık 10 dış tüy hücresini innerve </a:t>
            </a:r>
            <a:r>
              <a:rPr lang="nn-NO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eder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</a:t>
            </a:r>
            <a:endParaRPr lang="nn-NO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66656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Resim 13" descr="image40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56" y="1187114"/>
            <a:ext cx="4085042" cy="256617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</p:pic>
      <p:pic>
        <p:nvPicPr>
          <p:cNvPr id="15" name="Resim 14" descr="image39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1190342"/>
            <a:ext cx="4317106" cy="256617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7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KOKLEA (BAZİLLER ZARIN) FREKANS SEÇİCİLİĞİ</a:t>
            </a:r>
            <a:endParaRPr lang="tr-TR" sz="32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626" name="Picture 2" descr="C:\Users\Ahmet Yiğitap\Desktop\Resim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36" y="3812676"/>
            <a:ext cx="4328850" cy="2462146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Ahmet Yiğitap\Desktop\Resim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56" y="3807144"/>
            <a:ext cx="4085042" cy="2462146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42414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2516888"/>
            <a:ext cx="8782476" cy="29218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90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Sesin İletim Yolları</a:t>
            </a:r>
          </a:p>
          <a:p>
            <a:pPr marL="36000" algn="ctr"/>
            <a:r>
              <a:rPr lang="tr-TR" sz="72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[İşitme Mekanizması</a:t>
            </a:r>
            <a:r>
              <a:rPr lang="tr-TR" sz="7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]</a:t>
            </a:r>
            <a:endParaRPr lang="tr-TR" sz="7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 descr="D:\DOKTOR\9-ISTUZMAN\1-EĞİTİM KURUMU\1. İstanbuluzman\Z.Resim-İkon\Müzik-Ses\kmixdocked_mu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595334"/>
            <a:ext cx="2762250" cy="2609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2857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İŞİTME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«Ses enerjisinin, kulağın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çeşitli bölümlerinde değişikliğe uğradıktan sonra aksiyon potansiyelleri halinde beyine gönderilip burada ses olarak algılanması olayına  işitme denir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.»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«Atmosferde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meydana gelen ses dalgalarının kulağımız tarafından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toplanmasından,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beyindeki merkezlerde karakter ve anlam olarak algılanmasına kadar geçen süreç işitme olarak adlandırılır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.»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SESİN İŞİTİLMESİ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14991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HAVA YOLU </a:t>
            </a:r>
            <a:r>
              <a:rPr lang="tr-TR" sz="20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İLETİMİ (Air Conduction</a:t>
            </a:r>
            <a:r>
              <a:rPr lang="tr-TR" sz="2000" b="1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  <a:endParaRPr lang="de-DE" sz="20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800" i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Ses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dalgalarının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dış kulaktan başlayıp kulak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zarını titreştirmesi ve bu titreşimin orta kulaktan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kemikçikler yoluyla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iletilerek </a:t>
            </a:r>
            <a:r>
              <a:rPr lang="tr-TR" sz="2000" b="1" i="1" dirty="0" err="1">
                <a:latin typeface="Calibri" pitchFamily="34" charset="0"/>
                <a:cs typeface="Calibri" pitchFamily="34" charset="0"/>
              </a:rPr>
              <a:t>kokleadaki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oval pencerede bitmesine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«Hava Yolu İletimi»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denir.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(Daha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sonra </a:t>
            </a:r>
            <a:r>
              <a:rPr lang="tr-TR" sz="2000" i="1" dirty="0" err="1">
                <a:latin typeface="Calibri" pitchFamily="34" charset="0"/>
                <a:cs typeface="Calibri" pitchFamily="34" charset="0"/>
              </a:rPr>
              <a:t>nöroepiteal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hücreler uyarılacak ve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işitme merkezine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gönderilecektir.) </a:t>
            </a:r>
            <a:endParaRPr lang="tr-TR" sz="2000" b="1" i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Normal insanlarda; Hava yoluyla iletim, kemik yoluyla iletimimin </a:t>
            </a:r>
            <a:r>
              <a:rPr lang="tr-TR" sz="2000" b="1" i="1" dirty="0" smtClean="0">
                <a:solidFill>
                  <a:srgbClr val="6B9B1A"/>
                </a:solidFill>
                <a:latin typeface="Calibri" pitchFamily="34" charset="0"/>
                <a:cs typeface="Calibri" pitchFamily="34" charset="0"/>
              </a:rPr>
              <a:t>iki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katıdır.</a:t>
            </a:r>
            <a:endParaRPr lang="tr-TR" sz="2000" b="1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latin typeface="Calibri" pitchFamily="34" charset="0"/>
                <a:cs typeface="Calibri" pitchFamily="34" charset="0"/>
              </a:rPr>
              <a:t>    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/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SESİN İLETİM YOLLARI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C:\Users\ahmet\Desktop\Resim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1760"/>
            <a:ext cx="2657475" cy="2122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469794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KEMİK YOLU </a:t>
            </a:r>
            <a:r>
              <a:rPr lang="tr-TR" sz="20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İLETİMİ (Bone Conduction</a:t>
            </a:r>
            <a:r>
              <a:rPr lang="tr-TR" sz="2000" b="1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  <a:endParaRPr lang="de-DE" sz="20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72000" tIns="72000" rIns="72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Ses dalgalarının dış kulak ve orta kulağı atlayarak, koklea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çevresindeki </a:t>
            </a:r>
            <a:r>
              <a:rPr lang="tr-TR" sz="2000" b="1" i="1" dirty="0" err="1">
                <a:latin typeface="Calibri" pitchFamily="34" charset="0"/>
                <a:cs typeface="Calibri" pitchFamily="34" charset="0"/>
              </a:rPr>
              <a:t>kortikal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 kemik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yapılarına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iletmiş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oldukları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ses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enerjisinin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doğrudan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doğruya </a:t>
            </a:r>
            <a:r>
              <a:rPr lang="tr-TR" sz="2000" b="1" i="1" dirty="0" err="1" smtClean="0">
                <a:latin typeface="Calibri" pitchFamily="34" charset="0"/>
                <a:cs typeface="Calibri" pitchFamily="34" charset="0"/>
              </a:rPr>
              <a:t>kokleayı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 uyarmasıyla olan iletime </a:t>
            </a:r>
            <a:r>
              <a:rPr lang="tr-TR" sz="2000" b="1" i="1" dirty="0" smtClean="0">
                <a:solidFill>
                  <a:srgbClr val="6B9B1A"/>
                </a:solidFill>
                <a:latin typeface="Calibri" pitchFamily="34" charset="0"/>
                <a:cs typeface="Calibri" pitchFamily="34" charset="0"/>
              </a:rPr>
              <a:t>«Kemik Yolu İletimi»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denir.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Açıklama;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Kişi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kendi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sesini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burun ve boğaz boşluğunda rezonans yaparak </a:t>
            </a:r>
            <a:r>
              <a:rPr lang="tr-TR" sz="2000" i="1" dirty="0" err="1">
                <a:latin typeface="Calibri" pitchFamily="34" charset="0"/>
                <a:cs typeface="Calibri" pitchFamily="34" charset="0"/>
              </a:rPr>
              <a:t>kranium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 kemiklerine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ulaştırıp duyar. Yani insan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kendi sesini hem hava hem de kemik yolu ile işitir. Sesini ses kayıt cihazına kaydederek dinleyen kişinin algıladığı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farklılığın nedeni,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kaydedilen seste kemik yolu </a:t>
            </a:r>
            <a:r>
              <a:rPr lang="tr-TR" sz="2000" i="1" dirty="0" err="1">
                <a:latin typeface="Calibri" pitchFamily="34" charset="0"/>
                <a:cs typeface="Calibri" pitchFamily="34" charset="0"/>
              </a:rPr>
              <a:t>kompenentinin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 olmayışıdır.</a:t>
            </a:r>
          </a:p>
          <a:p>
            <a:pPr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/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SESİN İLETİM YOLLARI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Grup 8"/>
          <p:cNvGrpSpPr/>
          <p:nvPr/>
        </p:nvGrpSpPr>
        <p:grpSpPr>
          <a:xfrm>
            <a:off x="19851" y="4324350"/>
            <a:ext cx="2599524" cy="2478546"/>
            <a:chOff x="4462819" y="4029072"/>
            <a:chExt cx="2110968" cy="2467262"/>
          </a:xfrm>
        </p:grpSpPr>
        <p:grpSp>
          <p:nvGrpSpPr>
            <p:cNvPr id="6" name="Grup 5"/>
            <p:cNvGrpSpPr/>
            <p:nvPr/>
          </p:nvGrpSpPr>
          <p:grpSpPr>
            <a:xfrm>
              <a:off x="4752602" y="4395333"/>
              <a:ext cx="1757468" cy="1919211"/>
              <a:chOff x="4914900" y="3405084"/>
              <a:chExt cx="1757468" cy="1919211"/>
            </a:xfrm>
          </p:grpSpPr>
          <p:pic>
            <p:nvPicPr>
              <p:cNvPr id="3074" name="Picture 2" descr="C:\Users\ahmet\Desktop\Man-Complete-3Qtr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4914900" y="3405084"/>
                <a:ext cx="1695450" cy="19192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3" descr="D:\DOKTOR\1-ISTANBULUZMAN\1-EĞİTİM KURUMU\1. İstanbuluzman\Fiziksel Risk Etmenleri\Yardımcı\Resimler\rss_plain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7952348">
                <a:off x="6166537" y="3895701"/>
                <a:ext cx="305760" cy="2628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3" descr="D:\DOKTOR\1-ISTANBULUZMAN\1-EĞİTİM KURUMU\1. İstanbuluzman\Fiziksel Risk Etmenleri\Yardımcı\Resimler\rss_plain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668655">
                <a:off x="6388857" y="4039976"/>
                <a:ext cx="283511" cy="2835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3" descr="D:\DOKTOR\1-ISTANBULUZMAN\1-EĞİTİM KURUMU\1. İstanbuluzman\Fiziksel Risk Etmenleri\Yardımcı\Resimler\rss_plain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35239" y="4372191"/>
                <a:ext cx="305760" cy="2628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Dikdörtgen 7"/>
            <p:cNvSpPr/>
            <p:nvPr/>
          </p:nvSpPr>
          <p:spPr>
            <a:xfrm>
              <a:off x="4462819" y="4029072"/>
              <a:ext cx="2110968" cy="246726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  <p:extLst>
      <p:ext uri="{BB962C8B-B14F-4D97-AF65-F5344CB8AC3E}">
        <p14:creationId xmlns="" xmlns:p14="http://schemas.microsoft.com/office/powerpoint/2010/main" val="2526829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İŞİTME MEKANİZMASI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İşitmenin olabilmesi için ilk olarak ses dalgalarının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korti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organına iletilmesi gerekir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Bu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mekanik bir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olaydır. Bu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olaya iletim (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conduction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 denir.</a:t>
            </a:r>
          </a:p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Corti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organında ses enerjisi biyokimyasal olaylarla sinir enerjisi haline dönüşür.</a:t>
            </a:r>
          </a:p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İç ve dış titrek tüylerde meydana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gelen elektriksel akım,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kendisiyle ilişkili sinir liflerini uyarır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Tek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tek gelen bu sinir iletimleri işitme merkezinde birleştirilir ve çözülür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SESİN İŞİTİLMESİ</a:t>
            </a:r>
            <a:endParaRPr lang="tr-TR" sz="32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57899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59375" y="2611888"/>
            <a:ext cx="9030681" cy="29218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96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İşitme Kaybında </a:t>
            </a:r>
          </a:p>
          <a:p>
            <a:pPr marL="36000" algn="ctr"/>
            <a:r>
              <a:rPr lang="tr-TR" sz="96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Tanısal Yaklaşım </a:t>
            </a:r>
            <a:endParaRPr lang="tr-TR" sz="96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42" name="Picture 2" descr="D:\DOKTOR\2-DRUZ\1. EĞİTİM KURUMU\1. İstanbuluzman\2-RESİMLER\Karekter - Resim\19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280" y="427038"/>
            <a:ext cx="2499545" cy="2517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9995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04275" y="3052577"/>
            <a:ext cx="8935450" cy="1443224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80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Tanısal Testler</a:t>
            </a:r>
            <a:endParaRPr lang="tr-TR" sz="80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4" name="Picture 2" descr="D:\DOKTOR\2-DRUZ\1. EĞİTİM KURUMU\1. İstanbuluzman\2-RESİMLER\z.Diğer\search (3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885" y="2066924"/>
            <a:ext cx="1638989" cy="1319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73630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1"/>
          <p:cNvSpPr>
            <a:spLocks noGrp="1" noChangeArrowheads="1"/>
          </p:cNvSpPr>
          <p:nvPr>
            <p:ph type="title" idx="4294967295"/>
          </p:nvPr>
        </p:nvSpPr>
        <p:spPr>
          <a:xfrm>
            <a:off x="231797" y="411163"/>
            <a:ext cx="8816669" cy="647700"/>
          </a:xfrm>
        </p:spPr>
        <p:txBody>
          <a:bodyPr anchor="ctr" anchorCtr="0"/>
          <a:lstStyle/>
          <a:p>
            <a:r>
              <a:rPr lang="tr-TR" sz="3200" kern="1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n-ea"/>
                <a:cs typeface="Calibri" pitchFamily="34" charset="0"/>
              </a:rPr>
              <a:t>MESLEKİ İŞİTME KAYIPLARI</a:t>
            </a:r>
            <a:endParaRPr lang="tr-TR" sz="3200" kern="1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37978" name="Rectangle 90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 dirty="0">
              <a:solidFill>
                <a:srgbClr val="000000"/>
              </a:solidFill>
            </a:endParaRPr>
          </a:p>
        </p:txBody>
      </p:sp>
      <p:grpSp>
        <p:nvGrpSpPr>
          <p:cNvPr id="2" name="Grup 1"/>
          <p:cNvGrpSpPr/>
          <p:nvPr/>
        </p:nvGrpSpPr>
        <p:grpSpPr>
          <a:xfrm>
            <a:off x="112735" y="980705"/>
            <a:ext cx="2878902" cy="5324843"/>
            <a:chOff x="112735" y="1037855"/>
            <a:chExt cx="2878902" cy="5324843"/>
          </a:xfrm>
        </p:grpSpPr>
        <p:sp>
          <p:nvSpPr>
            <p:cNvPr id="20" name="Rectangle 5"/>
            <p:cNvSpPr>
              <a:spLocks noChangeArrowheads="1"/>
            </p:cNvSpPr>
            <p:nvPr/>
          </p:nvSpPr>
          <p:spPr bwMode="gray">
            <a:xfrm>
              <a:off x="112736" y="1926657"/>
              <a:ext cx="2878901" cy="443604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144000" bIns="72000"/>
            <a:lstStyle/>
            <a:p>
              <a:pPr marL="342900" indent="-342900" algn="ctr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  <a:buFont typeface="+mj-lt"/>
                <a:buAutoNum type="arabicPeriod"/>
              </a:pPr>
              <a:endParaRPr lang="tr-TR" b="1" i="1" noProof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  <a:p>
              <a:pPr marL="36000" algn="ctr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tr-TR" b="1" i="1" noProof="1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Katılımcıların;</a:t>
              </a:r>
            </a:p>
            <a:p>
              <a:pPr marL="36000" algn="ctr">
                <a:lnSpc>
                  <a:spcPct val="90000"/>
                </a:lnSpc>
                <a:spcAft>
                  <a:spcPct val="20000"/>
                </a:spcAft>
                <a:buClr>
                  <a:srgbClr val="292929"/>
                </a:buClr>
              </a:pPr>
              <a:r>
                <a:rPr lang="tr-TR" b="1" i="1" noProof="1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«Mesleki </a:t>
              </a:r>
              <a:r>
                <a:rPr lang="tr-TR" b="1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işitme kayıplarının çalışma hayatındaki önemi, erken tanı ve korunma yöntemleri hakkında bilgi sahibi olmalarını sağlamaktır.»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gray">
            <a:xfrm>
              <a:off x="112735" y="1037855"/>
              <a:ext cx="2844000" cy="841179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DDDDDD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Konunun </a:t>
              </a:r>
            </a:p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Genel Amacı</a:t>
              </a:r>
            </a:p>
          </p:txBody>
        </p:sp>
      </p:grpSp>
      <p:grpSp>
        <p:nvGrpSpPr>
          <p:cNvPr id="3" name="Grup 2"/>
          <p:cNvGrpSpPr/>
          <p:nvPr/>
        </p:nvGrpSpPr>
        <p:grpSpPr>
          <a:xfrm>
            <a:off x="3130901" y="980704"/>
            <a:ext cx="2878901" cy="5324845"/>
            <a:chOff x="3130901" y="1037854"/>
            <a:chExt cx="2878901" cy="5324845"/>
          </a:xfrm>
        </p:grpSpPr>
        <p:sp>
          <p:nvSpPr>
            <p:cNvPr id="26" name="Rectangle 5"/>
            <p:cNvSpPr>
              <a:spLocks noChangeArrowheads="1"/>
            </p:cNvSpPr>
            <p:nvPr/>
          </p:nvSpPr>
          <p:spPr bwMode="gray">
            <a:xfrm>
              <a:off x="3130901" y="1926657"/>
              <a:ext cx="2878901" cy="443604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144000" bIns="72000"/>
            <a:lstStyle/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işitme kayıplarını tanımlar,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işitme kayıplarına yol açabilecek etmenleri sıralar,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Gürültü ölçümlerini söyler,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Korunma yöntemlerini belirler,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Erken tanı yöntemlerini belirtir,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Sağlık gözetiminde hekimin sorumluluklarını söyler,</a:t>
              </a: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gray">
            <a:xfrm>
              <a:off x="3130901" y="1037854"/>
              <a:ext cx="2844000" cy="841179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DDDDDD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Öğrenme </a:t>
              </a:r>
            </a:p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Hedefleri</a:t>
              </a:r>
            </a:p>
          </p:txBody>
        </p:sp>
      </p:grpSp>
      <p:grpSp>
        <p:nvGrpSpPr>
          <p:cNvPr id="4" name="Grup 3"/>
          <p:cNvGrpSpPr/>
          <p:nvPr/>
        </p:nvGrpSpPr>
        <p:grpSpPr>
          <a:xfrm>
            <a:off x="6140441" y="980703"/>
            <a:ext cx="2878901" cy="5324846"/>
            <a:chOff x="6140441" y="1037853"/>
            <a:chExt cx="2878901" cy="5324846"/>
          </a:xfrm>
        </p:grpSpPr>
        <p:sp>
          <p:nvSpPr>
            <p:cNvPr id="29" name="Rectangle 5"/>
            <p:cNvSpPr>
              <a:spLocks noChangeArrowheads="1"/>
            </p:cNvSpPr>
            <p:nvPr/>
          </p:nvSpPr>
          <p:spPr bwMode="gray">
            <a:xfrm>
              <a:off x="6140441" y="1926658"/>
              <a:ext cx="2878901" cy="443604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108000" tIns="108000" rIns="144000" bIns="72000"/>
            <a:lstStyle/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işitme kayıpları,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Mesleki işitme kayıplarına yol açabilecek etmenler,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Gürültü ölçümleri,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Korunma yöntemleri,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Erken tanı yöntemleri,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İlgili mevzuat ve standartlar,</a:t>
              </a:r>
            </a:p>
            <a:p>
              <a:pPr marL="216000" indent="-180000">
                <a:lnSpc>
                  <a:spcPct val="90000"/>
                </a:lnSpc>
                <a:spcBef>
                  <a:spcPts val="600"/>
                </a:spcBef>
                <a:spcAft>
                  <a:spcPct val="20000"/>
                </a:spcAft>
                <a:buClr>
                  <a:srgbClr val="292929"/>
                </a:buClr>
                <a:buFont typeface="Wingdings" pitchFamily="2" charset="2"/>
                <a:buChar char="ü"/>
              </a:pPr>
              <a:r>
                <a:rPr lang="tr-TR" sz="1400" i="1" noProof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Sağlık gözetiminde hekimin sorumlulukları,</a:t>
              </a: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gray">
            <a:xfrm>
              <a:off x="6140441" y="1037853"/>
              <a:ext cx="2844000" cy="841179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DDDDDD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Konunun </a:t>
              </a:r>
            </a:p>
            <a:p>
              <a:pPr algn="ctr" defTabSz="801688" eaLnBrk="0" hangingPunct="0">
                <a:defRPr/>
              </a:pPr>
              <a:r>
                <a:rPr lang="tr-TR" sz="2400" b="1" dirty="0">
                  <a:solidFill>
                    <a:srgbClr val="FFFFFF"/>
                  </a:solidFill>
                  <a:latin typeface="Calibri" pitchFamily="34" charset="0"/>
                  <a:cs typeface="Calibri" pitchFamily="34" charset="0"/>
                </a:rPr>
                <a:t>Alt Başlıkları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6214165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7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DİAPOZON TESTLERİ </a:t>
            </a:r>
            <a:endParaRPr lang="tr-TR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3 İçerik Yer Tutucusu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3355133"/>
              </p:ext>
            </p:extLst>
          </p:nvPr>
        </p:nvGraphicFramePr>
        <p:xfrm>
          <a:off x="133350" y="1153162"/>
          <a:ext cx="8840200" cy="5056221"/>
        </p:xfrm>
        <a:graphic>
          <a:graphicData uri="http://schemas.openxmlformats.org/drawingml/2006/table">
            <a:tbl>
              <a:tblPr firstRow="1" bandRow="1"/>
              <a:tblGrid>
                <a:gridCol w="3962734"/>
                <a:gridCol w="1625822"/>
                <a:gridCol w="1625822"/>
                <a:gridCol w="1625822"/>
              </a:tblGrid>
              <a:tr h="65412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DİAPOZON TEST SONUÇLARI</a:t>
                      </a: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17074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Ctr="1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 marL="91439" marR="91439" anchorCtr="1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 marL="91439" marR="91439" anchorCtr="1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 marL="91439" marR="91439" anchorCtr="1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85329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B9B1A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WEBER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B9B1A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B9B1A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RİNNE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B9B1A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B9B1A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SCHWABACH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B9B1A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85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Normal İşitme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Ortada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Pozitif (+)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Eşit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85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İTİK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(İletim Tipi İşitme Kaybı)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Hasta Kulağa Lateralize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Negatif (-)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Uzamış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85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SNİK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(Sensorinöral Tip İşitme Kaybı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Sağlam Kulağa Lateralize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Patolojik (+)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Kısalmış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 descr="D:\DOKTOR\2-DRUZ\1. EĞİTİM KURUMU\1. İstanbuluzman\1-ISTANBULUZMAN\2-Meslek Hastalıkları\Mesleki İşitme Kayıpları\Yardımcı\Resim\Weber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866899"/>
            <a:ext cx="1522800" cy="1609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DOKTOR\2-DRUZ\1. EĞİTİM KURUMU\1. İstanbuluzman\1-ISTANBULUZMAN\2-Meslek Hastalıkları\Mesleki İşitme Kayıpları\Yardımcı\Resim\Rinne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1866899"/>
            <a:ext cx="1522800" cy="1609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DOKTOR\2-DRUZ\1. EĞİTİM KURUMU\1. İstanbuluzman\1-ISTANBULUZMAN\2-Meslek Hastalıkları\Mesleki İşitme Kayıpları\Yardımcı\Resim\Schabach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857372"/>
            <a:ext cx="1522800" cy="1609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51425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04275" y="3052577"/>
            <a:ext cx="8935450" cy="1443224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80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Saf Ses Odiometrisi</a:t>
            </a:r>
            <a:endParaRPr lang="tr-TR" sz="80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267" name="Picture 3" descr="D:\DOKTOR\2-DRUZ\1. EĞİTİM KURUMU\1. İstanbuluzman\2-RESİMLER\Bilgisayar İkonları\stop_butt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2047875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95394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ODİOMETRİ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Odiometriler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kalibre edilmiş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saf ses üreten, konuşma ve çeşitli maskeleme sesleri çıkartan, bir uygulayıcı tarafından maniple edilen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(mikrofonlu, kulaklıklı ve kemik yolu için vibratörlü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 cihazlardır.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Tonal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Odiometri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(Saf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Ses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Odiometrisi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Saf ton sesler verilerek işitme eşiğini saptamaya yarayan subjektif bir yöntemdir.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SAF SES ODİOMETRİSİ</a:t>
            </a:r>
          </a:p>
        </p:txBody>
      </p:sp>
    </p:spTree>
    <p:extLst>
      <p:ext uri="{BB962C8B-B14F-4D97-AF65-F5344CB8AC3E}">
        <p14:creationId xmlns="" xmlns:p14="http://schemas.microsoft.com/office/powerpoint/2010/main" val="12285659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165122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SAF SES ODİOMETRİSİ</a:t>
            </a: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3741508"/>
              </p:ext>
            </p:extLst>
          </p:nvPr>
        </p:nvGraphicFramePr>
        <p:xfrm>
          <a:off x="85725" y="981085"/>
          <a:ext cx="8860940" cy="4086706"/>
        </p:xfrm>
        <a:graphic>
          <a:graphicData uri="http://schemas.openxmlformats.org/drawingml/2006/table">
            <a:tbl>
              <a:tblPr firstRow="1" firstCol="1" bandRow="1"/>
              <a:tblGrid>
                <a:gridCol w="599011"/>
                <a:gridCol w="706602"/>
                <a:gridCol w="706602"/>
                <a:gridCol w="854655"/>
                <a:gridCol w="854655"/>
                <a:gridCol w="854655"/>
                <a:gridCol w="866140"/>
                <a:gridCol w="854655"/>
                <a:gridCol w="854655"/>
                <a:gridCol w="854655"/>
                <a:gridCol w="854655"/>
              </a:tblGrid>
              <a:tr h="845916"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2000" b="1" i="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İŞİTİLEBİLİR FREKANS ARALIĞI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400" b="1" i="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«Kullanılan </a:t>
                      </a:r>
                      <a:r>
                        <a:rPr lang="tr-TR" sz="1400" b="1" i="0" dirty="0" err="1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odiometri</a:t>
                      </a:r>
                      <a:r>
                        <a:rPr lang="tr-TR" sz="1400" b="1" i="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 aygıtlarında hava-kemik yolu eşitleri birbirine çakışacak tarzda kalibre edilmiştir.»</a:t>
                      </a:r>
                      <a:endParaRPr lang="tr-TR" sz="1400" b="1" i="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</a:tr>
              <a:tr h="845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/>
                          <a:cs typeface="Calibri" pitchFamily="34" charset="0"/>
                        </a:rPr>
                        <a:t>20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/>
                          <a:cs typeface="Calibri" pitchFamily="34" charset="0"/>
                        </a:rPr>
                        <a:t>250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/>
                          <a:cs typeface="Calibri" pitchFamily="34" charset="0"/>
                        </a:rPr>
                        <a:t>500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/>
                          <a:cs typeface="Calibri" pitchFamily="34" charset="0"/>
                        </a:rPr>
                        <a:t>1000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/>
                          <a:cs typeface="Calibri" pitchFamily="34" charset="0"/>
                        </a:rPr>
                        <a:t>2000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Calibri"/>
                          <a:cs typeface="Calibri" pitchFamily="34" charset="0"/>
                        </a:rPr>
                        <a:t>3000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4000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6000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8000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10000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20000</a:t>
                      </a:r>
                      <a:endParaRPr lang="tr-TR" sz="18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</a:tr>
              <a:tr h="4036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600" b="1" i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KULAĞIN EN DUYARLI OLDUĞU FREKANSLAR</a:t>
                      </a:r>
                      <a:endParaRPr lang="tr-TR" sz="1600" b="1" i="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6298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600" b="1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Konuşma Frekansları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600" b="1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E:</a:t>
                      </a:r>
                      <a:r>
                        <a:rPr lang="tr-TR" sz="1600" b="1" i="1" dirty="0" smtClean="0"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500</a:t>
                      </a:r>
                      <a:r>
                        <a:rPr lang="tr-TR" sz="1600" b="1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-1000/K:1000-</a:t>
                      </a:r>
                      <a:r>
                        <a:rPr lang="tr-TR" sz="1600" b="1" i="1" dirty="0" smtClean="0"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2000</a:t>
                      </a:r>
                      <a:endParaRPr lang="tr-TR" sz="1600" b="1" i="1" dirty="0"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1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600" b="1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İlk Kayıp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400" b="0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En Hassas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400" b="1" i="1" dirty="0" smtClean="0"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4000</a:t>
                      </a:r>
                      <a:endParaRPr lang="tr-TR" sz="1400" b="1" i="1" dirty="0"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600" b="0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Yaşlılığa bağı işitme kayıpları</a:t>
                      </a:r>
                      <a:r>
                        <a:rPr lang="tr-TR" sz="1600" b="0" i="1" baseline="0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yüksek frekanslardan düşük frekanslara doğru olur.</a:t>
                      </a: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6298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600" b="0" i="1" dirty="0" smtClean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600" b="1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Odiometrik Testlerde Kullanılan Frekanslar</a:t>
                      </a:r>
                      <a:endParaRPr lang="tr-TR" sz="1600" b="1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848">
                <a:tc gridSpan="1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0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Odiometrik Testlerde kulağa gönderilen sesin şiddeti </a:t>
                      </a:r>
                      <a:r>
                        <a:rPr lang="tr-TR" sz="1800" b="1" i="1" dirty="0" smtClean="0"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0-110</a:t>
                      </a:r>
                      <a:r>
                        <a:rPr lang="tr-TR" sz="1800" b="0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dB(A)</a:t>
                      </a:r>
                      <a:r>
                        <a:rPr lang="tr-TR" sz="1800" b="0" i="1" baseline="0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tr-TR" sz="1800" b="0" i="1" dirty="0" smtClean="0">
                          <a:effectLst/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aralığındadır.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600" b="0" i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40613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FREKANSA GÖRE İŞİTME KAYBI</a:t>
            </a:r>
            <a:endParaRPr lang="tr-TR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Nesne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18260648"/>
              </p:ext>
            </p:extLst>
          </p:nvPr>
        </p:nvGraphicFramePr>
        <p:xfrm>
          <a:off x="266700" y="1152525"/>
          <a:ext cx="8686800" cy="4648200"/>
        </p:xfrm>
        <a:graphic>
          <a:graphicData uri="http://schemas.openxmlformats.org/presentationml/2006/ole">
            <p:oleObj spid="_x0000_s15362" name="Çizelge" r:id="rId4" imgW="8734478" imgH="5610330" progId="MSGraph.Chart.8">
              <p:embed/>
            </p:oleObj>
          </a:graphicData>
        </a:graphic>
      </p:graphicFrame>
      <p:sp>
        <p:nvSpPr>
          <p:cNvPr id="8" name="Metin kutusu 7"/>
          <p:cNvSpPr txBox="1"/>
          <p:nvPr/>
        </p:nvSpPr>
        <p:spPr>
          <a:xfrm>
            <a:off x="1567055" y="5401163"/>
            <a:ext cx="703471" cy="368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250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2622262" y="5401157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500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3677468" y="5389735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4723644" y="5401151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5778851" y="5420204"/>
            <a:ext cx="703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4000</a:t>
            </a:r>
            <a:endParaRPr lang="tr-TR" sz="1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6844719" y="5401147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7000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7899926" y="5401149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8000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up 15"/>
          <p:cNvGrpSpPr/>
          <p:nvPr/>
        </p:nvGrpSpPr>
        <p:grpSpPr>
          <a:xfrm>
            <a:off x="5857875" y="2343150"/>
            <a:ext cx="542925" cy="3394356"/>
            <a:chOff x="5857875" y="2343150"/>
            <a:chExt cx="542925" cy="3394356"/>
          </a:xfrm>
        </p:grpSpPr>
        <p:sp>
          <p:nvSpPr>
            <p:cNvPr id="17" name="Dikdörtgen 16"/>
            <p:cNvSpPr/>
            <p:nvPr/>
          </p:nvSpPr>
          <p:spPr>
            <a:xfrm>
              <a:off x="6019800" y="2343150"/>
              <a:ext cx="228600" cy="3077063"/>
            </a:xfrm>
            <a:prstGeom prst="rect">
              <a:avLst/>
            </a:prstGeom>
            <a:noFill/>
            <a:ln w="31750">
              <a:solidFill>
                <a:schemeClr val="bg1">
                  <a:lumMod val="85000"/>
                </a:schemeClr>
              </a:solidFill>
            </a:ln>
            <a:effectLst>
              <a:innerShdw blurRad="114300">
                <a:schemeClr val="bg2">
                  <a:lumMod val="60000"/>
                  <a:lumOff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18" name="Dikdörtgen 17"/>
            <p:cNvSpPr/>
            <p:nvPr/>
          </p:nvSpPr>
          <p:spPr>
            <a:xfrm>
              <a:off x="5857875" y="5429738"/>
              <a:ext cx="542925" cy="307768"/>
            </a:xfrm>
            <a:prstGeom prst="rect">
              <a:avLst/>
            </a:prstGeom>
            <a:solidFill>
              <a:srgbClr val="00FFFF">
                <a:alpha val="35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rgbClr val="FFFFFF"/>
                </a:solidFill>
              </a:endParaRPr>
            </a:p>
          </p:txBody>
        </p:sp>
      </p:grpSp>
      <p:sp>
        <p:nvSpPr>
          <p:cNvPr id="19" name="Dikdörtgen 18"/>
          <p:cNvSpPr/>
          <p:nvPr/>
        </p:nvSpPr>
        <p:spPr>
          <a:xfrm>
            <a:off x="2860158" y="5696082"/>
            <a:ext cx="2392326" cy="84759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lIns="108000" tIns="108000" rIns="144000" bIns="72000"/>
          <a:lstStyle/>
          <a:p>
            <a:pPr algn="ctr"/>
            <a:r>
              <a:rPr lang="tr-TR" sz="16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Konuşma Frekans Aralığı</a:t>
            </a:r>
          </a:p>
          <a:p>
            <a:pPr algn="ctr"/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Erkek: 500-1.000</a:t>
            </a:r>
          </a:p>
          <a:p>
            <a:pPr algn="ctr"/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Kadın: 1.000-2.000</a:t>
            </a:r>
            <a:endParaRPr lang="tr-TR" sz="16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0107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KOKLEA (BAZİLLER ZARIN) FREKANS SEÇİCİLİĞİ</a:t>
            </a:r>
            <a:endParaRPr lang="tr-TR" sz="32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626" name="Picture 2" descr="C:\Users\Ahmet Yiğitap\Desktop\Resim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47" y="1193300"/>
            <a:ext cx="8339253" cy="4664575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7879455" y="4086224"/>
            <a:ext cx="864000" cy="864000"/>
          </a:xfrm>
          <a:prstGeom prst="ellipse">
            <a:avLst/>
          </a:prstGeom>
          <a:solidFill>
            <a:srgbClr val="FFFF00">
              <a:alpha val="6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b="1" dirty="0" smtClean="0">
                <a:solidFill>
                  <a:schemeClr val="tx1"/>
                </a:solidFill>
                <a:latin typeface="Calibri" pitchFamily="34" charset="0"/>
              </a:rPr>
              <a:t>40&lt; Yaş</a:t>
            </a:r>
            <a:endParaRPr lang="tr-TR" sz="1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Sağ Ok 4"/>
          <p:cNvSpPr/>
          <p:nvPr/>
        </p:nvSpPr>
        <p:spPr>
          <a:xfrm rot="2255410">
            <a:off x="855944" y="3598311"/>
            <a:ext cx="1287614" cy="494569"/>
          </a:xfrm>
          <a:prstGeom prst="rightArrow">
            <a:avLst/>
          </a:prstGeom>
          <a:solidFill>
            <a:srgbClr val="FFFF00">
              <a:alpha val="49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Yaşlı</a:t>
            </a:r>
            <a:endParaRPr lang="tr-TR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69146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SAF SES ODİOMETRİSİ</a:t>
            </a:r>
          </a:p>
        </p:txBody>
      </p:sp>
      <p:graphicFrame>
        <p:nvGraphicFramePr>
          <p:cNvPr id="7" name="3 İçerik Yer Tutucusu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19843724"/>
              </p:ext>
            </p:extLst>
          </p:nvPr>
        </p:nvGraphicFramePr>
        <p:xfrm>
          <a:off x="133351" y="1029337"/>
          <a:ext cx="8887824" cy="5274277"/>
        </p:xfrm>
        <a:graphic>
          <a:graphicData uri="http://schemas.openxmlformats.org/drawingml/2006/table">
            <a:tbl>
              <a:tblPr firstRow="1" bandRow="1"/>
              <a:tblGrid>
                <a:gridCol w="4046430"/>
                <a:gridCol w="4841394"/>
              </a:tblGrid>
              <a:tr h="58256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innerShdw blurRad="63500" dist="50800" dir="8100000">
                              <a:prstClr val="black">
                                <a:alpha val="50000"/>
                              </a:prstClr>
                            </a:innerShdw>
                          </a:effectLst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ODYOMETRİDE KULLANILAN SAF SESLER </a:t>
                      </a:r>
                      <a:endParaRPr kumimoji="0" lang="en-GB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innerShdw blurRad="63500" dist="50800" dir="8100000">
                            <a:prstClr val="black">
                              <a:alpha val="50000"/>
                            </a:prstClr>
                          </a:innerShdw>
                        </a:effectLst>
                        <a:uLnTx/>
                        <a:uFillTx/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521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ODİO SESLERİ</a:t>
                      </a: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FREKANSLAR -Hertz</a:t>
                      </a: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21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250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21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500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21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1.000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21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2.000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21301"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3.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000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521301"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000</a:t>
                      </a: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521301"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6.000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521301"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8.000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10" name="2503727.wav">
            <a:hlinkClick r:id="" action="ppaction://media"/>
          </p:cNvPr>
          <p:cNvPicPr preferRelativeResize="0">
            <a:picLocks noChangeArrowheads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11"/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46" y="2155899"/>
            <a:ext cx="984254" cy="4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5003743.wav">
            <a:hlinkClick r:id="" action="ppaction://media"/>
          </p:cNvPr>
          <p:cNvPicPr preferRelativeResize="0">
            <a:picLocks noChangeArrowheads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13"/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1974" y="2676525"/>
            <a:ext cx="984254" cy="4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10003743.wav">
            <a:hlinkClick r:id="" action="ppaction://media"/>
          </p:cNvPr>
          <p:cNvPicPr preferRelativeResize="0">
            <a:picLocks noChangeArrowheads="1"/>
          </p:cNvPicPr>
          <p:nvPr>
            <a:audioFile r:link="rId3"/>
            <p:extLst>
              <p:ext uri="{DAA4B4D4-6D71-4841-9C94-3DE7FCFB9230}">
                <p14:media xmlns="" xmlns:p14="http://schemas.microsoft.com/office/powerpoint/2010/main" r:embed="rId14"/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46" y="3208412"/>
            <a:ext cx="984254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20003743.wav">
            <a:hlinkClick r:id="" action="ppaction://media"/>
          </p:cNvPr>
          <p:cNvPicPr preferRelativeResize="0">
            <a:picLocks noChangeArrowheads="1"/>
          </p:cNvPicPr>
          <p:nvPr>
            <a:audioFile r:link="rId4"/>
            <p:extLst>
              <p:ext uri="{DAA4B4D4-6D71-4841-9C94-3DE7FCFB9230}">
                <p14:media xmlns="" xmlns:p14="http://schemas.microsoft.com/office/powerpoint/2010/main" r:embed="rId15"/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46" y="3730699"/>
            <a:ext cx="984254" cy="4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40003743.wav">
            <a:hlinkClick r:id="" action="ppaction://media"/>
          </p:cNvPr>
          <p:cNvPicPr preferRelativeResize="0">
            <a:picLocks noChangeArrowheads="1"/>
          </p:cNvPicPr>
          <p:nvPr>
            <a:audioFile r:link="rId5"/>
            <p:extLst>
              <p:ext uri="{DAA4B4D4-6D71-4841-9C94-3DE7FCFB9230}">
                <p14:media xmlns="" xmlns:p14="http://schemas.microsoft.com/office/powerpoint/2010/main" r:embed="rId16"/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46" y="4773687"/>
            <a:ext cx="984254" cy="4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60003743.wav">
            <a:hlinkClick r:id="" action="ppaction://media"/>
          </p:cNvPr>
          <p:cNvPicPr preferRelativeResize="0">
            <a:picLocks noChangeArrowheads="1"/>
          </p:cNvPicPr>
          <p:nvPr>
            <a:audioFile r:link="rId6"/>
            <p:extLst>
              <p:ext uri="{DAA4B4D4-6D71-4841-9C94-3DE7FCFB9230}">
                <p14:media xmlns="" xmlns:p14="http://schemas.microsoft.com/office/powerpoint/2010/main" r:embed="rId17"/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146" y="5288037"/>
            <a:ext cx="984254" cy="4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80003743.wav">
            <a:hlinkClick r:id="" action="ppaction://media"/>
          </p:cNvPr>
          <p:cNvPicPr preferRelativeResize="0">
            <a:picLocks noChangeArrowheads="1"/>
          </p:cNvPicPr>
          <p:nvPr>
            <a:audioFile r:link="rId7"/>
            <p:extLst>
              <p:ext uri="{DAA4B4D4-6D71-4841-9C94-3DE7FCFB9230}">
                <p14:media xmlns="" xmlns:p14="http://schemas.microsoft.com/office/powerpoint/2010/main" r:embed="rId18"/>
              </p:ext>
            </p:ext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4671" y="5815087"/>
            <a:ext cx="984254" cy="46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tele2380.wav">
            <a:hlinkClick r:id="" action="ppaction://media"/>
          </p:cNvPr>
          <p:cNvPicPr preferRelativeResize="0">
            <a:picLocks/>
          </p:cNvPicPr>
          <p:nvPr>
            <a:audioFile r:link="rId8"/>
            <p:extLst>
              <p:ext uri="{DAA4B4D4-6D71-4841-9C94-3DE7FCFB9230}">
                <p14:media xmlns="" xmlns:p14="http://schemas.microsoft.com/office/powerpoint/2010/main" r:embed="rId19"/>
              </p:ext>
            </p:extLst>
          </p:nvPr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1974" y="4249541"/>
            <a:ext cx="984254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605675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200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ODİOMETRİDE </a:t>
            </a:r>
            <a:r>
              <a:rPr lang="tr-TR" sz="3200" b="1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KULLANILAN SEMBOLLER</a:t>
            </a:r>
            <a:endParaRPr lang="tr-TR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3 İçerik Yer Tutucusu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04321543"/>
              </p:ext>
            </p:extLst>
          </p:nvPr>
        </p:nvGraphicFramePr>
        <p:xfrm>
          <a:off x="0" y="1038862"/>
          <a:ext cx="9144000" cy="4600673"/>
        </p:xfrm>
        <a:graphic>
          <a:graphicData uri="http://schemas.openxmlformats.org/drawingml/2006/table">
            <a:tbl>
              <a:tblPr firstRow="1" bandRow="1"/>
              <a:tblGrid>
                <a:gridCol w="3861531"/>
                <a:gridCol w="2613049"/>
                <a:gridCol w="2669420"/>
              </a:tblGrid>
              <a:tr h="951863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ODİOMETRİK SEMBOLLER</a:t>
                      </a: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1096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SEMBOLLER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SOL KULAK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[MAVİ]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SAĞ KULAK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[KIRMIZI]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276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HAVA YOLU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Calibri" pitchFamily="34" charset="0"/>
                        </a:rPr>
                        <a:t>O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276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KEMİK YOLU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Calibri" pitchFamily="34" charset="0"/>
                        </a:rPr>
                        <a:t>&gt;</a:t>
                      </a:r>
                      <a:endParaRPr kumimoji="0" lang="en-US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itchFamily="34" charset="0"/>
                          <a:cs typeface="Calibri" pitchFamily="34" charset="0"/>
                        </a:rPr>
                        <a:t>&lt;</a:t>
                      </a:r>
                      <a:endParaRPr kumimoji="0" lang="en-US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64154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35626" y="2742513"/>
            <a:ext cx="9084624" cy="3492026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lIns="72000" tIns="72000" rIns="72000" bIns="72000" anchor="ctr"/>
          <a:lstStyle/>
          <a:p>
            <a:pPr marL="36000" algn="ctr"/>
            <a:r>
              <a:rPr lang="tr-TR" sz="90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İşitme </a:t>
            </a:r>
            <a:r>
              <a:rPr lang="tr-TR" sz="90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Kayıplarının</a:t>
            </a:r>
          </a:p>
          <a:p>
            <a:pPr marL="36000" algn="ctr"/>
            <a:r>
              <a:rPr lang="tr-TR" sz="90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Sınıflandırılması</a:t>
            </a:r>
          </a:p>
        </p:txBody>
      </p:sp>
      <p:pic>
        <p:nvPicPr>
          <p:cNvPr id="6146" name="Picture 2" descr="D:\DOKTOR\2-DRUZ\1. EĞİTİM KURUMU\1. İstanbuluzman\1-ISTANBULUZMAN\1-İşyeri Risk Etmenleri\Fiziksel Risk Etmenleri\Yardımcı\Resimler\Kulak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523399"/>
            <a:ext cx="2341263" cy="2748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7748123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SINIFLANDIRMA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96000" indent="-324000">
              <a:spcAft>
                <a:spcPts val="3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kaybının şiddetine göre</a:t>
            </a:r>
          </a:p>
          <a:p>
            <a:pPr marL="396000" indent="-324000">
              <a:spcAft>
                <a:spcPts val="3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 kaybının ortaya çıkış zamanına göre</a:t>
            </a:r>
          </a:p>
          <a:p>
            <a:pPr marL="396000" indent="-324000">
              <a:spcAft>
                <a:spcPts val="3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Konuşmanın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yeniden kazanılmasına göre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96000" indent="-324000">
              <a:spcAft>
                <a:spcPts val="3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Patolojinin yerleştiği bölgeye göre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28189506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2516888"/>
            <a:ext cx="8782476" cy="29218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96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Açıklamalar</a:t>
            </a:r>
            <a:endParaRPr lang="tr-TR" sz="96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23" name="Picture 3" descr="D:\DOKTOR\2-DRUZ\1. EĞİTİM KURUMU\1. İstanbuluzman\2-RESİMLER\Kırtasiye\bo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647" y="992887"/>
            <a:ext cx="2363191" cy="23631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OKTOR\2-DRUZ\1. EĞİTİM KURUMU\1. İstanbuluzman\2-RESİMLER\Kırtasiye\push_pin_loc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638" y="489484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3177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2781299"/>
            <a:ext cx="8782476" cy="34385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endParaRPr lang="tr-TR" sz="8800" b="1" noProof="1" smtClean="0">
              <a:solidFill>
                <a:srgbClr val="6B9B1A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0"/>
              </a:spcBef>
            </a:pPr>
            <a:endParaRPr lang="tr-TR" sz="1600" b="1" noProof="1" smtClean="0">
              <a:solidFill>
                <a:srgbClr val="6B9B1A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0"/>
              </a:spcBef>
            </a:pPr>
            <a:r>
              <a:rPr lang="tr-TR" sz="8800" b="1" noProof="1" smtClean="0">
                <a:solidFill>
                  <a:srgbClr val="6B9B1A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İTİK</a:t>
            </a:r>
            <a:endParaRPr lang="tr-TR" sz="8800" b="1" noProof="1">
              <a:solidFill>
                <a:srgbClr val="6B9B1A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0"/>
              </a:spcBef>
            </a:pPr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«İletim </a:t>
            </a:r>
            <a:r>
              <a:rPr lang="tr-TR" sz="5400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Tipi </a:t>
            </a:r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İşitme Kaybı»</a:t>
            </a:r>
            <a:endParaRPr lang="tr-TR" sz="5400" noProof="1">
              <a:solidFill>
                <a:srgbClr val="6B9B1A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 marL="36000" algn="ctr"/>
            <a:endParaRPr lang="tr-TR" sz="88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Resim 7" descr="Açıklama: iletimtipi-copy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321" y="1037486"/>
            <a:ext cx="3600000" cy="2160000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17748123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İletim Tipi İşitme Kayıplarında sorun; </a:t>
            </a:r>
          </a:p>
          <a:p>
            <a:pPr marL="612000" indent="-324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Kulak kepçesi, </a:t>
            </a:r>
          </a:p>
          <a:p>
            <a:pPr marL="612000" indent="-324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Dış kulak yolu, </a:t>
            </a:r>
          </a:p>
          <a:p>
            <a:pPr marL="612000" indent="-324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Kulak zarları, </a:t>
            </a:r>
          </a:p>
          <a:p>
            <a:pPr marL="612000" indent="-324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Orta kulak kemikçikleri, </a:t>
            </a:r>
          </a:p>
          <a:p>
            <a:pPr marL="612000" indent="-324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Östaki borusu……………… patolojilerdir.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«Sorun;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dış kulak ve/veya orta kulaktadır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.»</a:t>
            </a:r>
          </a:p>
          <a:p>
            <a:pPr marL="171450" indent="-171450" algn="ctr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v"/>
              <a:defRPr/>
            </a:pPr>
            <a:endParaRPr lang="tr-TR" sz="8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İLETİM TİPİ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  <a:endParaRPr lang="tr-TR" sz="32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66617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AURICULA VE DIŞ KULAK LEZYONLARI 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Konjenital anomaliler,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Dış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kulak yolu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stenozu,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Otitis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eksterna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Seröz Otitis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edia (SOM),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Kronik Otitis Media (KOM),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Otosclerosis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Travmalar,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Tümörler,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Buşonlar,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Yabancı cisimler,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Egzositozlar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(kıkırdak farklılaşması),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İLETİM TİPİ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289006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KULAK ZARINA AİT LEZYONLAR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Myringitis</a:t>
            </a: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Myringosclerosis</a:t>
            </a: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Zar Perforasyonları</a:t>
            </a:r>
          </a:p>
          <a:p>
            <a:pPr marL="1257300" lvl="2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Santral</a:t>
            </a:r>
          </a:p>
          <a:p>
            <a:pPr marL="1257300" lvl="2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Atik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257300" lvl="2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Marjinal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257300" lvl="2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Subtotal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total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v"/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İLETİM TİPİ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19433597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ORTA KULAK LEZYONLARI 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Konjenital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malformasyonlar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Tuba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disfonksiyonu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Akut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otitis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media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Ani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gelişen orta kulak iltihabı</a:t>
            </a:r>
          </a:p>
          <a:p>
            <a:pPr lvl="1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İLETİM TİPİ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37328425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04275" y="2671948"/>
            <a:ext cx="8935450" cy="251756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66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İletim Tipi İşitme Kaybı </a:t>
            </a:r>
          </a:p>
          <a:p>
            <a:pPr marL="36000" algn="ctr"/>
            <a:r>
              <a:rPr lang="tr-TR" sz="66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Odiogramı</a:t>
            </a:r>
            <a:endParaRPr lang="tr-TR" sz="66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86818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lvl="1"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Odyometrik olarak; normal veya normale yakın kemik yolu eşiklerine rağmen, hava iletim yolunda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değişik derecede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kayıplar vardır.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Hava–kemik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yolu açıklığı (air-bone gap) arası farklılık hiçbir zaman </a:t>
            </a:r>
            <a:r>
              <a:rPr lang="tr-TR" sz="28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70dB(A)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’den daha fazla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olmaz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İLETİM TİPİ İŞİTME KAYBI – İTİK </a:t>
            </a:r>
            <a:endParaRPr lang="tr-TR" sz="32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3404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İLETİM TİPİ İŞİTME KAYBI – İTİK </a:t>
            </a:r>
            <a:endParaRPr lang="tr-TR" sz="32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 descr="C:\Users\ahmet\Desktop\Resim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6" y="1177613"/>
            <a:ext cx="6373654" cy="4688794"/>
          </a:xfrm>
          <a:prstGeom prst="rect">
            <a:avLst/>
          </a:prstGeom>
          <a:noFill/>
          <a:ln w="31750" cmpd="sng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6517443" y="1957448"/>
            <a:ext cx="2542897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6517444" y="3916878"/>
            <a:ext cx="2542897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up 13"/>
          <p:cNvGrpSpPr/>
          <p:nvPr/>
        </p:nvGrpSpPr>
        <p:grpSpPr>
          <a:xfrm>
            <a:off x="6472051" y="2357558"/>
            <a:ext cx="2719452" cy="1520133"/>
            <a:chOff x="6590801" y="2238808"/>
            <a:chExt cx="2719452" cy="1520133"/>
          </a:xfrm>
        </p:grpSpPr>
        <p:cxnSp>
          <p:nvCxnSpPr>
            <p:cNvPr id="4" name="Düz Ok Bağlayıcısı 3"/>
            <p:cNvCxnSpPr/>
            <p:nvPr/>
          </p:nvCxnSpPr>
          <p:spPr>
            <a:xfrm>
              <a:off x="7932711" y="3146941"/>
              <a:ext cx="0" cy="612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Düz Ok Bağlayıcısı 10"/>
            <p:cNvCxnSpPr/>
            <p:nvPr/>
          </p:nvCxnSpPr>
          <p:spPr>
            <a:xfrm flipV="1">
              <a:off x="7920806" y="2238808"/>
              <a:ext cx="0" cy="612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Metin kutusu 12"/>
            <p:cNvSpPr txBox="1"/>
            <p:nvPr/>
          </p:nvSpPr>
          <p:spPr>
            <a:xfrm>
              <a:off x="6590801" y="2777581"/>
              <a:ext cx="2719452" cy="400110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r-TR" sz="2000" i="1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air-bone </a:t>
              </a:r>
              <a:r>
                <a:rPr lang="tr-TR" sz="2000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gap </a:t>
              </a:r>
              <a:r>
                <a:rPr lang="tr-TR" sz="2000" b="1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var &lt;70dB</a:t>
              </a:r>
              <a:endPara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0" name="Oval 19"/>
          <p:cNvSpPr>
            <a:spLocks noChangeAspect="1"/>
          </p:cNvSpPr>
          <p:nvPr/>
        </p:nvSpPr>
        <p:spPr>
          <a:xfrm>
            <a:off x="5278327" y="1935378"/>
            <a:ext cx="468000" cy="46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5980310" y="3877691"/>
            <a:ext cx="468000" cy="46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cxnSp>
        <p:nvCxnSpPr>
          <p:cNvPr id="15" name="Düz Bağlayıcı 14"/>
          <p:cNvCxnSpPr/>
          <p:nvPr/>
        </p:nvCxnSpPr>
        <p:spPr>
          <a:xfrm>
            <a:off x="973443" y="2826326"/>
            <a:ext cx="5544000" cy="0"/>
          </a:xfrm>
          <a:prstGeom prst="lin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Metin kutusu 15"/>
          <p:cNvSpPr txBox="1"/>
          <p:nvPr/>
        </p:nvSpPr>
        <p:spPr>
          <a:xfrm>
            <a:off x="6555185" y="2663559"/>
            <a:ext cx="843142" cy="27699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12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 dB Altı</a:t>
            </a:r>
            <a:endParaRPr lang="tr-TR" sz="12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6560328" y="5253972"/>
            <a:ext cx="2542897" cy="27699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12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 4.000 Hz Sonra Ölçülmez</a:t>
            </a:r>
            <a:endParaRPr lang="tr-TR" sz="12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22111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0" grpId="0" animBg="1"/>
      <p:bldP spid="21" grpId="0" animBg="1"/>
      <p:bldP spid="16" grpId="0" animBg="1"/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PATOLOJİSİNİN YERLEŞTİĞİ YERE GÖRE – 4  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252000" indent="-216000">
              <a:spcAft>
                <a:spcPts val="6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9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93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İletim Tipi İşitme Kaybı</a:t>
            </a:r>
          </a:p>
          <a:p>
            <a:pPr marL="493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Sensorinöral Tip İşitme Kaybı</a:t>
            </a:r>
          </a:p>
          <a:p>
            <a:pPr marL="493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Mikst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Tip İşitme Kaybı</a:t>
            </a:r>
          </a:p>
          <a:p>
            <a:pPr marL="493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Fonksiyonel (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Nonorganik-Psikojenik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 Tip İşitme Kaybı</a:t>
            </a:r>
          </a:p>
          <a:p>
            <a:pPr marL="493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Santral (Merkezi) Tip İşitme Kaybı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05147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3171825"/>
            <a:ext cx="8782476" cy="260985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tr-TR" sz="8800" b="1" noProof="1" smtClean="0">
                <a:solidFill>
                  <a:srgbClr val="6B9B1A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SNİK (Algı Tipi) </a:t>
            </a:r>
          </a:p>
          <a:p>
            <a:pPr algn="ctr">
              <a:spcBef>
                <a:spcPts val="0"/>
              </a:spcBef>
            </a:pPr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«Sensorinöral Tip İşitme Kaybı»</a:t>
            </a:r>
            <a:endParaRPr lang="tr-TR" sz="5400" noProof="1">
              <a:solidFill>
                <a:srgbClr val="6B9B1A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Resim 6" descr="Açıklama: snoral-copy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705" y="894982"/>
            <a:ext cx="3600000" cy="2160000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2286123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AÇIKLAMALAR – 1 </a:t>
            </a:r>
            <a:endParaRPr lang="de-DE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İnsanlar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antik çağlarda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şelalelere yakın yerleşim yerlerinde yaşayanlarda işitme kayıplarının daha sık görüldüğünü fark etmişlerdir.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Ayrıca nalbantlık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metal işçiliği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gibi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meslek gruplarında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kaybının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ortaya çıktığı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da çok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uzun zamandan beri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bilinmektedir.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0553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Sensorinöral tip işitme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kaybında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sorun; 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Koklea</a:t>
            </a: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 siniri (8. Kafa çifti)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«Sorun;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iç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kulak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ve/veya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iç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kulağa ait sinirdedir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.»</a:t>
            </a:r>
            <a:endParaRPr lang="tr-TR" sz="2000" b="1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SNİK TİP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  <a:endParaRPr lang="tr-TR" sz="32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10613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KOKLEAR LEZYONLAR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Genetik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Heriediter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hastalıklar,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Enfeksiyonlar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Labirentit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Menire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hastalığı,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Presbiakuzi (Yaşlılık…),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Ototoksisite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Akustik travma,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Diğer travmalar,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Glomus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jugulara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tümörleri,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SNİK TİP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23434064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RETROKOKLEAR LEZYONLAR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Travma,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Tümörler,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Enfeksiyonlar (Kızamıkçık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Menenjit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Doğum travması (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Anoksi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Eritroblatotis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fetalis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Kan uyuşmazlığı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Nörolojik hastalıklar,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SNİK TİP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25916695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RİSK FAKTÖRLERİ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Mavi göz, açık ten</a:t>
            </a: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Genetik 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yatkınlık </a:t>
            </a: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Diabetes</a:t>
            </a: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Mellitus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Koklear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Hidrops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Demir 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eksikliği</a:t>
            </a: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vitamini eksikliği </a:t>
            </a: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Aminoglikozidler</a:t>
            </a: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tr-TR" sz="16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Cisplatin</a:t>
            </a:r>
            <a:endParaRPr lang="tr-TR" sz="16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İleri 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yaş </a:t>
            </a: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Arterioskleroz</a:t>
            </a: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tr-TR" sz="16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Sigara</a:t>
            </a:r>
            <a:endParaRPr lang="tr-TR" sz="16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Yağlı diyet</a:t>
            </a:r>
            <a:endParaRPr lang="tr-TR" sz="16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16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Prematürite</a:t>
            </a:r>
            <a:endParaRPr lang="tr-TR" sz="16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SNİK TİP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34078786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04275" y="2671948"/>
            <a:ext cx="8935450" cy="251756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66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SNİK İşitme Kaybı</a:t>
            </a:r>
          </a:p>
          <a:p>
            <a:pPr marL="36000" algn="ctr"/>
            <a:r>
              <a:rPr lang="tr-TR" sz="66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Odiogramı</a:t>
            </a:r>
            <a:endParaRPr lang="tr-TR" sz="66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73212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lvl="1"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Odyometrik olarak; kemik yolu ve hava yolu eşikleri normal sınırların dışında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(20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dB’den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daha fazla) değişik derecelerde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eşlik etmektedir. Hava-kemik yolu aralığı (air-bone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gap&lt;10 dB) hemen hemen yoktur-çakışıktır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İşitme kayıplarında ilk etkilenen frekans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ise 4.000Hz’dir.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Hem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 hem de kemik yolu eşiklerinden biri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dB’den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yüksek ve bu iki eşik ortalaması arasındaki fark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10dB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veya altındaysa genel olarak bu işitme kaybına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sensörinöral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işitme kaybı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denir.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SENSORİNÖRAL TİPİ İŞİTME KAYBI – SNİK</a:t>
            </a:r>
          </a:p>
        </p:txBody>
      </p:sp>
    </p:spTree>
    <p:extLst>
      <p:ext uri="{BB962C8B-B14F-4D97-AF65-F5344CB8AC3E}">
        <p14:creationId xmlns="" xmlns:p14="http://schemas.microsoft.com/office/powerpoint/2010/main" val="16817467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SENSORİNÖRAL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TİPİ İŞİTME </a:t>
            </a: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KAYBI – SNİK</a:t>
            </a:r>
          </a:p>
        </p:txBody>
      </p:sp>
      <p:pic>
        <p:nvPicPr>
          <p:cNvPr id="7170" name="Picture 2" descr="C:\Users\ahmet\Desktop\Resim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96" y="1190625"/>
            <a:ext cx="6404627" cy="4619625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6636424" y="3105523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6654269" y="423387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up 8"/>
          <p:cNvGrpSpPr/>
          <p:nvPr/>
        </p:nvGrpSpPr>
        <p:grpSpPr>
          <a:xfrm>
            <a:off x="6517201" y="3524683"/>
            <a:ext cx="2719452" cy="685983"/>
            <a:chOff x="6507676" y="2667433"/>
            <a:chExt cx="2719452" cy="685983"/>
          </a:xfrm>
        </p:grpSpPr>
        <p:cxnSp>
          <p:nvCxnSpPr>
            <p:cNvPr id="10" name="Düz Ok Bağlayıcısı 9"/>
            <p:cNvCxnSpPr/>
            <p:nvPr/>
          </p:nvCxnSpPr>
          <p:spPr>
            <a:xfrm>
              <a:off x="7849586" y="3137416"/>
              <a:ext cx="0" cy="216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Düz Ok Bağlayıcısı 10"/>
            <p:cNvCxnSpPr/>
            <p:nvPr/>
          </p:nvCxnSpPr>
          <p:spPr>
            <a:xfrm flipV="1">
              <a:off x="7837681" y="2667433"/>
              <a:ext cx="0" cy="216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Metin kutusu 11"/>
            <p:cNvSpPr txBox="1"/>
            <p:nvPr/>
          </p:nvSpPr>
          <p:spPr>
            <a:xfrm>
              <a:off x="6507676" y="2777581"/>
              <a:ext cx="2719452" cy="400110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r-TR" sz="2000" i="1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air-bone </a:t>
              </a:r>
              <a:r>
                <a:rPr lang="tr-TR" sz="2000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gap </a:t>
              </a:r>
              <a:r>
                <a:rPr lang="tr-TR" sz="2000" b="1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&lt;10dB</a:t>
              </a:r>
              <a:endPara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" name="Dikdörtgen 1"/>
          <p:cNvSpPr/>
          <p:nvPr/>
        </p:nvSpPr>
        <p:spPr>
          <a:xfrm>
            <a:off x="5267325" y="3587236"/>
            <a:ext cx="410561" cy="24765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5267324" y="3882541"/>
            <a:ext cx="410561" cy="24765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cxnSp>
        <p:nvCxnSpPr>
          <p:cNvPr id="4" name="Düz Bağlayıcı 3"/>
          <p:cNvCxnSpPr/>
          <p:nvPr/>
        </p:nvCxnSpPr>
        <p:spPr>
          <a:xfrm>
            <a:off x="1068443" y="2790701"/>
            <a:ext cx="5544000" cy="0"/>
          </a:xfrm>
          <a:prstGeom prst="lin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Metin kutusu 16"/>
          <p:cNvSpPr txBox="1"/>
          <p:nvPr/>
        </p:nvSpPr>
        <p:spPr>
          <a:xfrm>
            <a:off x="6642394" y="257877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Kayıp 20 dB Olmalı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6650198" y="527249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4000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Hz’de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Çentik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05227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 animBg="1"/>
      <p:bldP spid="16" grpId="0" animBg="1"/>
      <p:bldP spid="17" grpId="0" animBg="1"/>
      <p:bldP spid="1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3171825"/>
            <a:ext cx="8782476" cy="260985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tr-TR" sz="8800" b="1" noProof="1" smtClean="0">
                <a:solidFill>
                  <a:srgbClr val="6B9B1A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MİKST </a:t>
            </a:r>
          </a:p>
          <a:p>
            <a:pPr algn="ctr">
              <a:spcBef>
                <a:spcPts val="0"/>
              </a:spcBef>
            </a:pPr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«Sensorinöral Tip İşitme Kaybı»</a:t>
            </a:r>
            <a:endParaRPr lang="tr-TR" sz="5400" noProof="1">
              <a:solidFill>
                <a:srgbClr val="6B9B1A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Resim 7" descr="Açıklama: mixt-copy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566" y="1120613"/>
            <a:ext cx="3600000" cy="2160000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894802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İletim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sensorinöral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patolojilerin aynı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kulakta oluşması sonucunda gözlenen işitme kayıplarıdır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«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Sorun;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dış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kulak,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orta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kulakta, iç kulaktadır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.»</a:t>
            </a:r>
            <a:endParaRPr lang="tr-TR" sz="2000" b="1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tr-TR" sz="8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MİKST TİPİ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</a:t>
            </a:r>
            <a:endParaRPr lang="tr-TR" sz="32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11848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04275" y="2671948"/>
            <a:ext cx="8935450" cy="251756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66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Mikst Tip İşitme Kaybı</a:t>
            </a:r>
          </a:p>
          <a:p>
            <a:pPr marL="36000" algn="ctr"/>
            <a:r>
              <a:rPr lang="tr-TR" sz="66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Odiogramı</a:t>
            </a:r>
            <a:endParaRPr lang="tr-TR" sz="66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2135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AÇIKLAMALAR – 2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Sanayileşmeyle birlikte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 oranı da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artmıştır.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BD’de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sanayi sektöründe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çalışanların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%25 kadarının aşırı gürültüye maruz kaldığı tahmin edilmektedir.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Ülkemizde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yapılan çalışmalarda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oranın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ülkemizde de yüksek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olduğunu göstermektedir.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41691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lvl="1"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Odyometrik olarak; kemik yolu ve hava yolu eşikleri normal sınırların dışında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(20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dB’den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daha fazla) değişik derecelerde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eşlik etmektedir. Hava-kemik yolu aralığı (air-bone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gap) 10 Db’den daha fazladır.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Hem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 hem de kemik yolu eşiklerinden biri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dB’den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yüksek ve bu iki eşik ortalaması arasındaki fark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10dB üstündeyse bu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kaybına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mikst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tip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kaybı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denir.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MİKST TİP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KAYBI – SNİK</a:t>
            </a:r>
          </a:p>
        </p:txBody>
      </p:sp>
    </p:spTree>
    <p:extLst>
      <p:ext uri="{BB962C8B-B14F-4D97-AF65-F5344CB8AC3E}">
        <p14:creationId xmlns="" xmlns:p14="http://schemas.microsoft.com/office/powerpoint/2010/main" val="29744647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MİKST TİP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</a:t>
            </a: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KAYBI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6636424" y="3117398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 İletimi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6654269" y="423387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 İletimi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up 8"/>
          <p:cNvGrpSpPr/>
          <p:nvPr/>
        </p:nvGrpSpPr>
        <p:grpSpPr>
          <a:xfrm>
            <a:off x="6517201" y="3524683"/>
            <a:ext cx="2719452" cy="685983"/>
            <a:chOff x="6507676" y="2667433"/>
            <a:chExt cx="2719452" cy="685983"/>
          </a:xfrm>
        </p:grpSpPr>
        <p:cxnSp>
          <p:nvCxnSpPr>
            <p:cNvPr id="10" name="Düz Ok Bağlayıcısı 9"/>
            <p:cNvCxnSpPr/>
            <p:nvPr/>
          </p:nvCxnSpPr>
          <p:spPr>
            <a:xfrm>
              <a:off x="7849586" y="3137416"/>
              <a:ext cx="0" cy="216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Düz Ok Bağlayıcısı 10"/>
            <p:cNvCxnSpPr/>
            <p:nvPr/>
          </p:nvCxnSpPr>
          <p:spPr>
            <a:xfrm flipV="1">
              <a:off x="7837681" y="2667433"/>
              <a:ext cx="0" cy="216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Metin kutusu 11"/>
            <p:cNvSpPr txBox="1"/>
            <p:nvPr/>
          </p:nvSpPr>
          <p:spPr>
            <a:xfrm>
              <a:off x="6507676" y="2777581"/>
              <a:ext cx="2719452" cy="400110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r-TR" sz="2000" i="1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air-bone </a:t>
              </a:r>
              <a:r>
                <a:rPr lang="tr-TR" sz="2000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gap &gt;</a:t>
              </a:r>
              <a:r>
                <a:rPr lang="tr-TR" sz="2000" b="1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10dB</a:t>
              </a:r>
              <a:endPara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7" name="Metin kutusu 16"/>
          <p:cNvSpPr txBox="1"/>
          <p:nvPr/>
        </p:nvSpPr>
        <p:spPr>
          <a:xfrm>
            <a:off x="6642394" y="234127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Kayıp 20 dB Olmalı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5602" name="Picture 2" descr="C:\Users\Ahmet Yiğitap\Desktop\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5" y="1358395"/>
            <a:ext cx="6457826" cy="4727205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Düz Bağlayıcı 17"/>
          <p:cNvCxnSpPr/>
          <p:nvPr/>
        </p:nvCxnSpPr>
        <p:spPr>
          <a:xfrm>
            <a:off x="1134019" y="2555021"/>
            <a:ext cx="5436000" cy="0"/>
          </a:xfrm>
          <a:prstGeom prst="lin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Dikdörtgen 19"/>
          <p:cNvSpPr/>
          <p:nvPr/>
        </p:nvSpPr>
        <p:spPr>
          <a:xfrm>
            <a:off x="4378563" y="3305578"/>
            <a:ext cx="410561" cy="24765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sp>
        <p:nvSpPr>
          <p:cNvPr id="21" name="Dikdörtgen 20"/>
          <p:cNvSpPr/>
          <p:nvPr/>
        </p:nvSpPr>
        <p:spPr>
          <a:xfrm>
            <a:off x="4378562" y="3871119"/>
            <a:ext cx="410561" cy="24765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sp>
        <p:nvSpPr>
          <p:cNvPr id="22" name="Metin kutusu 21"/>
          <p:cNvSpPr txBox="1"/>
          <p:nvPr/>
        </p:nvSpPr>
        <p:spPr>
          <a:xfrm>
            <a:off x="6651184" y="5538169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SNİK Tarzı Kayıp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57070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  <p:bldP spid="20" grpId="0" animBg="1"/>
      <p:bldP spid="21" grpId="0" animBg="1"/>
      <p:bldP spid="2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KAYIPLARI </a:t>
            </a:r>
            <a:r>
              <a:rPr lang="tr-TR" sz="3200" b="1" dirty="0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ODİOMETRİLERİNE YAKLAŞIM</a:t>
            </a:r>
          </a:p>
        </p:txBody>
      </p:sp>
      <p:graphicFrame>
        <p:nvGraphicFramePr>
          <p:cNvPr id="7" name="3 İçerik Yer Tutucusu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17651072"/>
              </p:ext>
            </p:extLst>
          </p:nvPr>
        </p:nvGraphicFramePr>
        <p:xfrm>
          <a:off x="76201" y="1058863"/>
          <a:ext cx="8944974" cy="5136830"/>
        </p:xfrm>
        <a:graphic>
          <a:graphicData uri="http://schemas.openxmlformats.org/drawingml/2006/table">
            <a:tbl>
              <a:tblPr firstRow="1" bandRow="1"/>
              <a:tblGrid>
                <a:gridCol w="1577807"/>
                <a:gridCol w="1823305"/>
                <a:gridCol w="1823305"/>
                <a:gridCol w="1839820"/>
                <a:gridCol w="1880737"/>
              </a:tblGrid>
              <a:tr h="13228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İŞİTME KAYBI</a:t>
                      </a: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PATOLOJİNİN YERLEŞİMİ</a:t>
                      </a: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HAVA YOLUNDA KAYIP</a:t>
                      </a: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KEMİK YOLUNDA KAYIP</a:t>
                      </a: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HAVA-KEMİK YOLU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AÇIKLIĞI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«AIR-BONE GAP»</a:t>
                      </a:r>
                      <a:endParaRPr kumimoji="0" lang="en-US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2853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İTİK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Dış Kulak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Orta Kulak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Var 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Yok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&lt;70 dB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266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SNİK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İç Kulak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Var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Var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&lt;10 dB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26174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MİKST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Dış Kulak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Orta Kulak</a:t>
                      </a:r>
                      <a:endParaRPr kumimoji="0" lang="tr-TR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İç Kulak</a:t>
                      </a:r>
                      <a:endParaRPr kumimoji="0" lang="fi-FI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Var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Var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&gt;10 dB</a:t>
                      </a:r>
                      <a:endParaRPr kumimoji="0" lang="en-US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311546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SORU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lvl="1"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Tarama amaçlı odyometre ölçümlerde;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Hangi frekanslarda ölçüm yapılmalı?</a:t>
            </a:r>
          </a:p>
          <a:p>
            <a:pPr marL="342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Hangi iletim yolu (hava-kemik) ölçülmelidir?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  <a:endParaRPr lang="tr-TR" sz="32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07224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İLETİM YOLU VE FREKANSLAR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 ile işitme kemik yolunun 2 katıdır,</a:t>
            </a: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yolunda 4000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z sonrası frekanslar ölçülememektedir.</a:t>
            </a: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«Gürültüye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bağlı işitme kaybı ile yaşlılığa bağlı işitme kaybını birbirinden ayırabilmek için 4000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Hz’den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sonraki herhangi bir frekansın da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ölçülmesi gerekir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.»</a:t>
            </a:r>
          </a:p>
          <a:p>
            <a:pPr marL="133200">
              <a:spcAft>
                <a:spcPts val="0"/>
              </a:spcAft>
              <a:buClr>
                <a:srgbClr val="292929"/>
              </a:buClr>
              <a:defRPr/>
            </a:pPr>
            <a:endParaRPr lang="tr-TR" sz="8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TARAMA AMAÇLI ODİMETRİDE YAKLAŞIM</a:t>
            </a:r>
          </a:p>
        </p:txBody>
      </p:sp>
    </p:spTree>
    <p:extLst>
      <p:ext uri="{BB962C8B-B14F-4D97-AF65-F5344CB8AC3E}">
        <p14:creationId xmlns="" xmlns:p14="http://schemas.microsoft.com/office/powerpoint/2010/main" val="23702301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İLETİM TİPİ İŞİTME KAYBI – İTİK </a:t>
            </a:r>
            <a:endParaRPr lang="tr-TR" sz="3200" b="1" noProof="1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 descr="C:\Users\ahmet\Desktop\Resim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6" y="1177613"/>
            <a:ext cx="6373654" cy="4688794"/>
          </a:xfrm>
          <a:prstGeom prst="rect">
            <a:avLst/>
          </a:prstGeom>
          <a:noFill/>
          <a:ln w="31750" cmpd="sng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6517443" y="1957448"/>
            <a:ext cx="2542897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6517444" y="3916878"/>
            <a:ext cx="2542897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up 13"/>
          <p:cNvGrpSpPr/>
          <p:nvPr/>
        </p:nvGrpSpPr>
        <p:grpSpPr>
          <a:xfrm>
            <a:off x="6472051" y="2357558"/>
            <a:ext cx="2719452" cy="1520133"/>
            <a:chOff x="6590801" y="2238808"/>
            <a:chExt cx="2719452" cy="1520133"/>
          </a:xfrm>
        </p:grpSpPr>
        <p:cxnSp>
          <p:nvCxnSpPr>
            <p:cNvPr id="4" name="Düz Ok Bağlayıcısı 3"/>
            <p:cNvCxnSpPr/>
            <p:nvPr/>
          </p:nvCxnSpPr>
          <p:spPr>
            <a:xfrm>
              <a:off x="7932711" y="3146941"/>
              <a:ext cx="0" cy="612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Düz Ok Bağlayıcısı 10"/>
            <p:cNvCxnSpPr/>
            <p:nvPr/>
          </p:nvCxnSpPr>
          <p:spPr>
            <a:xfrm flipV="1">
              <a:off x="7920806" y="2238808"/>
              <a:ext cx="0" cy="612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Metin kutusu 12"/>
            <p:cNvSpPr txBox="1"/>
            <p:nvPr/>
          </p:nvSpPr>
          <p:spPr>
            <a:xfrm>
              <a:off x="6590801" y="2777581"/>
              <a:ext cx="2719452" cy="400110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r-TR" sz="2000" i="1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air-bone </a:t>
              </a:r>
              <a:r>
                <a:rPr lang="tr-TR" sz="2000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gap </a:t>
              </a:r>
              <a:r>
                <a:rPr lang="tr-TR" sz="2000" b="1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var &lt;70dB</a:t>
              </a:r>
              <a:endPara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0" name="Oval 19"/>
          <p:cNvSpPr>
            <a:spLocks noChangeAspect="1"/>
          </p:cNvSpPr>
          <p:nvPr/>
        </p:nvSpPr>
        <p:spPr>
          <a:xfrm>
            <a:off x="5278327" y="1935378"/>
            <a:ext cx="468000" cy="46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5980310" y="3877691"/>
            <a:ext cx="468000" cy="46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cxnSp>
        <p:nvCxnSpPr>
          <p:cNvPr id="15" name="Düz Bağlayıcı 14"/>
          <p:cNvCxnSpPr/>
          <p:nvPr/>
        </p:nvCxnSpPr>
        <p:spPr>
          <a:xfrm>
            <a:off x="973443" y="2826326"/>
            <a:ext cx="5544000" cy="0"/>
          </a:xfrm>
          <a:prstGeom prst="lin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Metin kutusu 15"/>
          <p:cNvSpPr txBox="1"/>
          <p:nvPr/>
        </p:nvSpPr>
        <p:spPr>
          <a:xfrm>
            <a:off x="6555185" y="2663559"/>
            <a:ext cx="843142" cy="27699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12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 dB Altı</a:t>
            </a:r>
            <a:endParaRPr lang="tr-TR" sz="12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6560328" y="5253972"/>
            <a:ext cx="2542897" cy="276999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12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 4.000 Hz Sonra Ölçülmez</a:t>
            </a:r>
            <a:endParaRPr lang="tr-TR" sz="12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97475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0" grpId="0" animBg="1"/>
      <p:bldP spid="21" grpId="0" animBg="1"/>
      <p:bldP spid="16" grpId="0" animBg="1"/>
      <p:bldP spid="1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İLETİM YOLU VE FREKANSLAR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Gürültüye bağlı işitme kaybı ‘Sensorinöral Tip’ işitme kaybıdır. </a:t>
            </a:r>
          </a:p>
          <a:p>
            <a:pPr marL="133200"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ve kemik yolu kayıpları hemen hemen çakışıktır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Hava-kemik yolu aralığı (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air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-bone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gap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&lt;10 dB)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 fazla 10 Db’dir.</a:t>
            </a:r>
          </a:p>
          <a:p>
            <a:pPr marL="133200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33200">
              <a:spcAft>
                <a:spcPts val="0"/>
              </a:spcAft>
              <a:buClr>
                <a:srgbClr val="292929"/>
              </a:buClr>
              <a:defRPr/>
            </a:pPr>
            <a:endParaRPr lang="tr-TR" sz="8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TARAMA AMAÇLI ODİMETRİDE YAKLAŞIM</a:t>
            </a:r>
          </a:p>
        </p:txBody>
      </p:sp>
    </p:spTree>
    <p:extLst>
      <p:ext uri="{BB962C8B-B14F-4D97-AF65-F5344CB8AC3E}">
        <p14:creationId xmlns="" xmlns:p14="http://schemas.microsoft.com/office/powerpoint/2010/main" val="4971405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SENSORİNÖRAL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TİPİ İŞİTME </a:t>
            </a: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KAYBI – SNİK</a:t>
            </a:r>
          </a:p>
        </p:txBody>
      </p:sp>
      <p:pic>
        <p:nvPicPr>
          <p:cNvPr id="7170" name="Picture 2" descr="C:\Users\ahmet\Desktop\Resim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96" y="1190625"/>
            <a:ext cx="6404627" cy="4619625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6636424" y="3105523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Kemik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6654269" y="423387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Hava Yolu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up 8"/>
          <p:cNvGrpSpPr/>
          <p:nvPr/>
        </p:nvGrpSpPr>
        <p:grpSpPr>
          <a:xfrm>
            <a:off x="6517201" y="3524683"/>
            <a:ext cx="2719452" cy="685983"/>
            <a:chOff x="6507676" y="2667433"/>
            <a:chExt cx="2719452" cy="685983"/>
          </a:xfrm>
        </p:grpSpPr>
        <p:cxnSp>
          <p:nvCxnSpPr>
            <p:cNvPr id="10" name="Düz Ok Bağlayıcısı 9"/>
            <p:cNvCxnSpPr/>
            <p:nvPr/>
          </p:nvCxnSpPr>
          <p:spPr>
            <a:xfrm>
              <a:off x="7849586" y="3137416"/>
              <a:ext cx="0" cy="216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Düz Ok Bağlayıcısı 10"/>
            <p:cNvCxnSpPr/>
            <p:nvPr/>
          </p:nvCxnSpPr>
          <p:spPr>
            <a:xfrm flipV="1">
              <a:off x="7837681" y="2667433"/>
              <a:ext cx="0" cy="216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Metin kutusu 11"/>
            <p:cNvSpPr txBox="1"/>
            <p:nvPr/>
          </p:nvSpPr>
          <p:spPr>
            <a:xfrm>
              <a:off x="6507676" y="2777581"/>
              <a:ext cx="2719452" cy="400110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r-TR" sz="2000" i="1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air-bone </a:t>
              </a:r>
              <a:r>
                <a:rPr lang="tr-TR" sz="2000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gap </a:t>
              </a:r>
              <a:r>
                <a:rPr lang="tr-TR" sz="2000" b="1" i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&lt;10dB</a:t>
              </a:r>
              <a:endPara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" name="Dikdörtgen 1"/>
          <p:cNvSpPr/>
          <p:nvPr/>
        </p:nvSpPr>
        <p:spPr>
          <a:xfrm>
            <a:off x="5267325" y="3587236"/>
            <a:ext cx="410561" cy="24765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5267324" y="3882541"/>
            <a:ext cx="410561" cy="24765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  <p:cxnSp>
        <p:nvCxnSpPr>
          <p:cNvPr id="4" name="Düz Bağlayıcı 3"/>
          <p:cNvCxnSpPr/>
          <p:nvPr/>
        </p:nvCxnSpPr>
        <p:spPr>
          <a:xfrm>
            <a:off x="1068443" y="2790701"/>
            <a:ext cx="5544000" cy="0"/>
          </a:xfrm>
          <a:prstGeom prst="line">
            <a:avLst/>
          </a:prstGeom>
          <a:effectLst>
            <a:glow rad="101600">
              <a:schemeClr val="bg1">
                <a:alpha val="6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Metin kutusu 16"/>
          <p:cNvSpPr txBox="1"/>
          <p:nvPr/>
        </p:nvSpPr>
        <p:spPr>
          <a:xfrm>
            <a:off x="6642394" y="257877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Kayıp 20 dB Olmalı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Metin kutusu 18"/>
          <p:cNvSpPr txBox="1"/>
          <p:nvPr/>
        </p:nvSpPr>
        <p:spPr>
          <a:xfrm>
            <a:off x="6650198" y="5272491"/>
            <a:ext cx="2445316" cy="40011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4000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Hz’de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Çentik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5263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 animBg="1"/>
      <p:bldP spid="16" grpId="0" animBg="1"/>
      <p:bldP spid="17" grpId="0" animBg="1"/>
      <p:bldP spid="1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2956263"/>
            <a:ext cx="8782476" cy="29218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66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 İşitme Kayıpları</a:t>
            </a:r>
          </a:p>
          <a:p>
            <a:pPr marL="36000" algn="ctr"/>
            <a:r>
              <a:rPr lang="tr-TR" sz="48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(Gürültüye Bağlı İşitme Kayıpları)</a:t>
            </a:r>
            <a:endParaRPr lang="tr-TR" sz="48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3" name="Picture 3" descr="D:\DOKTOR\2-DRUZ\1. EĞİTİM KURUMU\1. İstanbuluzman\2-RESİMLER\Meslekler\receptionist.png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962" y="409697"/>
            <a:ext cx="2994561" cy="2994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179449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114301" y="1195387"/>
            <a:ext cx="8868773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de-DE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114301" y="1555750"/>
            <a:ext cx="4724400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60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6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Şiddetli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sesler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öncelikle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korti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organındaki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dış ve iç tüylü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hücreleri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hasara uğratır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>
              <a:spcAft>
                <a:spcPts val="60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6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Gürültüye bağlı oluşan,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korti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organındaki bu kalıcı hasarlar;</a:t>
            </a:r>
          </a:p>
          <a:p>
            <a:pPr algn="ctr">
              <a:spcAft>
                <a:spcPts val="6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«SNİK (Algı) Tipi İşitme Kaybına»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neden olur.</a:t>
            </a:r>
          </a:p>
          <a:p>
            <a:pPr algn="ctr">
              <a:spcAft>
                <a:spcPts val="600"/>
              </a:spcAft>
              <a:buClr>
                <a:srgbClr val="292929"/>
              </a:buClr>
              <a:defRPr/>
            </a:pPr>
            <a:endParaRPr lang="tr-TR" sz="24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4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22" name="Picture 2" descr="C:\Users\Ahmet Yiğitap\Desktop\Resim1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798" y="1574799"/>
            <a:ext cx="4122000" cy="3438000"/>
          </a:xfrm>
          <a:prstGeom prst="rect">
            <a:avLst/>
          </a:prstGeom>
          <a:noFill/>
          <a:ln w="3175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>
            <a:spLocks noChangeAspect="1"/>
          </p:cNvSpPr>
          <p:nvPr/>
        </p:nvSpPr>
        <p:spPr>
          <a:xfrm>
            <a:off x="5334000" y="4114799"/>
            <a:ext cx="576000" cy="576000"/>
          </a:xfrm>
          <a:prstGeom prst="ellipse">
            <a:avLst/>
          </a:prstGeom>
          <a:solidFill>
            <a:schemeClr val="bg2">
              <a:lumMod val="60000"/>
              <a:lumOff val="40000"/>
              <a:alpha val="4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2863409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AÇIKLAMALAR – 3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Kentlerdeki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nüfus yoğunluğunun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artması ile birlikte,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trafik ve inşaat gürültüleri gibi mesleki çalışma alanları dışındaki zararlı çevre gürültülerine maruz kalan kişi sayısı da artmaktadır.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9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Günümüzde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 kirliliği önemli bir çevre sorunu olmaya devam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etmekte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bir çok kaynaktan gelen değişik şiddetteki gürültü iç kulak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sağlığı için tehdit oluşturmaktadır.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5948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143087" y="1100663"/>
            <a:ext cx="654417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843352" y="11006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Yüksek ses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maruziyeti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sonrası 12-24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saat içinde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kaybı oluşup geri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dönebilir,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143089" y="191028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2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843352" y="191028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Ani gelişen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maruziyetlerde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kaybının olabilmesi için sesin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çok yüksek olması gerekir,</a:t>
            </a: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143089" y="271991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3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843352" y="271991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Bazı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durumlarda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yoğun uyarı sesleri, bazılarında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ise tek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bir patlama ile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kaybı meydana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gelebilir,</a:t>
            </a:r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gray">
          <a:xfrm>
            <a:off x="143089" y="352953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4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gray">
          <a:xfrm>
            <a:off x="843352" y="352953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Çok yüksek  gürültüye kısa bir süre maruz kalan kişilerde geçici algı tipi işitme kaybı görülebilir. Bu etkilenme uzun sürer ise işitme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kaybı kalıcı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olur,</a:t>
            </a:r>
          </a:p>
        </p:txBody>
      </p:sp>
      <p:sp>
        <p:nvSpPr>
          <p:cNvPr id="37" name="Rectangle 55"/>
          <p:cNvSpPr>
            <a:spLocks noChangeArrowheads="1"/>
          </p:cNvSpPr>
          <p:nvPr/>
        </p:nvSpPr>
        <p:spPr bwMode="gray">
          <a:xfrm>
            <a:off x="143089" y="433916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5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gray">
          <a:xfrm>
            <a:off x="843352" y="43391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sv-SE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 çok hasar stereosilyalı iç hücreler ve dış sıra hücrelerde meydana </a:t>
            </a:r>
            <a:r>
              <a:rPr lang="sv-SE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gelir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(Bu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organ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ayrıca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vasküler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kimyasal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metabolik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değişikliklere de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duyarlıdır) </a:t>
            </a:r>
            <a:r>
              <a:rPr lang="sv-SE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sv-SE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r-TR" sz="3200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gray">
          <a:xfrm>
            <a:off x="143798" y="5136605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6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0" name="Rectangle 5"/>
          <p:cNvSpPr>
            <a:spLocks noChangeArrowheads="1"/>
          </p:cNvSpPr>
          <p:nvPr/>
        </p:nvSpPr>
        <p:spPr bwMode="gray">
          <a:xfrm>
            <a:off x="865327" y="5136605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nn-NO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Yüksek frekanslı sesler düşük frekanslı seslerden daha zararlıdır. Ani sesler daha zararlıdır. Kulağın kendini korumasına imkan vermezler,</a:t>
            </a:r>
          </a:p>
        </p:txBody>
      </p:sp>
    </p:spTree>
    <p:extLst>
      <p:ext uri="{BB962C8B-B14F-4D97-AF65-F5344CB8AC3E}">
        <p14:creationId xmlns="" xmlns:p14="http://schemas.microsoft.com/office/powerpoint/2010/main" val="623266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143087" y="1100663"/>
            <a:ext cx="654417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7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843352" y="11006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Gürültülü ortamlarda çalışanlarda her iki kulakta işitme kaybı aynıdır. Yani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her iki kulaktaki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eşik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düzeyleri simetriktir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143089" y="191028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8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843352" y="191028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Gürültünün zararlı etkileri zamanla birikir ve yıllar geçtikçe de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artar. Ancak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işitme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kaybının önemli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bir kısmı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ilk 5-10 yıl içinde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gelişir,</a:t>
            </a:r>
            <a:endParaRPr lang="tr-TR" sz="20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143089" y="271991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9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843352" y="271991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Gürültüye maruziyet sonlandığında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işitme kaybı </a:t>
            </a:r>
            <a:r>
              <a:rPr lang="tr-TR" sz="20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stabilleşir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(ilerlemez),</a:t>
            </a:r>
            <a:endParaRPr lang="tr-TR" sz="20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gray">
          <a:xfrm>
            <a:off x="143089" y="352953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10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gray">
          <a:xfrm>
            <a:off x="843352" y="352953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GBİK çoğunlukla </a:t>
            </a:r>
            <a:r>
              <a:rPr lang="tr-TR" sz="2000" b="1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tinnitusla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birliktelik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gösterir.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Tinnitusun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olmaması işitme kaybının gürültü ile ilgili olmadığını düşündürmelidir,</a:t>
            </a:r>
          </a:p>
        </p:txBody>
      </p:sp>
      <p:sp>
        <p:nvSpPr>
          <p:cNvPr id="37" name="Rectangle 55"/>
          <p:cNvSpPr>
            <a:spLocks noChangeArrowheads="1"/>
          </p:cNvSpPr>
          <p:nvPr/>
        </p:nvSpPr>
        <p:spPr bwMode="gray">
          <a:xfrm>
            <a:off x="143089" y="433916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11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gray">
          <a:xfrm>
            <a:off x="843352" y="43391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İnsanların %20’si gürültüye karşı aşırı duyarlıdırlar. Kadınlar yüksek frekanslı seslerden erkeklerden daha çok etkilenirler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r-TR" sz="3200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gray">
          <a:xfrm>
            <a:off x="143798" y="5136605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12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0" name="Rectangle 5"/>
          <p:cNvSpPr>
            <a:spLocks noChangeArrowheads="1"/>
          </p:cNvSpPr>
          <p:nvPr/>
        </p:nvSpPr>
        <p:spPr bwMode="gray">
          <a:xfrm>
            <a:off x="865327" y="5136605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 fonksiyonu 40 yaşından sonra daha çabuk bozulabilir,</a:t>
            </a:r>
          </a:p>
        </p:txBody>
      </p:sp>
    </p:spTree>
    <p:extLst>
      <p:ext uri="{BB962C8B-B14F-4D97-AF65-F5344CB8AC3E}">
        <p14:creationId xmlns="" xmlns:p14="http://schemas.microsoft.com/office/powerpoint/2010/main" val="9898883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143087" y="1100663"/>
            <a:ext cx="654417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13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843352" y="11006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İç kulağın daha önce geçirdiği hastalıklar; kulak iltihabı ve travmalar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etkilenimi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arttırır,</a:t>
            </a: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143089" y="191028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14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843352" y="191028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Daha önce gürültülü bir ortamda bulunmak işitme kaybını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hızlandırır,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143089" y="271991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15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843352" y="271991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 çok çevredeki gürültüler nedeniyle konuşmaların anlaşılamamasından yakınılır. Sesli harfler sessiz harflerden daha iyi işitilir. </a:t>
            </a:r>
          </a:p>
        </p:txBody>
      </p:sp>
      <p:sp>
        <p:nvSpPr>
          <p:cNvPr id="41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r-TR" sz="3200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42617445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ETKİLENEN FREKANS ARALIĞI (92 dBA)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Nesne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0669670"/>
              </p:ext>
            </p:extLst>
          </p:nvPr>
        </p:nvGraphicFramePr>
        <p:xfrm>
          <a:off x="266700" y="1152525"/>
          <a:ext cx="8686800" cy="4648200"/>
        </p:xfrm>
        <a:graphic>
          <a:graphicData uri="http://schemas.openxmlformats.org/presentationml/2006/ole">
            <p:oleObj spid="_x0000_s16386" name="Çizelge" r:id="rId4" imgW="8734478" imgH="5610330" progId="MSGraph.Chart.8">
              <p:embed/>
            </p:oleObj>
          </a:graphicData>
        </a:graphic>
      </p:graphicFrame>
      <p:sp>
        <p:nvSpPr>
          <p:cNvPr id="8" name="Metin kutusu 7"/>
          <p:cNvSpPr txBox="1"/>
          <p:nvPr/>
        </p:nvSpPr>
        <p:spPr>
          <a:xfrm>
            <a:off x="1567055" y="5401163"/>
            <a:ext cx="703471" cy="368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250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2622262" y="5401157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500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3677468" y="5389735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4723644" y="5401151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5778851" y="5420204"/>
            <a:ext cx="703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4000</a:t>
            </a:r>
            <a:endParaRPr lang="tr-TR" sz="14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6844719" y="5401147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7000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7899926" y="5401149"/>
            <a:ext cx="703471" cy="36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8000</a:t>
            </a:r>
            <a:endParaRPr lang="tr-TR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up 15"/>
          <p:cNvGrpSpPr/>
          <p:nvPr/>
        </p:nvGrpSpPr>
        <p:grpSpPr>
          <a:xfrm>
            <a:off x="5857875" y="2343150"/>
            <a:ext cx="542925" cy="3394356"/>
            <a:chOff x="5857875" y="2343150"/>
            <a:chExt cx="542925" cy="3394356"/>
          </a:xfrm>
        </p:grpSpPr>
        <p:sp>
          <p:nvSpPr>
            <p:cNvPr id="17" name="Dikdörtgen 16"/>
            <p:cNvSpPr/>
            <p:nvPr/>
          </p:nvSpPr>
          <p:spPr>
            <a:xfrm>
              <a:off x="6019800" y="2343150"/>
              <a:ext cx="228600" cy="3077063"/>
            </a:xfrm>
            <a:prstGeom prst="rect">
              <a:avLst/>
            </a:prstGeom>
            <a:noFill/>
            <a:ln w="31750">
              <a:solidFill>
                <a:schemeClr val="bg1">
                  <a:lumMod val="85000"/>
                </a:schemeClr>
              </a:solidFill>
            </a:ln>
            <a:effectLst>
              <a:innerShdw blurRad="114300">
                <a:schemeClr val="bg2">
                  <a:lumMod val="60000"/>
                  <a:lumOff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rgbClr val="FFFFFF"/>
                </a:solidFill>
              </a:endParaRPr>
            </a:p>
          </p:txBody>
        </p:sp>
        <p:sp>
          <p:nvSpPr>
            <p:cNvPr id="18" name="Dikdörtgen 17"/>
            <p:cNvSpPr/>
            <p:nvPr/>
          </p:nvSpPr>
          <p:spPr>
            <a:xfrm>
              <a:off x="5857875" y="5429738"/>
              <a:ext cx="542925" cy="3077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362870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3348037"/>
            <a:ext cx="8782476" cy="215023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tr-TR" sz="60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Akut İşitme Kaybı</a:t>
            </a:r>
          </a:p>
          <a:p>
            <a:pPr algn="ctr">
              <a:spcBef>
                <a:spcPts val="0"/>
              </a:spcBef>
            </a:pPr>
            <a:r>
              <a:rPr lang="tr-TR" sz="60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(Akustik Travma-Sarsıntı)</a:t>
            </a:r>
          </a:p>
        </p:txBody>
      </p:sp>
      <p:pic>
        <p:nvPicPr>
          <p:cNvPr id="22530" name="Picture 2" descr="C:\Users\Ahmet Yiğitap\Desktop\Che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043" y="1144979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1091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AKUT İŞİTME KAYBI (AKUSTİK TRAVMA)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Akustik travma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120dBA’den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daha yüksek şiddet düzeyindeki sese, kısa bir süre içinde maruz kalma sonucunda meydana gelir. 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şiddetli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bir gürültüye (patlama gibi),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ısa süren bir maruziyet sonucu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gelişen, ani ve genellikle ağrılı işitme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kaybıdır.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Korti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Organı tahrip olur. Kulak zarı (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timpanik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zar yırtılır)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 orta kulakta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iletim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komponentinde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hasar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oluşabilir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İşitme kaybıyla birlikte 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vertigo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da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meydana gelebilir.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  <p:pic>
        <p:nvPicPr>
          <p:cNvPr id="38" name="Picture 2" descr="http://militaryaudiology.org/site/wp-content/downloads/boom_ouch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7" y="5084110"/>
            <a:ext cx="2350373" cy="1773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328456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3348037"/>
            <a:ext cx="8782476" cy="184147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tr-TR" sz="60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Geçici/Kalıcı İşitme Kaybı</a:t>
            </a:r>
          </a:p>
          <a:p>
            <a:pPr algn="ctr">
              <a:spcBef>
                <a:spcPts val="0"/>
              </a:spcBef>
            </a:pPr>
            <a:r>
              <a:rPr lang="tr-TR" sz="54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«Kronik İşitme Kayıpları»</a:t>
            </a:r>
            <a:r>
              <a:rPr lang="tr-TR" sz="60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	</a:t>
            </a:r>
          </a:p>
        </p:txBody>
      </p:sp>
      <p:pic>
        <p:nvPicPr>
          <p:cNvPr id="23554" name="Picture 2" descr="D:\DOKTOR\2-DRUZ\1. EĞİTİM KURUMU\1. İstanbuluzman\2-RESİMLER\Oklar-Yönler\interact.png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462" y="878775"/>
            <a:ext cx="2613561" cy="26135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1713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</a:t>
            </a:r>
            <a:endParaRPr lang="de-DE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8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Kronik işitme kaybı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90dBA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üzerindeki gürültüye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uzun süre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maruz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kalma sonucunda ortaya çıkar.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Klinik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olarak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kronik gürültünün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meydana getirdiği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kayıpları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3 grupta toplanır.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9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252000" indent="-252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Geçici Eşik Yükselmesi 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Temporary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Threshold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Shift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tr-TR" sz="16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TTS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252000" indent="-252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Sürekli Eşik Yükselmesi 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Permenant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Threshold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Shift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tr-TR" sz="16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PTS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252000" indent="-252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Belirtisiz Eşik Yükselmesi 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Asymptomatic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Threshold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16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Shift</a:t>
            </a:r>
            <a:r>
              <a:rPr lang="tr-TR" sz="16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-ATS)</a:t>
            </a: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GÜRÜLTÜYE BAĞLI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</a:t>
            </a: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KAYIPLARI - GİBİK</a:t>
            </a:r>
          </a:p>
        </p:txBody>
      </p:sp>
    </p:spTree>
    <p:extLst>
      <p:ext uri="{BB962C8B-B14F-4D97-AF65-F5344CB8AC3E}">
        <p14:creationId xmlns="" xmlns:p14="http://schemas.microsoft.com/office/powerpoint/2010/main" val="35794576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42102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en-US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Geçici Eşik </a:t>
            </a: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Yüksel</a:t>
            </a:r>
            <a:r>
              <a:rPr lang="en-US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mesi (</a:t>
            </a:r>
            <a:r>
              <a:rPr lang="en-US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Temporary Threshold Shift-TTS) 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8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Gürültünün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belli bir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sürede ve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belirli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şiddette kişiyi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etkilemesinin ilk sonucu işitme eşiğinin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yükselmesidir.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Eğer kişiyi gürültü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yeterli şiddet ve sürede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etkilememiş ise, o zaman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eşiğindeki değişim giderek normale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iner.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olaya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geçici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eşik kayması-yükselmesi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denir.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1500947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42102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GEÇİCİ EŞİK DÜŞMESİ (Temporary Threshold Shift-TTS</a:t>
            </a: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 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Orta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şiddette gürültüye belli bir süre maruz kalanlarda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olur.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Gürültünün süresiyle orantılı olarak dakikalar içinde geri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dönebileceği gibi,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saatlerce veya günlerce de uzayabilir.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8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tr-TR" sz="8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Eşik yükselmesi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iyi işitilen, özellikle 3000-6000 Hz’i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içeren orta f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rekanslarda belirginleşir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 Ses ne kadar şiddetli ise kayıp o oranda artar. K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linikte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4000 çentiği denilen görüntü oluşur.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8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tr-TR" sz="8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Tinnitus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b="1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diplakuzi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(bir kulakla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tek sesi iki ayrı ses şeklinde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algılama) gibi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semptomları görülür.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17496451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TANIMLAR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İşitmeyi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inceleyen bilim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dalına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Odioloji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denir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Meslek Yüksek Okulu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tr-TR" sz="2000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dyometri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bölümünden mezun teknikerlere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Odiometrist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denir.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Lisans üstü programlarla bu alanda yetişmiş kişilere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Odiolog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denir.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Odyometrik değerlendirmeler sonucunda elde edilen verilerin grafiğine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Odiogram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denir.</a:t>
            </a:r>
          </a:p>
          <a:p>
            <a:pPr marL="342900" indent="-342900">
              <a:spcAft>
                <a:spcPts val="120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 ölçümünde kullanılan cihazlara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Odiometre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denir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ORGANI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34989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GEÇİCİ EŞİK DÜŞMESİ (Temporary Threshold </a:t>
            </a:r>
            <a:r>
              <a:rPr lang="en-US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Shift</a:t>
            </a: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)</a:t>
            </a:r>
            <a:endParaRPr lang="en-US" sz="32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" name="Picture 5" descr="2749_f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95" y="1171609"/>
            <a:ext cx="6781081" cy="5003562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5143501" y="2305050"/>
            <a:ext cx="781050" cy="1368340"/>
          </a:xfrm>
          <a:prstGeom prst="ellipse">
            <a:avLst/>
          </a:prstGeom>
          <a:noFill/>
          <a:ln w="793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53162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42102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GEÇİCİ İŞİTME KAYIPLARI VE İYİLEŞME SÜRELERİ</a:t>
            </a: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Geçici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kaybında maruziyetin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yaklaşık 10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katı süre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dinlenme ile iyileşme sağlanmaktadır.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GÜRÜLTÜYE BAĞLI İŞİTME </a:t>
            </a: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KAYIPLARI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49" y="2673990"/>
            <a:ext cx="608647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634948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42102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KALICI </a:t>
            </a: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EŞİK DÜŞMESİ </a:t>
            </a: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(Permenant </a:t>
            </a: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Threshold </a:t>
            </a: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Shift-PTS</a:t>
            </a:r>
            <a:r>
              <a:rPr lang="tr-TR" sz="2000" b="1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) </a:t>
            </a:r>
            <a:endParaRPr lang="tr-TR" sz="2000" b="1" noProof="1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Gürültüye maruz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kalma uzun süre devam ederse, bir süre sonra kaybolan işitme istirahatle de normale dönmez. </a:t>
            </a:r>
            <a:endParaRPr lang="tr-TR" sz="20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Buna </a:t>
            </a:r>
            <a:r>
              <a:rPr lang="tr-TR" sz="20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sürekli işitme </a:t>
            </a:r>
            <a:r>
              <a:rPr lang="tr-TR" sz="20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kaybı-kalıcı eşik kayması-yükselmesi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adı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verilir.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kayıp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additiftir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(katma etkilidir),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yani sese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maruziyet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ne kadar uzarsa, işitme kaybı da o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oranda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artar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34704170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3656795"/>
            <a:ext cx="8782476" cy="1841479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tr-TR" sz="60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Klinik – Ölçüler</a:t>
            </a:r>
          </a:p>
        </p:txBody>
      </p:sp>
      <p:pic>
        <p:nvPicPr>
          <p:cNvPr id="27652" name="Picture 4" descr="D:\DOKTOR\2-DRUZ\1. EĞİTİM KURUMU\1. İstanbuluzman\2-RESİMLER\Oklar-Yönler\Down S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670" y="1521031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74086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GÜRÜLTÜNÜN KRONİK ETKİLERİ / 1. DÖNEM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8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Çalışmanın ilk gününden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birinci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ayın sonuna kadarki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dönemdir.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En sıkıntılı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dönemdir,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Kulakta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çınlama, dolgunluk hissi, baş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ağrısı-dönmesi, yorgunluk görülür,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İlk iş günü akşamı birkaç saat süren yorgunluktan sonra kulak yeniden duymaya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başlar,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Birinci ay sonunda yorgunluk devreleri gittikçe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uzar,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38147268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GÜRÜLTÜNÜN KRONİK ETKİLERİ / 2. DÖNEM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8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İlk 1-2 ay içinde ortaya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çıkar,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Kulak çınlaması aralıklı olarak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oluşur,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Öznel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(sübjektif) yakınmalar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ortan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kalkar,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dönemde iletişimle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ilişkili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sorunlar olmaz,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dönem gürültü şiddetine ve bireysel yatkınlığa göre yıllarca da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sürebilir,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Odyometrik olarak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4000 Hz frekanslarda hafif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derecede işitme kaybı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olabilir,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40944415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GÜRÜLTÜNÜN KRONİK ETKİLERİ / 3. DÖNEM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8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Bir önceki dönemin aylarca uzamasıyla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olur,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Kişi normal işitmediğini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fark eder,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4000 Hz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frekanslarda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işitme kaybı 80- 85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desibele ulaşır,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60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Kişi radyo ve TV sesini fazla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açar,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telefonla görüşmede sıkıntı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yaşar,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940040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GÜRÜLTÜNÜN KRONİK ETKİLERİ / 4. DÖNEM 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8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tr-TR" sz="8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2-15 yıl içinde ortaya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çıkar,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80 dB dolayında bir kayıp,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uğultu ve çınlama vardır, 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288000">
              <a:spcAft>
                <a:spcPts val="0"/>
              </a:spcAft>
              <a:buClr>
                <a:srgbClr val="292929"/>
              </a:buClr>
              <a:buFont typeface="+mj-lt"/>
              <a:buAutoNum type="arabicPeriod"/>
              <a:defRPr/>
            </a:pP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İşitme kaybı konuşma frekanslarını da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tutmuştur,</a:t>
            </a: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6737795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2516888"/>
            <a:ext cx="8782476" cy="29218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7200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İşitme Kaybı Ayırıcı Tanı</a:t>
            </a:r>
            <a:endParaRPr lang="tr-TR" sz="7200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48123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AYIRICI TANI</a:t>
            </a:r>
            <a:endParaRPr lang="tr-TR" sz="20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>
                <a:latin typeface="Calibri" pitchFamily="34" charset="0"/>
                <a:cs typeface="Calibri" pitchFamily="34" charset="0"/>
              </a:rPr>
              <a:t>Özellikle işitme kaybının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asimetrik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 olması durumunda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MR incelemeleri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ile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ayırıcı tanıya gidilmelidir.</a:t>
            </a: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İncelemeler 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sonucunda gürültüye maruz kalma bulgularına ek olarak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başka patolojiler de saptanır ise, işitme kaybını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oluşturan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etken veya etkenlerin </a:t>
            </a:r>
            <a:r>
              <a:rPr lang="tr-TR" sz="2000" b="1" i="1" dirty="0" err="1">
                <a:latin typeface="Calibri" pitchFamily="34" charset="0"/>
                <a:cs typeface="Calibri" pitchFamily="34" charset="0"/>
              </a:rPr>
              <a:t>etyolojide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 ne ölçüde sorumlu olduklarını belirleyebilmek güçleşebilir.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>
                <a:latin typeface="Calibri" pitchFamily="34" charset="0"/>
                <a:cs typeface="Calibri" pitchFamily="34" charset="0"/>
              </a:rPr>
              <a:t>	</a:t>
            </a: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/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KAYIPLARINDA AYIRICI TANI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1531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2716913"/>
            <a:ext cx="8782476" cy="25027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96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İşitme Organı</a:t>
            </a:r>
          </a:p>
        </p:txBody>
      </p:sp>
      <p:pic>
        <p:nvPicPr>
          <p:cNvPr id="19458" name="Picture 2" descr="D:\DOKTOR\2-DRUZ\1. EĞİTİM KURUMU\1. İstanbuluzman\2-RESİMLER\Mavi\cochlear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LightScreen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417" y="762618"/>
            <a:ext cx="2509652" cy="25096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5885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AYIRICI TANI</a:t>
            </a:r>
            <a:endParaRPr lang="tr-TR" sz="20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Benzer </a:t>
            </a:r>
            <a:r>
              <a:rPr lang="tr-TR" sz="2000" b="1" i="1" dirty="0" err="1" smtClean="0">
                <a:latin typeface="Calibri" pitchFamily="34" charset="0"/>
                <a:cs typeface="Calibri" pitchFamily="34" charset="0"/>
              </a:rPr>
              <a:t>odiogramların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 görüldüğü durumlar;</a:t>
            </a:r>
          </a:p>
          <a:p>
            <a:pPr marL="252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Kafa travmaları, </a:t>
            </a:r>
          </a:p>
          <a:p>
            <a:pPr marL="252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Genetik </a:t>
            </a:r>
            <a:r>
              <a:rPr lang="tr-TR" sz="2000" b="1" i="1" dirty="0" err="1" smtClean="0">
                <a:latin typeface="Calibri" pitchFamily="34" charset="0"/>
                <a:cs typeface="Calibri" pitchFamily="34" charset="0"/>
              </a:rPr>
              <a:t>konjenital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veya </a:t>
            </a:r>
            <a:r>
              <a:rPr lang="tr-TR" sz="2000" i="1" dirty="0" err="1" smtClean="0">
                <a:latin typeface="Calibri" pitchFamily="34" charset="0"/>
                <a:cs typeface="Calibri" pitchFamily="34" charset="0"/>
              </a:rPr>
              <a:t>postnatal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err="1" smtClean="0">
                <a:latin typeface="Calibri" pitchFamily="34" charset="0"/>
                <a:cs typeface="Calibri" pitchFamily="34" charset="0"/>
              </a:rPr>
              <a:t>koklear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 anomaliler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marL="252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 smtClean="0">
                <a:latin typeface="Calibri" pitchFamily="34" charset="0"/>
                <a:cs typeface="Calibri" pitchFamily="34" charset="0"/>
              </a:rPr>
              <a:t>Nongenetik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edinilmiş </a:t>
            </a:r>
            <a:r>
              <a:rPr lang="tr-TR" sz="2000" b="1" i="1" dirty="0" err="1" smtClean="0">
                <a:latin typeface="Calibri" pitchFamily="34" charset="0"/>
                <a:cs typeface="Calibri" pitchFamily="34" charset="0"/>
              </a:rPr>
              <a:t>koklear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 patolojiler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marL="2520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İlaç veya kimyasal maddelerle gelişen </a:t>
            </a:r>
            <a:r>
              <a:rPr lang="tr-TR" sz="2000" b="1" i="1" dirty="0" err="1" smtClean="0">
                <a:latin typeface="Calibri" pitchFamily="34" charset="0"/>
                <a:cs typeface="Calibri" pitchFamily="34" charset="0"/>
              </a:rPr>
              <a:t>ototoksitite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,</a:t>
            </a:r>
            <a:endParaRPr lang="tr-TR" sz="20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/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KAYIPLARINDA AYIRICI TANI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09280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72005" y="2516888"/>
            <a:ext cx="8782476" cy="29218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90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İşitme Kaybında</a:t>
            </a:r>
          </a:p>
          <a:p>
            <a:pPr marL="36000" algn="ctr"/>
            <a:r>
              <a:rPr lang="tr-TR" sz="90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Tedavi</a:t>
            </a:r>
            <a:endParaRPr lang="tr-TR" sz="90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0657" y="380999"/>
            <a:ext cx="1595718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551926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gray">
          <a:xfrm>
            <a:off x="143087" y="1100663"/>
            <a:ext cx="654417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1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gray">
          <a:xfrm>
            <a:off x="843352" y="11006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İşçinin bilgilendirilmesi;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hekim veya uygun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nitelikli diğer bir kişi tarafından işçi kendisi ile ilgili sonuçlar hakkında bilgilendirilmeli,</a:t>
            </a:r>
          </a:p>
        </p:txBody>
      </p:sp>
      <p:sp>
        <p:nvSpPr>
          <p:cNvPr id="20" name="Rectangle 55"/>
          <p:cNvSpPr>
            <a:spLocks noChangeArrowheads="1"/>
          </p:cNvSpPr>
          <p:nvPr/>
        </p:nvSpPr>
        <p:spPr bwMode="gray">
          <a:xfrm>
            <a:off x="143089" y="191028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2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gray">
          <a:xfrm>
            <a:off x="843352" y="191028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 </a:t>
            </a:r>
            <a:r>
              <a:rPr lang="tr-TR" sz="2000" b="1" i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maruziyeti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sonlandırılmalı (iş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değiştirme, rotasyonla çalıştırma vb.),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55"/>
          <p:cNvSpPr>
            <a:spLocks noChangeArrowheads="1"/>
          </p:cNvSpPr>
          <p:nvPr/>
        </p:nvSpPr>
        <p:spPr bwMode="gray">
          <a:xfrm>
            <a:off x="143089" y="271991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3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gray">
          <a:xfrm>
            <a:off x="843352" y="271991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Yapılan risk değerlendirmesi gözden geçirilmeli,</a:t>
            </a:r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gray">
          <a:xfrm>
            <a:off x="143089" y="3529538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4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gray">
          <a:xfrm>
            <a:off x="843352" y="3529538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Riskleri önlemek veya azaltmak için alınan önlemler gözden geçirilmeli.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Çalışanlara gürültünün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zararları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ile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korunma hakkında eğitim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verilmeli,</a:t>
            </a: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Rectangle 55"/>
          <p:cNvSpPr>
            <a:spLocks noChangeArrowheads="1"/>
          </p:cNvSpPr>
          <p:nvPr/>
        </p:nvSpPr>
        <p:spPr bwMode="gray">
          <a:xfrm>
            <a:off x="143089" y="4339163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5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gray">
          <a:xfrm>
            <a:off x="843352" y="4339163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sv-SE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Düzenli bir sağlık gözetimi uygulanmalı; Benzer biçimde maruz kalan işçilerin sağlık durumunun gözden geçirilmeli,</a:t>
            </a:r>
          </a:p>
        </p:txBody>
      </p:sp>
      <p:sp>
        <p:nvSpPr>
          <p:cNvPr id="41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r-TR" sz="3200" dirty="0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GBİK’DA İŞVEREN SORUMLULUĞU - ÖNERİLER</a:t>
            </a:r>
            <a:endParaRPr lang="en-GB" sz="3200" dirty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gray">
          <a:xfrm>
            <a:off x="143798" y="5136605"/>
            <a:ext cx="654416" cy="666750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defTabSz="801688" eaLnBrk="0" hangingPunct="0"/>
            <a:r>
              <a:rPr lang="tr-TR" sz="2400" b="1" dirty="0" smtClean="0">
                <a:solidFill>
                  <a:srgbClr val="FFFFFF"/>
                </a:solidFill>
                <a:latin typeface="Cambria" pitchFamily="18" charset="0"/>
                <a:cs typeface="Calibri" pitchFamily="34" charset="0"/>
              </a:rPr>
              <a:t>6</a:t>
            </a:r>
            <a:endParaRPr lang="tr-TR" sz="2400" b="1" dirty="0">
              <a:solidFill>
                <a:srgbClr val="FFFFFF"/>
              </a:solidFill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0" name="Rectangle 5"/>
          <p:cNvSpPr>
            <a:spLocks noChangeArrowheads="1"/>
          </p:cNvSpPr>
          <p:nvPr/>
        </p:nvSpPr>
        <p:spPr bwMode="gray">
          <a:xfrm>
            <a:off x="865327" y="5136605"/>
            <a:ext cx="8177823" cy="6667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 anchor="ctr" anchorCtr="0"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defRPr/>
            </a:pPr>
            <a:r>
              <a:rPr lang="nn-NO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İş sağlığı uzmanları veya diğer uygun nitelikli kişilerin veya yetkili makamın önerileri dikkate alınmalı,</a:t>
            </a:r>
          </a:p>
        </p:txBody>
      </p:sp>
    </p:spTree>
    <p:extLst>
      <p:ext uri="{BB962C8B-B14F-4D97-AF65-F5344CB8AC3E}">
        <p14:creationId xmlns="" xmlns:p14="http://schemas.microsoft.com/office/powerpoint/2010/main" val="728802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MEDİKAL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06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06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Vitamin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A,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Nikotinik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asit, vitamin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B₁,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hidroklorik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papaverin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nilidrin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tioktik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asit ve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klorpromazin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gibi maddelerin de bir miktar iyileştirici etkileri olduğu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düşünülmektedir.</a:t>
            </a:r>
          </a:p>
          <a:p>
            <a:pPr marL="306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06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Adenosin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trifosfat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(ATP),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efedrin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gingko-biloba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türevleri ve amino-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oksiasetik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asit’inde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iyileştirici etkileri olduğu bildirilmiştir.</a:t>
            </a:r>
          </a:p>
          <a:p>
            <a:pPr>
              <a:spcAft>
                <a:spcPts val="0"/>
              </a:spcAft>
              <a:buClr>
                <a:srgbClr val="292929"/>
              </a:buClr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06900" indent="-3429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endParaRPr lang="tr-TR" sz="20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2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GÜRÜLTÜYE BAĞLI İŞİTME </a:t>
            </a: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KAYBINDA TEDAVİ</a:t>
            </a:r>
          </a:p>
        </p:txBody>
      </p:sp>
    </p:spTree>
    <p:extLst>
      <p:ext uri="{BB962C8B-B14F-4D97-AF65-F5344CB8AC3E}">
        <p14:creationId xmlns="" xmlns:p14="http://schemas.microsoft.com/office/powerpoint/2010/main" val="30928581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Kabuledilebilir  Gürültü Düzeyi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900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«Kişinin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sessiz bir ortamda </a:t>
            </a:r>
            <a:r>
              <a:rPr lang="tr-TR" sz="28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1,5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metreden günlük konuşmaları anlamakta güçlük çekmeye başladığı sınırdır.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sınır 500,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1000,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2000 Hz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frekanslarda ortalama </a:t>
            </a:r>
            <a:r>
              <a:rPr lang="tr-TR" sz="28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25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dB(A)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değerine karşılık gelmektedir. 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»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endParaRPr lang="tr-TR" b="1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GÜRÜLTÜYE BAĞLI İŞİTME KAYBINDA TEDAVİ</a:t>
            </a:r>
          </a:p>
        </p:txBody>
      </p:sp>
    </p:spTree>
    <p:extLst>
      <p:ext uri="{BB962C8B-B14F-4D97-AF65-F5344CB8AC3E}">
        <p14:creationId xmlns="" xmlns:p14="http://schemas.microsoft.com/office/powerpoint/2010/main" val="27625910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  <p:graphicFrame>
        <p:nvGraphicFramePr>
          <p:cNvPr id="7" name="3 İçerik Yer Tutucusu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82251161"/>
              </p:ext>
            </p:extLst>
          </p:nvPr>
        </p:nvGraphicFramePr>
        <p:xfrm>
          <a:off x="0" y="1058864"/>
          <a:ext cx="9144000" cy="5213620"/>
        </p:xfrm>
        <a:graphic>
          <a:graphicData uri="http://schemas.openxmlformats.org/drawingml/2006/table">
            <a:tbl>
              <a:tblPr firstRow="1" bandRow="1"/>
              <a:tblGrid>
                <a:gridCol w="2956553"/>
                <a:gridCol w="6187447"/>
              </a:tblGrid>
              <a:tr h="8236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İŞİTME KAYBI</a:t>
                      </a: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Calibri" pitchFamily="34" charset="0"/>
                        </a:rPr>
                        <a:t>TEDAVİ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Calibri" pitchFamily="34" charset="0"/>
                      </a:endParaRPr>
                    </a:p>
                  </a:txBody>
                  <a:tcPr marL="91439" marR="91439" anchor="ctr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575333">
                <a:tc>
                  <a:txBody>
                    <a:bodyPr/>
                    <a:lstStyle/>
                    <a:p>
                      <a:pPr lvl="1" algn="r">
                        <a:spcAft>
                          <a:spcPts val="0"/>
                        </a:spcAft>
                      </a:pPr>
                      <a:r>
                        <a:rPr lang="tr-TR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cs typeface="Calibri" pitchFamily="34" charset="0"/>
                        </a:rPr>
                        <a:t>00 – 25 dB(A)</a:t>
                      </a:r>
                      <a:endParaRPr lang="tr-TR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spcAft>
                          <a:spcPts val="0"/>
                        </a:spcAft>
                      </a:pPr>
                      <a:r>
                        <a:rPr lang="tr-TR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Normal</a:t>
                      </a:r>
                      <a:endParaRPr lang="tr-TR" sz="2000" b="1" i="1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653600">
                <a:tc>
                  <a:txBody>
                    <a:bodyPr/>
                    <a:lstStyle/>
                    <a:p>
                      <a:pPr lvl="1" algn="r">
                        <a:spcAft>
                          <a:spcPts val="0"/>
                        </a:spcAft>
                      </a:pPr>
                      <a:r>
                        <a:rPr lang="tr-TR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cs typeface="Calibri" pitchFamily="34" charset="0"/>
                        </a:rPr>
                        <a:t>26 – 40 dB(A)</a:t>
                      </a:r>
                      <a:endParaRPr lang="tr-TR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spcAft>
                          <a:spcPts val="0"/>
                        </a:spcAft>
                      </a:pPr>
                      <a:r>
                        <a:rPr lang="tr-TR" sz="2000" b="1" i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Herhangi Bir Tedaviye Gerek Yok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634189">
                <a:tc>
                  <a:txBody>
                    <a:bodyPr/>
                    <a:lstStyle/>
                    <a:p>
                      <a:pPr lvl="1" algn="r">
                        <a:spcAft>
                          <a:spcPts val="0"/>
                        </a:spcAft>
                      </a:pPr>
                      <a:r>
                        <a:rPr lang="tr-TR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cs typeface="Calibri" pitchFamily="34" charset="0"/>
                        </a:rPr>
                        <a:t>41 – 55 dB(A)</a:t>
                      </a:r>
                      <a:endParaRPr lang="tr-TR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l">
                        <a:spcAft>
                          <a:spcPts val="0"/>
                        </a:spcAft>
                      </a:pPr>
                      <a:r>
                        <a:rPr lang="tr-TR" sz="2000" b="1" i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Sadece Özel Durumlarda İşitme Cihazı Kullanılır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631704">
                <a:tc>
                  <a:txBody>
                    <a:bodyPr/>
                    <a:lstStyle/>
                    <a:p>
                      <a:pPr lvl="1" algn="r">
                        <a:spcAft>
                          <a:spcPts val="0"/>
                        </a:spcAft>
                      </a:pPr>
                      <a:r>
                        <a:rPr lang="tr-TR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cs typeface="Calibri" pitchFamily="34" charset="0"/>
                        </a:rPr>
                        <a:t>56 – 70 dB(A)</a:t>
                      </a:r>
                      <a:endParaRPr lang="tr-TR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449580" algn="l">
                        <a:spcAft>
                          <a:spcPts val="0"/>
                        </a:spcAft>
                      </a:pPr>
                      <a:r>
                        <a:rPr lang="tr-TR" sz="2000" b="1" i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İşitme Cihazı Kullanması Gerekir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631704">
                <a:tc>
                  <a:txBody>
                    <a:bodyPr/>
                    <a:lstStyle/>
                    <a:p>
                      <a:pPr lvl="1" algn="r">
                        <a:spcAft>
                          <a:spcPts val="0"/>
                        </a:spcAft>
                      </a:pPr>
                      <a:r>
                        <a:rPr lang="tr-TR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cs typeface="Calibri" pitchFamily="34" charset="0"/>
                        </a:rPr>
                        <a:t>71 – 90 dB(A)</a:t>
                      </a:r>
                      <a:endParaRPr lang="tr-TR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449580" algn="l">
                        <a:spcAft>
                          <a:spcPts val="0"/>
                        </a:spcAft>
                      </a:pPr>
                      <a:endParaRPr lang="tr-TR" sz="2000" b="1" dirty="0" smtClean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631704">
                <a:tc>
                  <a:txBody>
                    <a:bodyPr/>
                    <a:lstStyle/>
                    <a:p>
                      <a:pPr lvl="1" algn="r">
                        <a:spcAft>
                          <a:spcPts val="0"/>
                        </a:spcAft>
                      </a:pPr>
                      <a:r>
                        <a:rPr lang="tr-TR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cs typeface="Calibri" pitchFamily="34" charset="0"/>
                        </a:rPr>
                        <a:t>91 – 120  dB(A)</a:t>
                      </a:r>
                      <a:endParaRPr lang="tr-TR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449580" algn="l">
                        <a:spcAft>
                          <a:spcPts val="0"/>
                        </a:spcAft>
                      </a:pPr>
                      <a:r>
                        <a:rPr lang="tr-TR" sz="2000" b="1" i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İşitme Cihazı Kullanılması Gerekir</a:t>
                      </a:r>
                    </a:p>
                    <a:p>
                      <a:pPr indent="449580" algn="l">
                        <a:spcAft>
                          <a:spcPts val="0"/>
                        </a:spcAft>
                      </a:pPr>
                      <a:r>
                        <a:rPr lang="tr-TR" sz="2000" b="1" i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Konuşma ve Dudak Okuma Eğitimleri Gerekir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631704">
                <a:tc>
                  <a:txBody>
                    <a:bodyPr/>
                    <a:lstStyle/>
                    <a:p>
                      <a:pPr lvl="1" algn="r">
                        <a:spcAft>
                          <a:spcPts val="0"/>
                        </a:spcAft>
                      </a:pPr>
                      <a:r>
                        <a:rPr lang="tr-TR" sz="2400" b="1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&gt;120</a:t>
                      </a:r>
                      <a:r>
                        <a:rPr lang="tr-TR" sz="2400" b="1" i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  <a:ea typeface="Times New Roman"/>
                          <a:cs typeface="Calibri" pitchFamily="34" charset="0"/>
                        </a:rPr>
                        <a:t> dB(A)</a:t>
                      </a:r>
                      <a:endParaRPr lang="tr-TR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449580" algn="l">
                        <a:spcAft>
                          <a:spcPts val="0"/>
                        </a:spcAft>
                      </a:pPr>
                      <a:endParaRPr lang="tr-TR" sz="2000" b="1" dirty="0"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981347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>
            <a:spLocks noChangeArrowheads="1"/>
          </p:cNvSpPr>
          <p:nvPr/>
        </p:nvSpPr>
        <p:spPr bwMode="auto">
          <a:xfrm>
            <a:off x="172005" y="2516888"/>
            <a:ext cx="8782476" cy="29218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marL="36000" algn="ctr"/>
            <a:r>
              <a:rPr lang="tr-TR" sz="55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İşitme Kaybında </a:t>
            </a:r>
          </a:p>
          <a:p>
            <a:pPr marL="36000" algn="ctr"/>
            <a:r>
              <a:rPr lang="tr-TR" sz="55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Maluliyet ve Özürlülük Hesabı</a:t>
            </a:r>
            <a:endParaRPr lang="tr-TR" sz="5500" b="1" noProof="1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39" name="Picture 3" descr="D:\DOKTOR\2-DRUZ\1. EĞİTİM KURUMU\1. İstanbuluzman\2-RESİMLER\Karekter - Resim\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706" y="775401"/>
            <a:ext cx="2160587" cy="2160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3926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ZAMAN AĞIRLIKLI ORTALAMA SES DÜZEYİ</a:t>
            </a:r>
            <a:endParaRPr lang="tr-TR" sz="2000" b="1" noProof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3449637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9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Gürültülü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ortamlarda çalışan kişilerde 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GBİK gelişme riski çeşitli çalışmalardan elde edilen sonuçlara dayanarak </a:t>
            </a:r>
            <a:r>
              <a:rPr lang="tr-TR" sz="2000" b="1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hesaplanabilir</a:t>
            </a:r>
            <a:r>
              <a:rPr lang="tr-TR" sz="20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Bu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hesaplamalarda temel </a:t>
            </a: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alınan;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solidFill>
                  <a:srgbClr val="6B9B1A"/>
                </a:solidFill>
                <a:latin typeface="Calibri" pitchFamily="34" charset="0"/>
                <a:cs typeface="Calibri" pitchFamily="34" charset="0"/>
              </a:rPr>
              <a:t>«Zaman ağırlıklı ortalama ses düzeyidir.»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9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Zaman </a:t>
            </a:r>
            <a:r>
              <a:rPr lang="tr-TR" sz="2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ağırlıklı ortalama ses düzeyi; </a:t>
            </a: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«Günde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8 saat süre ile sürekli olarak ortamda bulunulması durumunda maruz kalınan gürültü </a:t>
            </a: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düzeyidir.»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Aft>
                <a:spcPts val="0"/>
              </a:spcAft>
              <a:buClr>
                <a:srgbClr val="292929"/>
              </a:buClr>
              <a:defRPr/>
            </a:pPr>
            <a:endParaRPr lang="tr-TR" sz="2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>
              <a:solidFill>
                <a:srgbClr val="000000"/>
              </a:solidFill>
            </a:endParaRPr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noProof="1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MESLEKİ İŞİTME KAYIPLARI</a:t>
            </a:r>
          </a:p>
        </p:txBody>
      </p:sp>
    </p:spTree>
    <p:extLst>
      <p:ext uri="{BB962C8B-B14F-4D97-AF65-F5344CB8AC3E}">
        <p14:creationId xmlns="" xmlns:p14="http://schemas.microsoft.com/office/powerpoint/2010/main" val="13901969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56" grpId="0" animBg="1"/>
      <p:bldP spid="58457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165122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KAYBINDA MALULİYET HESAPLAMASI</a:t>
            </a: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29451023"/>
              </p:ext>
            </p:extLst>
          </p:nvPr>
        </p:nvGraphicFramePr>
        <p:xfrm>
          <a:off x="85725" y="981085"/>
          <a:ext cx="8972266" cy="5395835"/>
        </p:xfrm>
        <a:graphic>
          <a:graphicData uri="http://schemas.openxmlformats.org/drawingml/2006/table">
            <a:tbl>
              <a:tblPr firstRow="1" firstCol="1" bandRow="1"/>
              <a:tblGrid>
                <a:gridCol w="1404291"/>
                <a:gridCol w="1513595"/>
                <a:gridCol w="1513595"/>
                <a:gridCol w="1513595"/>
                <a:gridCol w="1513595"/>
                <a:gridCol w="1513595"/>
              </a:tblGrid>
              <a:tr h="447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PTA (dB)</a:t>
                      </a:r>
                      <a:endParaRPr lang="tr-TR" sz="1800" i="0" dirty="0">
                        <a:solidFill>
                          <a:schemeClr val="bg1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Maluliyet %</a:t>
                      </a:r>
                      <a:endParaRPr lang="tr-TR" sz="1800" i="0" dirty="0">
                        <a:solidFill>
                          <a:schemeClr val="bg1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PTA (dB)</a:t>
                      </a:r>
                      <a:endParaRPr lang="tr-TR" sz="1800" i="0" dirty="0">
                        <a:solidFill>
                          <a:schemeClr val="bg1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Maluliyet %</a:t>
                      </a:r>
                      <a:endParaRPr lang="tr-TR" sz="1800" i="0" dirty="0">
                        <a:solidFill>
                          <a:schemeClr val="bg1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PTA (dB)</a:t>
                      </a:r>
                      <a:endParaRPr lang="tr-TR" sz="1800" i="0" dirty="0">
                        <a:solidFill>
                          <a:schemeClr val="bg1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800" b="1" i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Maluliyet %</a:t>
                      </a:r>
                      <a:endParaRPr lang="tr-TR" sz="1800" i="0" dirty="0">
                        <a:solidFill>
                          <a:schemeClr val="bg1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986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tr-TR" sz="12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(100/4=25)</a:t>
                      </a:r>
                      <a:endParaRPr lang="tr-TR" sz="11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(205/4=51,25)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39.4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(310/4=77,5)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78.8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(105/4=26,25)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1,9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(210/4=52,5)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41.2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(315/4=78,75)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80.6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(110/4=27,5)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3.8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(215/4=53,75)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(320/4=80)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82.5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(115/4=28,75)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5,6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(220/4=55)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45.0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(325/4=81,25)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84.4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(120/4=30)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7,5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(225/4=53,25)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(330/4=82,5)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86.2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(125/4=31,25)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9,4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(230/4=57,5)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48.9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(335/4=83,75)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88.1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(130/4=32,5)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11,2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235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(235/4=58,75)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50.6</a:t>
                      </a:r>
                      <a:endParaRPr lang="tr-TR" sz="1100" b="1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(340/4=85)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90.0</a:t>
                      </a:r>
                      <a:endParaRPr lang="tr-TR" sz="1100" b="1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(135/4=33,75)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13.1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(240/4=60)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52.5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345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(345/4=86,25)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90.9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(140/4=35)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15.0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(245/4=61,25)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54.4</a:t>
                      </a:r>
                      <a:endParaRPr lang="tr-TR" sz="1100" b="1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(350/4=87,5)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93.8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(145/4=36,25)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(250/4=62,5)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56.2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(355/4=88,75)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95.6</a:t>
                      </a:r>
                      <a:endParaRPr lang="tr-TR" sz="1100" b="1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(150/4=37,5)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18.8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(255/4=63,75)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58.1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(360/4=90)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97.5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(155/4=38,75)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20.6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(260/4=65)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60.0</a:t>
                      </a:r>
                      <a:endParaRPr lang="tr-TR" sz="1100" b="1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(365/4=91,25)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99.4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(160/4=40)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22.5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(265/4=66,25)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61.9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(370/4=92,5)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100.0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(165/4=41,25)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24.4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(270/4=67,5)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63.8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(170/4=42,5)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26.2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(275/4=68,75)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65.6</a:t>
                      </a:r>
                      <a:endParaRPr lang="tr-TR" sz="1100" b="1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PTA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mbria" pitchFamily="18" charset="0"/>
                          <a:ea typeface="Calibri"/>
                          <a:cs typeface="Times New Roman"/>
                        </a:rPr>
                        <a:t>500-1000-2000-3000Hz işitme eşik değeri</a:t>
                      </a:r>
                      <a:endParaRPr lang="tr-TR" sz="1100" b="1" i="1" dirty="0">
                        <a:effectLst/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(175/4=43,75)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28.1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(280/4=70)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67.5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(180/4=45)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285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(2850/4=71,25)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69.3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(185/4=46,25)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(290/4=72,5)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71.2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(190/4=47,5)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33.8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295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(295/4=73,75)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73.1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100" b="1" i="1" dirty="0" smtClean="0">
                          <a:effectLst/>
                          <a:latin typeface="Cambria" pitchFamily="18" charset="0"/>
                          <a:ea typeface="Times New Roman"/>
                          <a:cs typeface="Times New Roman"/>
                        </a:rPr>
                        <a:t>[% Maluliyet=(5/İyi Kulağın % Değeri) + (1/Kötü Kulağın % Değeri) / 6]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(195/4=48,75)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35.6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(300/4=75)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75.0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(200/4=50)</a:t>
                      </a:r>
                      <a:endParaRPr lang="tr-TR" sz="1050" b="0" i="1" dirty="0" smtClean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37.5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200" b="1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305 </a:t>
                      </a:r>
                      <a:r>
                        <a:rPr lang="tr-TR" sz="1100" b="0" i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(305/4=76,25)</a:t>
                      </a: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76.9</a:t>
                      </a: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100" b="1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402998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tr-TR" sz="3200" b="1" dirty="0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KAYBINDA ÖZÜRLÜLÜK ORANI</a:t>
            </a: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12900313"/>
              </p:ext>
            </p:extLst>
          </p:nvPr>
        </p:nvGraphicFramePr>
        <p:xfrm>
          <a:off x="76201" y="1058862"/>
          <a:ext cx="8972264" cy="5246680"/>
        </p:xfrm>
        <a:graphic>
          <a:graphicData uri="http://schemas.openxmlformats.org/drawingml/2006/table">
            <a:tbl>
              <a:tblPr firstRow="1" firstCol="1" bandRow="1"/>
              <a:tblGrid>
                <a:gridCol w="2588095"/>
                <a:gridCol w="1898037"/>
                <a:gridCol w="2588095"/>
                <a:gridCol w="1898037"/>
              </a:tblGrid>
              <a:tr h="433102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0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İşitme Engeli (%)</a:t>
                      </a:r>
                      <a:endParaRPr lang="tr-TR" sz="20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0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Özür Oranı %</a:t>
                      </a:r>
                      <a:endParaRPr lang="tr-TR" sz="20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0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İşitme Engeli (%)</a:t>
                      </a:r>
                      <a:endParaRPr lang="tr-TR" sz="20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2000" b="1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Özür Oranı %</a:t>
                      </a:r>
                      <a:endParaRPr lang="tr-TR" sz="200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0-1.7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50.0-53.1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1.8-4.2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54.2-55.7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4.3-7.4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55.8-58.8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7.5-9.9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58.9-61.4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10.0-13.1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61.5-64.5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13.2-15.9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64.6-67.1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16.0-18.8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67.2-70.0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18.9-21.4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70.1-72.8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41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21.5-24.5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72.9-75.9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24.6-27.1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76.0-78.5</a:t>
                      </a:r>
                      <a:endParaRPr lang="tr-TR" sz="1400" b="0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27.2-30.0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78.6-81.7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30.1-32.8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81.8-84.2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32.9-35.9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84.3-87.4</a:t>
                      </a:r>
                      <a:endParaRPr lang="tr-TR" sz="1400" b="0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46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36.0-38.5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87.5-89.9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38.6-41.7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90.0-93.1</a:t>
                      </a:r>
                      <a:endParaRPr lang="tr-TR" sz="1400" b="0" i="1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41.8-44.2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93.2-95.7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44.3-.47.4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95.8-98.8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7421"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47.5-49.9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98.9-100.0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400" b="0" i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  <a:endParaRPr lang="tr-TR" sz="1400" b="0" i="1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0008" marR="60008" marT="0" marB="0" anchor="ctr" anchorCtr="1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28336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56" name="Rectangle 11"/>
          <p:cNvSpPr>
            <a:spLocks noChangeArrowheads="1"/>
          </p:cNvSpPr>
          <p:nvPr/>
        </p:nvSpPr>
        <p:spPr bwMode="gray">
          <a:xfrm>
            <a:off x="76200" y="1195387"/>
            <a:ext cx="8972266" cy="360363"/>
          </a:xfrm>
          <a:prstGeom prst="rect">
            <a:avLst/>
          </a:prstGeom>
          <a:gradFill rotWithShape="1"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tr-TR" sz="2000" b="1" noProof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İŞİTME SİSTEMİ (AUDIOTORY SYSTEM)</a:t>
            </a:r>
            <a:endParaRPr lang="de-DE" sz="20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457" name="Rectangle 5"/>
          <p:cNvSpPr>
            <a:spLocks noChangeArrowheads="1"/>
          </p:cNvSpPr>
          <p:nvPr/>
        </p:nvSpPr>
        <p:spPr bwMode="gray">
          <a:xfrm>
            <a:off x="76200" y="1555750"/>
            <a:ext cx="4371975" cy="4492625"/>
          </a:xfrm>
          <a:prstGeom prst="rect">
            <a:avLst/>
          </a:prstGeom>
          <a:solidFill>
            <a:schemeClr val="bg1"/>
          </a:soli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3429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 smtClean="0">
                <a:latin typeface="Calibri" pitchFamily="34" charset="0"/>
                <a:cs typeface="Calibri" pitchFamily="34" charset="0"/>
              </a:rPr>
              <a:t>Dış </a:t>
            </a:r>
            <a:r>
              <a:rPr lang="tr-TR" sz="2000" b="1" i="1" dirty="0">
                <a:latin typeface="Calibri" pitchFamily="34" charset="0"/>
                <a:cs typeface="Calibri" pitchFamily="34" charset="0"/>
              </a:rPr>
              <a:t>Kulak</a:t>
            </a: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>
                <a:latin typeface="Calibri" pitchFamily="34" charset="0"/>
                <a:cs typeface="Calibri" pitchFamily="34" charset="0"/>
              </a:rPr>
              <a:t>Dış Kulak Yolu</a:t>
            </a:r>
          </a:p>
          <a:p>
            <a:pPr marL="3429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latin typeface="Calibri" pitchFamily="34" charset="0"/>
                <a:cs typeface="Calibri" pitchFamily="34" charset="0"/>
              </a:rPr>
              <a:t>Orta Kulak</a:t>
            </a: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Kulak Zarı</a:t>
            </a: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err="1" smtClean="0">
                <a:latin typeface="Calibri" pitchFamily="34" charset="0"/>
                <a:cs typeface="Calibri" pitchFamily="34" charset="0"/>
              </a:rPr>
              <a:t>Malleus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Ç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ekiç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err="1">
                <a:latin typeface="Calibri" pitchFamily="34" charset="0"/>
                <a:cs typeface="Calibri" pitchFamily="34" charset="0"/>
              </a:rPr>
              <a:t>İncus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(Örs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err="1">
                <a:latin typeface="Calibri" pitchFamily="34" charset="0"/>
                <a:cs typeface="Calibri" pitchFamily="34" charset="0"/>
              </a:rPr>
              <a:t>Stapes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(Üzengi</a:t>
            </a:r>
            <a:r>
              <a:rPr lang="tr-TR" sz="2000" i="1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>
                <a:latin typeface="Calibri" pitchFamily="34" charset="0"/>
                <a:cs typeface="Calibri" pitchFamily="34" charset="0"/>
              </a:rPr>
              <a:t>Östaki Borusu</a:t>
            </a:r>
          </a:p>
          <a:p>
            <a:pPr marL="3429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latin typeface="Calibri" pitchFamily="34" charset="0"/>
                <a:cs typeface="Calibri" pitchFamily="34" charset="0"/>
              </a:rPr>
              <a:t>İç Kulak</a:t>
            </a: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err="1">
                <a:latin typeface="Calibri" pitchFamily="34" charset="0"/>
                <a:cs typeface="Calibri" pitchFamily="34" charset="0"/>
              </a:rPr>
              <a:t>Kochlea</a:t>
            </a: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 err="1">
                <a:latin typeface="Calibri" pitchFamily="34" charset="0"/>
                <a:cs typeface="Calibri" pitchFamily="34" charset="0"/>
              </a:rPr>
              <a:t>Vestibulum</a:t>
            </a:r>
            <a:endParaRPr lang="tr-TR" sz="2000" i="1" dirty="0">
              <a:latin typeface="Calibri" pitchFamily="34" charset="0"/>
              <a:cs typeface="Calibri" pitchFamily="34" charset="0"/>
            </a:endParaRPr>
          </a:p>
          <a:p>
            <a:pPr marL="800100" lvl="1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§"/>
              <a:defRPr/>
            </a:pPr>
            <a:r>
              <a:rPr lang="tr-TR" sz="2000" i="1" dirty="0">
                <a:latin typeface="Calibri" pitchFamily="34" charset="0"/>
                <a:cs typeface="Calibri" pitchFamily="34" charset="0"/>
              </a:rPr>
              <a:t>Yarım Daire Kanalları</a:t>
            </a:r>
          </a:p>
          <a:p>
            <a:pPr marL="3429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latin typeface="Calibri" pitchFamily="34" charset="0"/>
                <a:cs typeface="Calibri" pitchFamily="34" charset="0"/>
              </a:rPr>
              <a:t>Merkezi İşitme Yolları</a:t>
            </a:r>
          </a:p>
          <a:p>
            <a:pPr marL="342900" indent="-252000">
              <a:spcAft>
                <a:spcPts val="0"/>
              </a:spcAft>
              <a:buClr>
                <a:srgbClr val="292929"/>
              </a:buClr>
              <a:buFont typeface="Wingdings" pitchFamily="2" charset="2"/>
              <a:buChar char="ü"/>
              <a:defRPr/>
            </a:pPr>
            <a:r>
              <a:rPr lang="tr-TR" sz="2000" b="1" i="1" dirty="0">
                <a:latin typeface="Calibri" pitchFamily="34" charset="0"/>
                <a:cs typeface="Calibri" pitchFamily="34" charset="0"/>
              </a:rPr>
              <a:t>İşitme Merkezi</a:t>
            </a:r>
          </a:p>
          <a:p>
            <a:pPr>
              <a:spcAft>
                <a:spcPts val="1200"/>
              </a:spcAft>
              <a:buClr>
                <a:srgbClr val="292929"/>
              </a:buClr>
              <a:defRPr/>
            </a:pPr>
            <a:r>
              <a:rPr lang="tr-TR" sz="20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tr-TR" sz="20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05" name="Rectangle 12"/>
          <p:cNvSpPr>
            <a:spLocks noChangeArrowheads="1"/>
          </p:cNvSpPr>
          <p:nvPr/>
        </p:nvSpPr>
        <p:spPr bwMode="gray">
          <a:xfrm>
            <a:off x="300038" y="41116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tr-TR" sz="2000" b="1" noProof="1"/>
          </a:p>
        </p:txBody>
      </p:sp>
      <p:sp>
        <p:nvSpPr>
          <p:cNvPr id="23" name="Rectangle 31"/>
          <p:cNvSpPr txBox="1">
            <a:spLocks noChangeArrowheads="1"/>
          </p:cNvSpPr>
          <p:nvPr/>
        </p:nvSpPr>
        <p:spPr bwMode="gray">
          <a:xfrm>
            <a:off x="231797" y="411163"/>
            <a:ext cx="881666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3200" b="1" noProof="1" smtClean="0">
                <a:solidFill>
                  <a:srgbClr val="575757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cs typeface="Calibri" pitchFamily="34" charset="0"/>
              </a:rPr>
              <a:t>İŞİTME ORGANI</a:t>
            </a:r>
            <a:endParaRPr lang="en-GB" sz="3200" b="1" dirty="0" smtClean="0">
              <a:solidFill>
                <a:srgbClr val="575757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5363" name="Picture 3" descr="C:\Users\Ahmet Yiğitap\Desktop\Resim1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0" y="1577973"/>
            <a:ext cx="4615200" cy="4489200"/>
          </a:xfrm>
          <a:prstGeom prst="rect">
            <a:avLst/>
          </a:prstGeom>
          <a:noFill/>
          <a:ln w="3175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85399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3564</Words>
  <Application>Microsoft Office PowerPoint</Application>
  <PresentationFormat>Ekran Gösterisi (4:3)</PresentationFormat>
  <Paragraphs>1023</Paragraphs>
  <Slides>89</Slides>
  <Notes>89</Notes>
  <HiddenSlides>0</HiddenSlides>
  <MMClips>8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89</vt:i4>
      </vt:variant>
    </vt:vector>
  </HeadingPairs>
  <TitlesOfParts>
    <vt:vector size="91" baseType="lpstr">
      <vt:lpstr>Ofis Teması</vt:lpstr>
      <vt:lpstr>Çizelge</vt:lpstr>
      <vt:lpstr>Slayt 1</vt:lpstr>
      <vt:lpstr>MESLEKİ İŞİTME KAYIPLARI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  <vt:lpstr>Slayt 43</vt:lpstr>
      <vt:lpstr>Slayt 44</vt:lpstr>
      <vt:lpstr>Slayt 45</vt:lpstr>
      <vt:lpstr>Slayt 46</vt:lpstr>
      <vt:lpstr>Slayt 47</vt:lpstr>
      <vt:lpstr>Slayt 48</vt:lpstr>
      <vt:lpstr>Slayt 49</vt:lpstr>
      <vt:lpstr>Slayt 50</vt:lpstr>
      <vt:lpstr>Slayt 51</vt:lpstr>
      <vt:lpstr>Slayt 52</vt:lpstr>
      <vt:lpstr>Slayt 53</vt:lpstr>
      <vt:lpstr>Slayt 54</vt:lpstr>
      <vt:lpstr>Slayt 55</vt:lpstr>
      <vt:lpstr>Slayt 56</vt:lpstr>
      <vt:lpstr>Slayt 57</vt:lpstr>
      <vt:lpstr>Slayt 58</vt:lpstr>
      <vt:lpstr>Slayt 59</vt:lpstr>
      <vt:lpstr>Slayt 60</vt:lpstr>
      <vt:lpstr>Slayt 61</vt:lpstr>
      <vt:lpstr>Slayt 62</vt:lpstr>
      <vt:lpstr>Slayt 63</vt:lpstr>
      <vt:lpstr>Slayt 64</vt:lpstr>
      <vt:lpstr>Slayt 65</vt:lpstr>
      <vt:lpstr>Slayt 66</vt:lpstr>
      <vt:lpstr>Slayt 67</vt:lpstr>
      <vt:lpstr>Slayt 68</vt:lpstr>
      <vt:lpstr>Slayt 69</vt:lpstr>
      <vt:lpstr>Slayt 70</vt:lpstr>
      <vt:lpstr>Slayt 71</vt:lpstr>
      <vt:lpstr>Slayt 72</vt:lpstr>
      <vt:lpstr>Slayt 73</vt:lpstr>
      <vt:lpstr>Slayt 74</vt:lpstr>
      <vt:lpstr>Slayt 75</vt:lpstr>
      <vt:lpstr>Slayt 76</vt:lpstr>
      <vt:lpstr>Slayt 77</vt:lpstr>
      <vt:lpstr>Slayt 78</vt:lpstr>
      <vt:lpstr>Slayt 79</vt:lpstr>
      <vt:lpstr>Slayt 80</vt:lpstr>
      <vt:lpstr>Slayt 81</vt:lpstr>
      <vt:lpstr>Slayt 82</vt:lpstr>
      <vt:lpstr>Slayt 83</vt:lpstr>
      <vt:lpstr>Slayt 84</vt:lpstr>
      <vt:lpstr>Slayt 85</vt:lpstr>
      <vt:lpstr>Slayt 86</vt:lpstr>
      <vt:lpstr>Slayt 87</vt:lpstr>
      <vt:lpstr>Slayt 88</vt:lpstr>
      <vt:lpstr>Slayt 89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arzu</dc:creator>
  <cp:lastModifiedBy>Bilgi İşlem</cp:lastModifiedBy>
  <cp:revision>17</cp:revision>
  <dcterms:created xsi:type="dcterms:W3CDTF">2014-02-10T17:08:26Z</dcterms:created>
  <dcterms:modified xsi:type="dcterms:W3CDTF">2014-03-11T13:53:40Z</dcterms:modified>
</cp:coreProperties>
</file>