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Default Extension="doc" ContentType="application/msword"/>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ms-office.legacyDiagramTex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legacyDocTextInfo.bin" ContentType="application/vnd.ms-office.legacyDocTextInfo"/>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Default Extension="xls" ContentType="application/vnd.ms-exce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1"/>
  </p:notesMasterIdLst>
  <p:sldIdLst>
    <p:sldId id="260" r:id="rId2"/>
    <p:sldId id="261" r:id="rId3"/>
    <p:sldId id="263" r:id="rId4"/>
    <p:sldId id="264" r:id="rId5"/>
    <p:sldId id="265" r:id="rId6"/>
    <p:sldId id="266" r:id="rId7"/>
    <p:sldId id="267" r:id="rId8"/>
    <p:sldId id="268" r:id="rId9"/>
    <p:sldId id="269" r:id="rId10"/>
    <p:sldId id="270" r:id="rId11"/>
    <p:sldId id="271" r:id="rId12"/>
    <p:sldId id="272" r:id="rId13"/>
    <p:sldId id="273" r:id="rId14"/>
    <p:sldId id="274" r:id="rId15"/>
    <p:sldId id="275" r:id="rId16"/>
    <p:sldId id="276" r:id="rId17"/>
    <p:sldId id="277" r:id="rId18"/>
    <p:sldId id="278" r:id="rId19"/>
    <p:sldId id="279" r:id="rId20"/>
    <p:sldId id="280" r:id="rId21"/>
    <p:sldId id="338" r:id="rId22"/>
    <p:sldId id="300" r:id="rId23"/>
    <p:sldId id="301" r:id="rId24"/>
    <p:sldId id="302" r:id="rId25"/>
    <p:sldId id="303" r:id="rId26"/>
    <p:sldId id="304" r:id="rId27"/>
    <p:sldId id="305" r:id="rId28"/>
    <p:sldId id="306" r:id="rId29"/>
    <p:sldId id="307" r:id="rId30"/>
    <p:sldId id="308" r:id="rId31"/>
    <p:sldId id="309" r:id="rId32"/>
    <p:sldId id="310" r:id="rId33"/>
    <p:sldId id="311" r:id="rId34"/>
    <p:sldId id="312" r:id="rId35"/>
    <p:sldId id="313" r:id="rId36"/>
    <p:sldId id="314" r:id="rId37"/>
    <p:sldId id="315" r:id="rId38"/>
    <p:sldId id="316" r:id="rId39"/>
    <p:sldId id="317" r:id="rId40"/>
    <p:sldId id="318" r:id="rId41"/>
    <p:sldId id="319" r:id="rId42"/>
    <p:sldId id="320" r:id="rId43"/>
    <p:sldId id="321" r:id="rId44"/>
    <p:sldId id="339" r:id="rId45"/>
    <p:sldId id="281" r:id="rId46"/>
    <p:sldId id="282" r:id="rId47"/>
    <p:sldId id="283" r:id="rId48"/>
    <p:sldId id="284" r:id="rId49"/>
    <p:sldId id="285" r:id="rId50"/>
    <p:sldId id="286" r:id="rId51"/>
    <p:sldId id="287" r:id="rId52"/>
    <p:sldId id="288" r:id="rId53"/>
    <p:sldId id="289" r:id="rId54"/>
    <p:sldId id="290" r:id="rId55"/>
    <p:sldId id="291" r:id="rId56"/>
    <p:sldId id="292" r:id="rId57"/>
    <p:sldId id="293" r:id="rId58"/>
    <p:sldId id="294" r:id="rId59"/>
    <p:sldId id="295" r:id="rId60"/>
    <p:sldId id="296" r:id="rId61"/>
    <p:sldId id="297" r:id="rId62"/>
    <p:sldId id="340" r:id="rId63"/>
    <p:sldId id="298" r:id="rId64"/>
    <p:sldId id="299" r:id="rId65"/>
    <p:sldId id="323" r:id="rId66"/>
    <p:sldId id="324" r:id="rId67"/>
    <p:sldId id="325" r:id="rId68"/>
    <p:sldId id="326" r:id="rId69"/>
    <p:sldId id="327" r:id="rId70"/>
    <p:sldId id="328" r:id="rId71"/>
    <p:sldId id="329" r:id="rId72"/>
    <p:sldId id="330" r:id="rId73"/>
    <p:sldId id="331" r:id="rId74"/>
    <p:sldId id="332" r:id="rId75"/>
    <p:sldId id="333" r:id="rId76"/>
    <p:sldId id="334" r:id="rId77"/>
    <p:sldId id="335" r:id="rId78"/>
    <p:sldId id="336" r:id="rId79"/>
    <p:sldId id="337" r:id="rId80"/>
  </p:sldIdLst>
  <p:sldSz cx="9144000" cy="6858000" type="screen4x3"/>
  <p:notesSz cx="6858000" cy="9144000"/>
  <p:defaultTextStyle>
    <a:defPPr>
      <a:defRPr lang="tr-TR"/>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969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86" Type="http://schemas.microsoft.com/office/2006/relationships/legacyDocTextInfo" Target="legacyDocTextInfo.bin"/></Relationships>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7" Type="http://schemas.microsoft.com/office/2006/relationships/legacyDiagramText" Target="legacyDiagramText7.bin"/><Relationship Id="rId2" Type="http://schemas.microsoft.com/office/2006/relationships/legacyDiagramText" Target="legacyDiagramText2.bin"/><Relationship Id="rId1" Type="http://schemas.microsoft.com/office/2006/relationships/legacyDiagramText" Target="legacyDiagramText1.bin"/><Relationship Id="rId6" Type="http://schemas.microsoft.com/office/2006/relationships/legacyDiagramText" Target="legacyDiagramText6.bin"/><Relationship Id="rId5" Type="http://schemas.microsoft.com/office/2006/relationships/legacyDiagramText" Target="legacyDiagramText5.bin"/><Relationship Id="rId4" Type="http://schemas.microsoft.com/office/2006/relationships/legacyDiagramText" Target="legacyDiagramText4.bin"/></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11BD76F-52A4-474B-BE03-51DA045ED469}" type="datetimeFigureOut">
              <a:rPr lang="tr-TR"/>
              <a:pPr>
                <a:defRPr/>
              </a:pPr>
              <a:t>21.02.2014</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tr-TR" noProof="0"/>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noProof="0" smtClean="0"/>
              <a:t>Asıl metin stillerini düzenlemek için tıklatın</a:t>
            </a:r>
          </a:p>
          <a:p>
            <a:pPr lvl="1"/>
            <a:r>
              <a:rPr lang="tr-TR" noProof="0" smtClean="0"/>
              <a:t>İkinci düzey</a:t>
            </a:r>
          </a:p>
          <a:p>
            <a:pPr lvl="2"/>
            <a:r>
              <a:rPr lang="tr-TR" noProof="0" smtClean="0"/>
              <a:t>Üçüncü düzey</a:t>
            </a:r>
          </a:p>
          <a:p>
            <a:pPr lvl="3"/>
            <a:r>
              <a:rPr lang="tr-TR" noProof="0" smtClean="0"/>
              <a:t>Dördüncü düzey</a:t>
            </a:r>
          </a:p>
          <a:p>
            <a:pPr lvl="4"/>
            <a:r>
              <a:rPr lang="tr-TR" noProof="0" smtClean="0"/>
              <a:t>Beşinci düzey</a:t>
            </a:r>
            <a:endParaRPr lang="tr-TR" noProof="0"/>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5DD53CF-5CAD-4E3B-B4BA-CEE362F04AE3}" type="slidenum">
              <a:rPr lang="tr-TR"/>
              <a:pPr>
                <a:defRPr/>
              </a:pPr>
              <a:t>‹#›</a:t>
            </a:fld>
            <a:endParaRPr lang="tr-T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p:spPr>
        <p:txBody>
          <a:bodyPr/>
          <a:lstStyle/>
          <a:p>
            <a:endParaRPr lang="tr-TR" noProof="1"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F9498563-9882-4D3A-A5CB-A7D883187214}" type="slidenum">
              <a:rPr lang="tr-TR" smtClean="0"/>
              <a:pPr/>
              <a:t>22</a:t>
            </a:fld>
            <a:endParaRPr lang="tr-TR"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r>
              <a:rPr lang="tr-TR" smtClean="0"/>
              <a:t>Erişkin yaşta yeni başlayan tüm astım olgularında bu hastalığın işyeri ile olan ilişkisini araştırmak büyük bir önem taşımaktadır. Meslek astımı olmayan olgularda astım semptomları işyerinde ağırlaşıyorsa İşyerinde alevlenen astımı düşünmek gerekmektedir. Bu kişilerde de semptomlar, ek ilaç kullanımı iş günlerinde daha da ağırlaşabilir ya da artabilir</a:t>
            </a:r>
          </a:p>
          <a:p>
            <a:r>
              <a:rPr lang="tr-TR" smtClean="0"/>
              <a:t>ACCP: Diagnosis and management of work related asthma</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Slayt Görüntüsü Yer Tutucusu"/>
          <p:cNvSpPr>
            <a:spLocks noGrp="1" noRot="1" noChangeAspect="1" noTextEdit="1"/>
          </p:cNvSpPr>
          <p:nvPr>
            <p:ph type="sldImg"/>
          </p:nvPr>
        </p:nvSpPr>
        <p:spPr>
          <a:ln/>
        </p:spPr>
      </p:sp>
      <p:sp>
        <p:nvSpPr>
          <p:cNvPr id="77827" name="2 Not Yer Tutucusu"/>
          <p:cNvSpPr>
            <a:spLocks noGrp="1"/>
          </p:cNvSpPr>
          <p:nvPr>
            <p:ph type="body" idx="1"/>
          </p:nvPr>
        </p:nvSpPr>
        <p:spPr>
          <a:noFill/>
          <a:ln/>
        </p:spPr>
        <p:txBody>
          <a:bodyPr/>
          <a:lstStyle/>
          <a:p>
            <a:pPr eaLnBrk="1" hangingPunct="1"/>
            <a:endParaRPr lang="en-US" smtClean="0"/>
          </a:p>
        </p:txBody>
      </p:sp>
      <p:sp>
        <p:nvSpPr>
          <p:cNvPr id="77828" name="3 Slayt Numarası Yer Tutucusu"/>
          <p:cNvSpPr>
            <a:spLocks noGrp="1"/>
          </p:cNvSpPr>
          <p:nvPr>
            <p:ph type="sldNum" sz="quarter" idx="5"/>
          </p:nvPr>
        </p:nvSpPr>
        <p:spPr>
          <a:noFill/>
        </p:spPr>
        <p:txBody>
          <a:bodyPr/>
          <a:lstStyle/>
          <a:p>
            <a:fld id="{78F7E921-0725-4594-ACDC-AD252E4CC829}" type="slidenum">
              <a:rPr lang="tr-TR" smtClean="0"/>
              <a:pPr/>
              <a:t>23</a:t>
            </a:fld>
            <a:endParaRPr lang="tr-TR"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1 Slayt Görüntüsü Yer Tutucusu"/>
          <p:cNvSpPr>
            <a:spLocks noGrp="1" noRot="1" noChangeAspect="1" noTextEdit="1"/>
          </p:cNvSpPr>
          <p:nvPr>
            <p:ph type="sldImg"/>
          </p:nvPr>
        </p:nvSpPr>
        <p:spPr>
          <a:ln/>
        </p:spPr>
      </p:sp>
      <p:sp>
        <p:nvSpPr>
          <p:cNvPr id="78851" name="2 Not Yer Tutucusu"/>
          <p:cNvSpPr>
            <a:spLocks noGrp="1"/>
          </p:cNvSpPr>
          <p:nvPr>
            <p:ph type="body" idx="1"/>
          </p:nvPr>
        </p:nvSpPr>
        <p:spPr>
          <a:noFill/>
          <a:ln/>
        </p:spPr>
        <p:txBody>
          <a:bodyPr/>
          <a:lstStyle/>
          <a:p>
            <a:pPr eaLnBrk="1" hangingPunct="1"/>
            <a:endParaRPr lang="en-US" smtClean="0"/>
          </a:p>
        </p:txBody>
      </p:sp>
      <p:sp>
        <p:nvSpPr>
          <p:cNvPr id="78852" name="3 Slayt Numarası Yer Tutucusu"/>
          <p:cNvSpPr>
            <a:spLocks noGrp="1"/>
          </p:cNvSpPr>
          <p:nvPr>
            <p:ph type="sldNum" sz="quarter" idx="5"/>
          </p:nvPr>
        </p:nvSpPr>
        <p:spPr>
          <a:noFill/>
        </p:spPr>
        <p:txBody>
          <a:bodyPr/>
          <a:lstStyle/>
          <a:p>
            <a:fld id="{FF047851-23EA-4635-82AE-4080EAABAE41}" type="slidenum">
              <a:rPr lang="tr-TR" smtClean="0"/>
              <a:pPr/>
              <a:t>24</a:t>
            </a:fld>
            <a:endParaRPr lang="tr-TR"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1 Slayt Görüntüsü Yer Tutucusu"/>
          <p:cNvSpPr>
            <a:spLocks noGrp="1" noRot="1" noChangeAspect="1" noTextEdit="1"/>
          </p:cNvSpPr>
          <p:nvPr>
            <p:ph type="sldImg"/>
          </p:nvPr>
        </p:nvSpPr>
        <p:spPr>
          <a:ln/>
        </p:spPr>
      </p:sp>
      <p:sp>
        <p:nvSpPr>
          <p:cNvPr id="79875" name="2 Not Yer Tutucusu"/>
          <p:cNvSpPr>
            <a:spLocks noGrp="1"/>
          </p:cNvSpPr>
          <p:nvPr>
            <p:ph type="body" idx="1"/>
          </p:nvPr>
        </p:nvSpPr>
        <p:spPr>
          <a:noFill/>
          <a:ln/>
        </p:spPr>
        <p:txBody>
          <a:bodyPr/>
          <a:lstStyle/>
          <a:p>
            <a:pPr eaLnBrk="1" hangingPunct="1"/>
            <a:endParaRPr lang="en-US" smtClean="0"/>
          </a:p>
        </p:txBody>
      </p:sp>
      <p:sp>
        <p:nvSpPr>
          <p:cNvPr id="79876" name="3 Slayt Numarası Yer Tutucusu"/>
          <p:cNvSpPr>
            <a:spLocks noGrp="1"/>
          </p:cNvSpPr>
          <p:nvPr>
            <p:ph type="sldNum" sz="quarter" idx="5"/>
          </p:nvPr>
        </p:nvSpPr>
        <p:spPr>
          <a:noFill/>
        </p:spPr>
        <p:txBody>
          <a:bodyPr/>
          <a:lstStyle/>
          <a:p>
            <a:fld id="{D4AA5084-AA85-4F7B-8CE0-ECFF70438A44}" type="slidenum">
              <a:rPr lang="tr-TR" smtClean="0"/>
              <a:pPr/>
              <a:t>25</a:t>
            </a:fld>
            <a:endParaRPr lang="tr-TR"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Slayt Görüntüsü Yer Tutucusu"/>
          <p:cNvSpPr>
            <a:spLocks noGrp="1" noRot="1" noChangeAspect="1" noTextEdit="1"/>
          </p:cNvSpPr>
          <p:nvPr>
            <p:ph type="sldImg"/>
          </p:nvPr>
        </p:nvSpPr>
        <p:spPr>
          <a:ln/>
        </p:spPr>
      </p:sp>
      <p:sp>
        <p:nvSpPr>
          <p:cNvPr id="80899" name="2 Not Yer Tutucusu"/>
          <p:cNvSpPr>
            <a:spLocks noGrp="1"/>
          </p:cNvSpPr>
          <p:nvPr>
            <p:ph type="body" idx="1"/>
          </p:nvPr>
        </p:nvSpPr>
        <p:spPr>
          <a:noFill/>
          <a:ln/>
        </p:spPr>
        <p:txBody>
          <a:bodyPr/>
          <a:lstStyle/>
          <a:p>
            <a:pPr eaLnBrk="1" hangingPunct="1"/>
            <a:endParaRPr lang="en-US" smtClean="0"/>
          </a:p>
        </p:txBody>
      </p:sp>
      <p:sp>
        <p:nvSpPr>
          <p:cNvPr id="80900" name="3 Slayt Numarası Yer Tutucusu"/>
          <p:cNvSpPr>
            <a:spLocks noGrp="1"/>
          </p:cNvSpPr>
          <p:nvPr>
            <p:ph type="sldNum" sz="quarter" idx="5"/>
          </p:nvPr>
        </p:nvSpPr>
        <p:spPr>
          <a:noFill/>
        </p:spPr>
        <p:txBody>
          <a:bodyPr/>
          <a:lstStyle/>
          <a:p>
            <a:fld id="{EC1B72BF-F782-40FE-99CD-04F1CDD1CC46}" type="slidenum">
              <a:rPr lang="tr-TR" smtClean="0"/>
              <a:pPr/>
              <a:t>26</a:t>
            </a:fld>
            <a:endParaRPr lang="tr-TR"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1 Slayt Görüntüsü Yer Tutucusu"/>
          <p:cNvSpPr>
            <a:spLocks noGrp="1" noRot="1" noChangeAspect="1" noTextEdit="1"/>
          </p:cNvSpPr>
          <p:nvPr>
            <p:ph type="sldImg"/>
          </p:nvPr>
        </p:nvSpPr>
        <p:spPr>
          <a:ln/>
        </p:spPr>
      </p:sp>
      <p:sp>
        <p:nvSpPr>
          <p:cNvPr id="81923" name="2 Not Yer Tutucusu"/>
          <p:cNvSpPr>
            <a:spLocks noGrp="1"/>
          </p:cNvSpPr>
          <p:nvPr>
            <p:ph type="body" idx="1"/>
          </p:nvPr>
        </p:nvSpPr>
        <p:spPr>
          <a:noFill/>
          <a:ln/>
        </p:spPr>
        <p:txBody>
          <a:bodyPr/>
          <a:lstStyle/>
          <a:p>
            <a:pPr eaLnBrk="1" hangingPunct="1"/>
            <a:endParaRPr lang="en-US" smtClean="0"/>
          </a:p>
        </p:txBody>
      </p:sp>
      <p:sp>
        <p:nvSpPr>
          <p:cNvPr id="81924" name="3 Slayt Numarası Yer Tutucusu"/>
          <p:cNvSpPr>
            <a:spLocks noGrp="1"/>
          </p:cNvSpPr>
          <p:nvPr>
            <p:ph type="sldNum" sz="quarter" idx="5"/>
          </p:nvPr>
        </p:nvSpPr>
        <p:spPr>
          <a:noFill/>
        </p:spPr>
        <p:txBody>
          <a:bodyPr/>
          <a:lstStyle/>
          <a:p>
            <a:fld id="{C9DAC2E6-2347-43AA-A230-2EC986831119}" type="slidenum">
              <a:rPr lang="tr-TR" smtClean="0"/>
              <a:pPr/>
              <a:t>27</a:t>
            </a:fld>
            <a:endParaRPr lang="tr-T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1 Slayt Görüntüsü Yer Tutucusu"/>
          <p:cNvSpPr>
            <a:spLocks noGrp="1" noRot="1" noChangeAspect="1" noTextEdit="1"/>
          </p:cNvSpPr>
          <p:nvPr>
            <p:ph type="sldImg"/>
          </p:nvPr>
        </p:nvSpPr>
        <p:spPr>
          <a:ln/>
        </p:spPr>
      </p:sp>
      <p:sp>
        <p:nvSpPr>
          <p:cNvPr id="82947" name="2 Not Yer Tutucusu"/>
          <p:cNvSpPr>
            <a:spLocks noGrp="1"/>
          </p:cNvSpPr>
          <p:nvPr>
            <p:ph type="body" idx="1"/>
          </p:nvPr>
        </p:nvSpPr>
        <p:spPr>
          <a:noFill/>
          <a:ln/>
        </p:spPr>
        <p:txBody>
          <a:bodyPr/>
          <a:lstStyle/>
          <a:p>
            <a:pPr eaLnBrk="1" hangingPunct="1"/>
            <a:endParaRPr lang="en-US" smtClean="0"/>
          </a:p>
        </p:txBody>
      </p:sp>
      <p:sp>
        <p:nvSpPr>
          <p:cNvPr id="82948" name="3 Slayt Numarası Yer Tutucusu"/>
          <p:cNvSpPr>
            <a:spLocks noGrp="1"/>
          </p:cNvSpPr>
          <p:nvPr>
            <p:ph type="sldNum" sz="quarter" idx="5"/>
          </p:nvPr>
        </p:nvSpPr>
        <p:spPr>
          <a:noFill/>
        </p:spPr>
        <p:txBody>
          <a:bodyPr/>
          <a:lstStyle/>
          <a:p>
            <a:fld id="{09C55922-E4F9-4432-9DE8-430363BD80F3}" type="slidenum">
              <a:rPr lang="tr-TR" smtClean="0"/>
              <a:pPr/>
              <a:t>28</a:t>
            </a:fld>
            <a:endParaRPr lang="tr-TR"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1 Slayt Görüntüsü Yer Tutucusu"/>
          <p:cNvSpPr>
            <a:spLocks noGrp="1" noRot="1" noChangeAspect="1" noTextEdit="1"/>
          </p:cNvSpPr>
          <p:nvPr>
            <p:ph type="sldImg"/>
          </p:nvPr>
        </p:nvSpPr>
        <p:spPr>
          <a:ln/>
        </p:spPr>
      </p:sp>
      <p:sp>
        <p:nvSpPr>
          <p:cNvPr id="83971" name="2 Not Yer Tutucusu"/>
          <p:cNvSpPr>
            <a:spLocks noGrp="1"/>
          </p:cNvSpPr>
          <p:nvPr>
            <p:ph type="body" idx="1"/>
          </p:nvPr>
        </p:nvSpPr>
        <p:spPr>
          <a:noFill/>
          <a:ln/>
        </p:spPr>
        <p:txBody>
          <a:bodyPr/>
          <a:lstStyle/>
          <a:p>
            <a:pPr eaLnBrk="1" hangingPunct="1"/>
            <a:endParaRPr lang="en-US" smtClean="0"/>
          </a:p>
        </p:txBody>
      </p:sp>
      <p:sp>
        <p:nvSpPr>
          <p:cNvPr id="83972" name="3 Slayt Numarası Yer Tutucusu"/>
          <p:cNvSpPr>
            <a:spLocks noGrp="1"/>
          </p:cNvSpPr>
          <p:nvPr>
            <p:ph type="sldNum" sz="quarter" idx="5"/>
          </p:nvPr>
        </p:nvSpPr>
        <p:spPr>
          <a:noFill/>
        </p:spPr>
        <p:txBody>
          <a:bodyPr/>
          <a:lstStyle/>
          <a:p>
            <a:fld id="{DC165A63-9A21-416B-80A8-FD2B5D6D8CC6}" type="slidenum">
              <a:rPr lang="tr-TR" smtClean="0"/>
              <a:pPr/>
              <a:t>29</a:t>
            </a:fld>
            <a:endParaRPr lang="tr-TR"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1 Slayt Görüntüsü Yer Tutucusu"/>
          <p:cNvSpPr>
            <a:spLocks noGrp="1" noRot="1" noChangeAspect="1" noTextEdit="1"/>
          </p:cNvSpPr>
          <p:nvPr>
            <p:ph type="sldImg"/>
          </p:nvPr>
        </p:nvSpPr>
        <p:spPr>
          <a:ln/>
        </p:spPr>
      </p:sp>
      <p:sp>
        <p:nvSpPr>
          <p:cNvPr id="84995" name="2 Not Yer Tutucusu"/>
          <p:cNvSpPr>
            <a:spLocks noGrp="1"/>
          </p:cNvSpPr>
          <p:nvPr>
            <p:ph type="body" idx="1"/>
          </p:nvPr>
        </p:nvSpPr>
        <p:spPr>
          <a:noFill/>
          <a:ln/>
        </p:spPr>
        <p:txBody>
          <a:bodyPr/>
          <a:lstStyle/>
          <a:p>
            <a:pPr eaLnBrk="1" hangingPunct="1"/>
            <a:endParaRPr lang="en-US" smtClean="0"/>
          </a:p>
        </p:txBody>
      </p:sp>
      <p:sp>
        <p:nvSpPr>
          <p:cNvPr id="84996" name="3 Slayt Numarası Yer Tutucusu"/>
          <p:cNvSpPr>
            <a:spLocks noGrp="1"/>
          </p:cNvSpPr>
          <p:nvPr>
            <p:ph type="sldNum" sz="quarter" idx="5"/>
          </p:nvPr>
        </p:nvSpPr>
        <p:spPr>
          <a:noFill/>
        </p:spPr>
        <p:txBody>
          <a:bodyPr/>
          <a:lstStyle/>
          <a:p>
            <a:fld id="{F288BEFD-A722-4EA5-8728-AD7C87DA4D36}" type="slidenum">
              <a:rPr lang="tr-TR" smtClean="0"/>
              <a:pPr/>
              <a:t>30</a:t>
            </a:fld>
            <a:endParaRPr lang="tr-TR"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1 Slayt Görüntüsü Yer Tutucusu"/>
          <p:cNvSpPr>
            <a:spLocks noGrp="1" noRot="1" noChangeAspect="1" noTextEdit="1"/>
          </p:cNvSpPr>
          <p:nvPr>
            <p:ph type="sldImg"/>
          </p:nvPr>
        </p:nvSpPr>
        <p:spPr>
          <a:ln/>
        </p:spPr>
      </p:sp>
      <p:sp>
        <p:nvSpPr>
          <p:cNvPr id="86019" name="2 Not Yer Tutucusu"/>
          <p:cNvSpPr>
            <a:spLocks noGrp="1"/>
          </p:cNvSpPr>
          <p:nvPr>
            <p:ph type="body" idx="1"/>
          </p:nvPr>
        </p:nvSpPr>
        <p:spPr>
          <a:noFill/>
          <a:ln/>
        </p:spPr>
        <p:txBody>
          <a:bodyPr/>
          <a:lstStyle/>
          <a:p>
            <a:endParaRPr lang="en-US" smtClean="0"/>
          </a:p>
        </p:txBody>
      </p:sp>
      <p:sp>
        <p:nvSpPr>
          <p:cNvPr id="86020" name="3 Slayt Numarası Yer Tutucusu"/>
          <p:cNvSpPr>
            <a:spLocks noGrp="1"/>
          </p:cNvSpPr>
          <p:nvPr>
            <p:ph type="sldNum" sz="quarter" idx="5"/>
          </p:nvPr>
        </p:nvSpPr>
        <p:spPr>
          <a:noFill/>
        </p:spPr>
        <p:txBody>
          <a:bodyPr/>
          <a:lstStyle/>
          <a:p>
            <a:fld id="{D7D254BF-6340-45A5-A055-513268F266CA}" type="slidenum">
              <a:rPr lang="tr-TR" smtClean="0"/>
              <a:pPr/>
              <a:t>31</a:t>
            </a:fld>
            <a:endParaRPr lang="tr-TR"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1 Slayt Görüntüsü Yer Tutucusu"/>
          <p:cNvSpPr>
            <a:spLocks noGrp="1" noRot="1" noChangeAspect="1" noTextEdit="1"/>
          </p:cNvSpPr>
          <p:nvPr>
            <p:ph type="sldImg"/>
          </p:nvPr>
        </p:nvSpPr>
        <p:spPr>
          <a:ln/>
        </p:spPr>
      </p:sp>
      <p:sp>
        <p:nvSpPr>
          <p:cNvPr id="87043" name="2 Not Yer Tutucusu"/>
          <p:cNvSpPr>
            <a:spLocks noGrp="1"/>
          </p:cNvSpPr>
          <p:nvPr>
            <p:ph type="body" idx="1"/>
          </p:nvPr>
        </p:nvSpPr>
        <p:spPr>
          <a:noFill/>
          <a:ln/>
        </p:spPr>
        <p:txBody>
          <a:bodyPr/>
          <a:lstStyle/>
          <a:p>
            <a:endParaRPr lang="en-US" smtClean="0"/>
          </a:p>
        </p:txBody>
      </p:sp>
      <p:sp>
        <p:nvSpPr>
          <p:cNvPr id="87044" name="3 Slayt Numarası Yer Tutucusu"/>
          <p:cNvSpPr>
            <a:spLocks noGrp="1"/>
          </p:cNvSpPr>
          <p:nvPr>
            <p:ph type="sldNum" sz="quarter" idx="5"/>
          </p:nvPr>
        </p:nvSpPr>
        <p:spPr>
          <a:noFill/>
        </p:spPr>
        <p:txBody>
          <a:bodyPr/>
          <a:lstStyle/>
          <a:p>
            <a:fld id="{A9AA4B7E-CCD3-49B9-BC1B-DF3ED4C97706}" type="slidenum">
              <a:rPr lang="tr-TR" smtClean="0"/>
              <a:pPr/>
              <a:t>32</a:t>
            </a:fld>
            <a:endParaRPr lang="tr-TR"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1 Slayt Görüntüsü Yer Tutucusu"/>
          <p:cNvSpPr>
            <a:spLocks noGrp="1" noRot="1" noChangeAspect="1" noTextEdit="1"/>
          </p:cNvSpPr>
          <p:nvPr>
            <p:ph type="sldImg"/>
          </p:nvPr>
        </p:nvSpPr>
        <p:spPr>
          <a:ln/>
        </p:spPr>
      </p:sp>
      <p:sp>
        <p:nvSpPr>
          <p:cNvPr id="88067" name="2 Not Yer Tutucusu"/>
          <p:cNvSpPr>
            <a:spLocks noGrp="1"/>
          </p:cNvSpPr>
          <p:nvPr>
            <p:ph type="body" idx="1"/>
          </p:nvPr>
        </p:nvSpPr>
        <p:spPr>
          <a:noFill/>
          <a:ln/>
        </p:spPr>
        <p:txBody>
          <a:bodyPr/>
          <a:lstStyle/>
          <a:p>
            <a:endParaRPr lang="en-US" smtClean="0"/>
          </a:p>
        </p:txBody>
      </p:sp>
      <p:sp>
        <p:nvSpPr>
          <p:cNvPr id="88068" name="3 Slayt Numarası Yer Tutucusu"/>
          <p:cNvSpPr>
            <a:spLocks noGrp="1"/>
          </p:cNvSpPr>
          <p:nvPr>
            <p:ph type="sldNum" sz="quarter" idx="5"/>
          </p:nvPr>
        </p:nvSpPr>
        <p:spPr>
          <a:noFill/>
        </p:spPr>
        <p:txBody>
          <a:bodyPr/>
          <a:lstStyle/>
          <a:p>
            <a:fld id="{63DD2B44-6B4E-4CCD-A0B5-48F40EA9CAAD}" type="slidenum">
              <a:rPr lang="tr-TR" smtClean="0"/>
              <a:pPr/>
              <a:t>33</a:t>
            </a:fld>
            <a:endParaRPr lang="tr-TR"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1 Slayt Görüntüsü Yer Tutucusu"/>
          <p:cNvSpPr>
            <a:spLocks noGrp="1" noRot="1" noChangeAspect="1" noTextEdit="1"/>
          </p:cNvSpPr>
          <p:nvPr>
            <p:ph type="sldImg"/>
          </p:nvPr>
        </p:nvSpPr>
        <p:spPr>
          <a:ln/>
        </p:spPr>
      </p:sp>
      <p:sp>
        <p:nvSpPr>
          <p:cNvPr id="89091" name="2 Not Yer Tutucusu"/>
          <p:cNvSpPr>
            <a:spLocks noGrp="1"/>
          </p:cNvSpPr>
          <p:nvPr>
            <p:ph type="body" idx="1"/>
          </p:nvPr>
        </p:nvSpPr>
        <p:spPr>
          <a:noFill/>
          <a:ln/>
        </p:spPr>
        <p:txBody>
          <a:bodyPr/>
          <a:lstStyle/>
          <a:p>
            <a:endParaRPr lang="en-US" smtClean="0"/>
          </a:p>
        </p:txBody>
      </p:sp>
      <p:sp>
        <p:nvSpPr>
          <p:cNvPr id="89092" name="3 Slayt Numarası Yer Tutucusu"/>
          <p:cNvSpPr>
            <a:spLocks noGrp="1"/>
          </p:cNvSpPr>
          <p:nvPr>
            <p:ph type="sldNum" sz="quarter" idx="5"/>
          </p:nvPr>
        </p:nvSpPr>
        <p:spPr>
          <a:noFill/>
        </p:spPr>
        <p:txBody>
          <a:bodyPr/>
          <a:lstStyle/>
          <a:p>
            <a:fld id="{11FB1E24-D5A7-478F-8F32-23615FFFAFF3}" type="slidenum">
              <a:rPr lang="tr-TR" smtClean="0"/>
              <a:pPr/>
              <a:t>34</a:t>
            </a:fld>
            <a:endParaRPr lang="tr-TR"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Slayt Görüntüsü Yer Tutucusu"/>
          <p:cNvSpPr>
            <a:spLocks noGrp="1" noRot="1" noChangeAspect="1" noTextEdit="1"/>
          </p:cNvSpPr>
          <p:nvPr>
            <p:ph type="sldImg"/>
          </p:nvPr>
        </p:nvSpPr>
        <p:spPr>
          <a:ln/>
        </p:spPr>
      </p:sp>
      <p:sp>
        <p:nvSpPr>
          <p:cNvPr id="90115" name="2 Not Yer Tutucusu"/>
          <p:cNvSpPr>
            <a:spLocks noGrp="1"/>
          </p:cNvSpPr>
          <p:nvPr>
            <p:ph type="body" idx="1"/>
          </p:nvPr>
        </p:nvSpPr>
        <p:spPr>
          <a:noFill/>
          <a:ln/>
        </p:spPr>
        <p:txBody>
          <a:bodyPr/>
          <a:lstStyle/>
          <a:p>
            <a:endParaRPr lang="en-US" smtClean="0"/>
          </a:p>
        </p:txBody>
      </p:sp>
      <p:sp>
        <p:nvSpPr>
          <p:cNvPr id="90116" name="3 Slayt Numarası Yer Tutucusu"/>
          <p:cNvSpPr>
            <a:spLocks noGrp="1"/>
          </p:cNvSpPr>
          <p:nvPr>
            <p:ph type="sldNum" sz="quarter" idx="5"/>
          </p:nvPr>
        </p:nvSpPr>
        <p:spPr>
          <a:noFill/>
        </p:spPr>
        <p:txBody>
          <a:bodyPr/>
          <a:lstStyle/>
          <a:p>
            <a:fld id="{5177211C-E289-4399-BAA3-77C37C0CB5D0}" type="slidenum">
              <a:rPr lang="tr-TR" smtClean="0"/>
              <a:pPr/>
              <a:t>35</a:t>
            </a:fld>
            <a:endParaRPr lang="tr-TR"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1 Slayt Görüntüsü Yer Tutucusu"/>
          <p:cNvSpPr>
            <a:spLocks noGrp="1" noRot="1" noChangeAspect="1" noTextEdit="1"/>
          </p:cNvSpPr>
          <p:nvPr>
            <p:ph type="sldImg"/>
          </p:nvPr>
        </p:nvSpPr>
        <p:spPr>
          <a:ln/>
        </p:spPr>
      </p:sp>
      <p:sp>
        <p:nvSpPr>
          <p:cNvPr id="91139" name="2 Not Yer Tutucusu"/>
          <p:cNvSpPr>
            <a:spLocks noGrp="1"/>
          </p:cNvSpPr>
          <p:nvPr>
            <p:ph type="body" idx="1"/>
          </p:nvPr>
        </p:nvSpPr>
        <p:spPr>
          <a:noFill/>
          <a:ln/>
        </p:spPr>
        <p:txBody>
          <a:bodyPr/>
          <a:lstStyle/>
          <a:p>
            <a:pPr eaLnBrk="1" hangingPunct="1"/>
            <a:endParaRPr lang="en-US" smtClean="0"/>
          </a:p>
        </p:txBody>
      </p:sp>
      <p:sp>
        <p:nvSpPr>
          <p:cNvPr id="91140" name="3 Slayt Numarası Yer Tutucusu"/>
          <p:cNvSpPr>
            <a:spLocks noGrp="1"/>
          </p:cNvSpPr>
          <p:nvPr>
            <p:ph type="sldNum" sz="quarter" idx="5"/>
          </p:nvPr>
        </p:nvSpPr>
        <p:spPr>
          <a:noFill/>
        </p:spPr>
        <p:txBody>
          <a:bodyPr/>
          <a:lstStyle/>
          <a:p>
            <a:fld id="{B65DA0E8-0D58-471F-BB7D-2E752215A079}" type="slidenum">
              <a:rPr lang="tr-TR" smtClean="0"/>
              <a:pPr/>
              <a:t>36</a:t>
            </a:fld>
            <a:endParaRPr lang="tr-TR"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1 Slayt Görüntüsü Yer Tutucusu"/>
          <p:cNvSpPr>
            <a:spLocks noGrp="1" noRot="1" noChangeAspect="1" noTextEdit="1"/>
          </p:cNvSpPr>
          <p:nvPr>
            <p:ph type="sldImg"/>
          </p:nvPr>
        </p:nvSpPr>
        <p:spPr>
          <a:ln/>
        </p:spPr>
      </p:sp>
      <p:sp>
        <p:nvSpPr>
          <p:cNvPr id="92163" name="2 Not Yer Tutucusu"/>
          <p:cNvSpPr>
            <a:spLocks noGrp="1"/>
          </p:cNvSpPr>
          <p:nvPr>
            <p:ph type="body" idx="1"/>
          </p:nvPr>
        </p:nvSpPr>
        <p:spPr>
          <a:noFill/>
          <a:ln/>
        </p:spPr>
        <p:txBody>
          <a:bodyPr/>
          <a:lstStyle/>
          <a:p>
            <a:endParaRPr lang="en-US" smtClean="0"/>
          </a:p>
        </p:txBody>
      </p:sp>
      <p:sp>
        <p:nvSpPr>
          <p:cNvPr id="92164" name="3 Slayt Numarası Yer Tutucusu"/>
          <p:cNvSpPr>
            <a:spLocks noGrp="1"/>
          </p:cNvSpPr>
          <p:nvPr>
            <p:ph type="sldNum" sz="quarter" idx="5"/>
          </p:nvPr>
        </p:nvSpPr>
        <p:spPr>
          <a:noFill/>
        </p:spPr>
        <p:txBody>
          <a:bodyPr/>
          <a:lstStyle/>
          <a:p>
            <a:fld id="{C1118676-7F6F-4DEC-B701-764BEE932742}" type="slidenum">
              <a:rPr lang="tr-TR" smtClean="0"/>
              <a:pPr/>
              <a:t>37</a:t>
            </a:fld>
            <a:endParaRPr lang="tr-T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1 Slayt Görüntüsü Yer Tutucusu"/>
          <p:cNvSpPr>
            <a:spLocks noGrp="1" noRot="1" noChangeAspect="1" noTextEdit="1"/>
          </p:cNvSpPr>
          <p:nvPr>
            <p:ph type="sldImg"/>
          </p:nvPr>
        </p:nvSpPr>
        <p:spPr>
          <a:ln/>
        </p:spPr>
      </p:sp>
      <p:sp>
        <p:nvSpPr>
          <p:cNvPr id="93187" name="2 Not Yer Tutucusu"/>
          <p:cNvSpPr>
            <a:spLocks noGrp="1"/>
          </p:cNvSpPr>
          <p:nvPr>
            <p:ph type="body" idx="1"/>
          </p:nvPr>
        </p:nvSpPr>
        <p:spPr>
          <a:noFill/>
          <a:ln/>
        </p:spPr>
        <p:txBody>
          <a:bodyPr/>
          <a:lstStyle/>
          <a:p>
            <a:pPr eaLnBrk="1" hangingPunct="1"/>
            <a:endParaRPr lang="en-US" smtClean="0"/>
          </a:p>
        </p:txBody>
      </p:sp>
      <p:sp>
        <p:nvSpPr>
          <p:cNvPr id="93188" name="3 Slayt Numarası Yer Tutucusu"/>
          <p:cNvSpPr>
            <a:spLocks noGrp="1"/>
          </p:cNvSpPr>
          <p:nvPr>
            <p:ph type="sldNum" sz="quarter" idx="5"/>
          </p:nvPr>
        </p:nvSpPr>
        <p:spPr>
          <a:noFill/>
        </p:spPr>
        <p:txBody>
          <a:bodyPr/>
          <a:lstStyle/>
          <a:p>
            <a:fld id="{B0FD5CA3-4796-40DF-AE37-BAFAC2643B24}" type="slidenum">
              <a:rPr lang="tr-TR" smtClean="0"/>
              <a:pPr/>
              <a:t>38</a:t>
            </a:fld>
            <a:endParaRPr lang="tr-TR"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1 Slayt Görüntüsü Yer Tutucusu"/>
          <p:cNvSpPr>
            <a:spLocks noGrp="1" noRot="1" noChangeAspect="1" noTextEdit="1"/>
          </p:cNvSpPr>
          <p:nvPr>
            <p:ph type="sldImg"/>
          </p:nvPr>
        </p:nvSpPr>
        <p:spPr>
          <a:ln/>
        </p:spPr>
      </p:sp>
      <p:sp>
        <p:nvSpPr>
          <p:cNvPr id="94211" name="2 Not Yer Tutucusu"/>
          <p:cNvSpPr>
            <a:spLocks noGrp="1"/>
          </p:cNvSpPr>
          <p:nvPr>
            <p:ph type="body" idx="1"/>
          </p:nvPr>
        </p:nvSpPr>
        <p:spPr>
          <a:noFill/>
          <a:ln/>
        </p:spPr>
        <p:txBody>
          <a:bodyPr/>
          <a:lstStyle/>
          <a:p>
            <a:pPr eaLnBrk="1" hangingPunct="1"/>
            <a:endParaRPr lang="en-US" smtClean="0"/>
          </a:p>
        </p:txBody>
      </p:sp>
      <p:sp>
        <p:nvSpPr>
          <p:cNvPr id="94212" name="3 Slayt Numarası Yer Tutucusu"/>
          <p:cNvSpPr>
            <a:spLocks noGrp="1"/>
          </p:cNvSpPr>
          <p:nvPr>
            <p:ph type="sldNum" sz="quarter" idx="5"/>
          </p:nvPr>
        </p:nvSpPr>
        <p:spPr>
          <a:noFill/>
        </p:spPr>
        <p:txBody>
          <a:bodyPr/>
          <a:lstStyle/>
          <a:p>
            <a:fld id="{882CCBEF-43E1-4BE9-8806-86D65D72DF49}" type="slidenum">
              <a:rPr lang="tr-TR" smtClean="0"/>
              <a:pPr/>
              <a:t>39</a:t>
            </a:fld>
            <a:endParaRPr lang="tr-TR"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1 Slayt Görüntüsü Yer Tutucusu"/>
          <p:cNvSpPr>
            <a:spLocks noGrp="1" noRot="1" noChangeAspect="1" noTextEdit="1"/>
          </p:cNvSpPr>
          <p:nvPr>
            <p:ph type="sldImg"/>
          </p:nvPr>
        </p:nvSpPr>
        <p:spPr>
          <a:ln/>
        </p:spPr>
      </p:sp>
      <p:sp>
        <p:nvSpPr>
          <p:cNvPr id="95235" name="2 Not Yer Tutucusu"/>
          <p:cNvSpPr>
            <a:spLocks noGrp="1"/>
          </p:cNvSpPr>
          <p:nvPr>
            <p:ph type="body" idx="1"/>
          </p:nvPr>
        </p:nvSpPr>
        <p:spPr>
          <a:noFill/>
          <a:ln/>
        </p:spPr>
        <p:txBody>
          <a:bodyPr/>
          <a:lstStyle/>
          <a:p>
            <a:pPr eaLnBrk="1" hangingPunct="1"/>
            <a:endParaRPr lang="en-US" smtClean="0"/>
          </a:p>
        </p:txBody>
      </p:sp>
      <p:sp>
        <p:nvSpPr>
          <p:cNvPr id="95236" name="3 Slayt Numarası Yer Tutucusu"/>
          <p:cNvSpPr>
            <a:spLocks noGrp="1"/>
          </p:cNvSpPr>
          <p:nvPr>
            <p:ph type="sldNum" sz="quarter" idx="5"/>
          </p:nvPr>
        </p:nvSpPr>
        <p:spPr>
          <a:noFill/>
        </p:spPr>
        <p:txBody>
          <a:bodyPr/>
          <a:lstStyle/>
          <a:p>
            <a:fld id="{B17F034E-04A9-4CB8-AF50-DF39944AF7E8}" type="slidenum">
              <a:rPr lang="tr-TR" smtClean="0"/>
              <a:pPr/>
              <a:t>40</a:t>
            </a:fld>
            <a:endParaRPr lang="tr-TR"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1 Slayt Görüntüsü Yer Tutucusu"/>
          <p:cNvSpPr>
            <a:spLocks noGrp="1" noRot="1" noChangeAspect="1" noTextEdit="1"/>
          </p:cNvSpPr>
          <p:nvPr>
            <p:ph type="sldImg"/>
          </p:nvPr>
        </p:nvSpPr>
        <p:spPr>
          <a:ln/>
        </p:spPr>
      </p:sp>
      <p:sp>
        <p:nvSpPr>
          <p:cNvPr id="96259" name="2 Not Yer Tutucusu"/>
          <p:cNvSpPr>
            <a:spLocks noGrp="1"/>
          </p:cNvSpPr>
          <p:nvPr>
            <p:ph type="body" idx="1"/>
          </p:nvPr>
        </p:nvSpPr>
        <p:spPr>
          <a:noFill/>
          <a:ln/>
        </p:spPr>
        <p:txBody>
          <a:bodyPr/>
          <a:lstStyle/>
          <a:p>
            <a:pPr eaLnBrk="1" hangingPunct="1"/>
            <a:endParaRPr lang="en-US" smtClean="0"/>
          </a:p>
        </p:txBody>
      </p:sp>
      <p:sp>
        <p:nvSpPr>
          <p:cNvPr id="96260" name="3 Slayt Numarası Yer Tutucusu"/>
          <p:cNvSpPr>
            <a:spLocks noGrp="1"/>
          </p:cNvSpPr>
          <p:nvPr>
            <p:ph type="sldNum" sz="quarter" idx="5"/>
          </p:nvPr>
        </p:nvSpPr>
        <p:spPr>
          <a:noFill/>
        </p:spPr>
        <p:txBody>
          <a:bodyPr/>
          <a:lstStyle/>
          <a:p>
            <a:fld id="{2AFC2939-6AC0-4E5E-9861-509B0130DEC7}" type="slidenum">
              <a:rPr lang="tr-TR" smtClean="0"/>
              <a:pPr/>
              <a:t>41</a:t>
            </a:fld>
            <a:endParaRPr lang="tr-TR"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1 Slayt Görüntüsü Yer Tutucusu"/>
          <p:cNvSpPr>
            <a:spLocks noGrp="1" noRot="1" noChangeAspect="1" noTextEdit="1"/>
          </p:cNvSpPr>
          <p:nvPr>
            <p:ph type="sldImg"/>
          </p:nvPr>
        </p:nvSpPr>
        <p:spPr>
          <a:ln/>
        </p:spPr>
      </p:sp>
      <p:sp>
        <p:nvSpPr>
          <p:cNvPr id="97283" name="2 Not Yer Tutucusu"/>
          <p:cNvSpPr>
            <a:spLocks noGrp="1"/>
          </p:cNvSpPr>
          <p:nvPr>
            <p:ph type="body" idx="1"/>
          </p:nvPr>
        </p:nvSpPr>
        <p:spPr>
          <a:noFill/>
          <a:ln/>
        </p:spPr>
        <p:txBody>
          <a:bodyPr/>
          <a:lstStyle/>
          <a:p>
            <a:pPr eaLnBrk="1" hangingPunct="1"/>
            <a:endParaRPr lang="en-US" smtClean="0"/>
          </a:p>
        </p:txBody>
      </p:sp>
      <p:sp>
        <p:nvSpPr>
          <p:cNvPr id="97284" name="3 Slayt Numarası Yer Tutucusu"/>
          <p:cNvSpPr>
            <a:spLocks noGrp="1"/>
          </p:cNvSpPr>
          <p:nvPr>
            <p:ph type="sldNum" sz="quarter" idx="5"/>
          </p:nvPr>
        </p:nvSpPr>
        <p:spPr>
          <a:noFill/>
        </p:spPr>
        <p:txBody>
          <a:bodyPr/>
          <a:lstStyle/>
          <a:p>
            <a:fld id="{5E8FA7E6-37DD-4987-949C-33419CC5D339}" type="slidenum">
              <a:rPr lang="tr-TR" smtClean="0"/>
              <a:pPr/>
              <a:t>42</a:t>
            </a:fld>
            <a:endParaRPr lang="tr-TR"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1 Slayt Görüntüsü Yer Tutucusu"/>
          <p:cNvSpPr>
            <a:spLocks noGrp="1" noRot="1" noChangeAspect="1" noTextEdit="1"/>
          </p:cNvSpPr>
          <p:nvPr>
            <p:ph type="sldImg"/>
          </p:nvPr>
        </p:nvSpPr>
        <p:spPr>
          <a:ln/>
        </p:spPr>
      </p:sp>
      <p:sp>
        <p:nvSpPr>
          <p:cNvPr id="98307" name="2 Not Yer Tutucusu"/>
          <p:cNvSpPr>
            <a:spLocks noGrp="1"/>
          </p:cNvSpPr>
          <p:nvPr>
            <p:ph type="body" idx="1"/>
          </p:nvPr>
        </p:nvSpPr>
        <p:spPr>
          <a:noFill/>
          <a:ln/>
        </p:spPr>
        <p:txBody>
          <a:bodyPr/>
          <a:lstStyle/>
          <a:p>
            <a:pPr eaLnBrk="1" hangingPunct="1"/>
            <a:endParaRPr lang="en-US" smtClean="0"/>
          </a:p>
        </p:txBody>
      </p:sp>
      <p:sp>
        <p:nvSpPr>
          <p:cNvPr id="98308" name="3 Slayt Numarası Yer Tutucusu"/>
          <p:cNvSpPr>
            <a:spLocks noGrp="1"/>
          </p:cNvSpPr>
          <p:nvPr>
            <p:ph type="sldNum" sz="quarter" idx="5"/>
          </p:nvPr>
        </p:nvSpPr>
        <p:spPr>
          <a:noFill/>
        </p:spPr>
        <p:txBody>
          <a:bodyPr/>
          <a:lstStyle/>
          <a:p>
            <a:fld id="{53C92AC2-82DA-4157-8368-EDBB266CD404}" type="slidenum">
              <a:rPr lang="tr-TR" smtClean="0"/>
              <a:pPr/>
              <a:t>43</a:t>
            </a:fld>
            <a:endParaRPr lang="tr-TR"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lvl1pPr>
              <a:defRPr/>
            </a:lvl1pPr>
          </a:lstStyle>
          <a:p>
            <a:pPr>
              <a:defRPr/>
            </a:pPr>
            <a:fld id="{9A63A6C4-2017-4657-A1FB-DA590F686C36}" type="datetimeFigureOut">
              <a:rPr lang="tr-TR"/>
              <a:pPr>
                <a:defRPr/>
              </a:pPr>
              <a:t>21.02.2014</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5EF1FE8A-92BE-43AF-908A-4C4D91C67936}" type="slidenum">
              <a:rPr lang="tr-TR"/>
              <a:pPr>
                <a:defRPr/>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11BDF7D6-23A8-4CDB-87DC-D81C2F0967D2}" type="datetimeFigureOut">
              <a:rPr lang="tr-TR"/>
              <a:pPr>
                <a:defRPr/>
              </a:pPr>
              <a:t>21.02.2014</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9A666B97-D873-46EA-8E45-502D9827F869}" type="slidenum">
              <a:rPr lang="tr-TR"/>
              <a:pPr>
                <a:defRPr/>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684C797F-B27B-4C9B-BF12-962CBE94A7EE}" type="datetimeFigureOut">
              <a:rPr lang="tr-TR"/>
              <a:pPr>
                <a:defRPr/>
              </a:pPr>
              <a:t>21.02.2014</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9E36B265-FA21-4072-BA71-BF7DFC65CD5D}" type="slidenum">
              <a:rPr lang="tr-TR"/>
              <a:pPr>
                <a:defRPr/>
              </a:pPr>
              <a:t>‹#›</a:t>
            </a:fld>
            <a:endParaRPr lang="tr-T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Başlık ve Diyagram veya Kuruluş Grafiği">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22238"/>
            <a:ext cx="7543800" cy="1295400"/>
          </a:xfrm>
        </p:spPr>
        <p:txBody>
          <a:bodyPr/>
          <a:lstStyle/>
          <a:p>
            <a:r>
              <a:rPr lang="tr-TR" smtClean="0"/>
              <a:t>Asıl başlık stili için tıklatın</a:t>
            </a:r>
            <a:endParaRPr lang="en-US"/>
          </a:p>
        </p:txBody>
      </p:sp>
      <p:sp>
        <p:nvSpPr>
          <p:cNvPr id="3" name="2 SmartArt Yer Tutucusu"/>
          <p:cNvSpPr>
            <a:spLocks noGrp="1"/>
          </p:cNvSpPr>
          <p:nvPr>
            <p:ph type="dgm" idx="1"/>
          </p:nvPr>
        </p:nvSpPr>
        <p:spPr>
          <a:xfrm>
            <a:off x="457200" y="1719263"/>
            <a:ext cx="8229600" cy="4411662"/>
          </a:xfrm>
        </p:spPr>
        <p:txBody>
          <a:bodyPr rtlCol="0">
            <a:normAutofit/>
          </a:bodyPr>
          <a:lstStyle/>
          <a:p>
            <a:pPr lvl="0"/>
            <a:endParaRPr lang="en-US" noProof="0"/>
          </a:p>
        </p:txBody>
      </p:sp>
      <p:sp>
        <p:nvSpPr>
          <p:cNvPr id="4" name="3 Veri Yer Tutucusu"/>
          <p:cNvSpPr>
            <a:spLocks noGrp="1"/>
          </p:cNvSpPr>
          <p:nvPr>
            <p:ph type="dt" sz="half" idx="10"/>
          </p:nvPr>
        </p:nvSpPr>
        <p:spPr>
          <a:xfrm>
            <a:off x="457200" y="6248400"/>
            <a:ext cx="2133600" cy="457200"/>
          </a:xfrm>
        </p:spPr>
        <p:txBody>
          <a:bodyPr/>
          <a:lstStyle>
            <a:lvl1pPr>
              <a:defRPr/>
            </a:lvl1pPr>
          </a:lstStyle>
          <a:p>
            <a:pPr>
              <a:defRPr/>
            </a:pPr>
            <a:endParaRPr lang="tr-TR" altLang="en-US"/>
          </a:p>
        </p:txBody>
      </p:sp>
      <p:sp>
        <p:nvSpPr>
          <p:cNvPr id="5" name="4 Altbilgi Yer Tutucusu"/>
          <p:cNvSpPr>
            <a:spLocks noGrp="1"/>
          </p:cNvSpPr>
          <p:nvPr>
            <p:ph type="ftr" sz="quarter" idx="11"/>
          </p:nvPr>
        </p:nvSpPr>
        <p:spPr/>
        <p:txBody>
          <a:bodyPr/>
          <a:lstStyle>
            <a:lvl1pPr>
              <a:defRPr/>
            </a:lvl1pPr>
          </a:lstStyle>
          <a:p>
            <a:pPr>
              <a:defRPr/>
            </a:pPr>
            <a:endParaRPr lang="tr-TR" altLang="en-US"/>
          </a:p>
        </p:txBody>
      </p:sp>
      <p:sp>
        <p:nvSpPr>
          <p:cNvPr id="6" name="5 Slayt Numarası Yer Tutucusu"/>
          <p:cNvSpPr>
            <a:spLocks noGrp="1"/>
          </p:cNvSpPr>
          <p:nvPr>
            <p:ph type="sldNum" sz="quarter" idx="12"/>
          </p:nvPr>
        </p:nvSpPr>
        <p:spPr>
          <a:xfrm>
            <a:off x="6553200" y="6248400"/>
            <a:ext cx="2133600" cy="457200"/>
          </a:xfrm>
        </p:spPr>
        <p:txBody>
          <a:bodyPr/>
          <a:lstStyle>
            <a:lvl1pPr>
              <a:defRPr/>
            </a:lvl1pPr>
          </a:lstStyle>
          <a:p>
            <a:pPr>
              <a:defRPr/>
            </a:pPr>
            <a:fld id="{9197CE1C-09B1-4ACD-8CA3-0CCD3B3B841B}" type="slidenum">
              <a:rPr lang="tr-TR" altLang="en-US"/>
              <a:pPr>
                <a:defRPr/>
              </a:pPr>
              <a:t>‹#›</a:t>
            </a:fld>
            <a:endParaRPr lang="tr-TR"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Başlık ve Tablo">
    <p:spTree>
      <p:nvGrpSpPr>
        <p:cNvPr id="1" name=""/>
        <p:cNvGrpSpPr/>
        <p:nvPr/>
      </p:nvGrpSpPr>
      <p:grpSpPr>
        <a:xfrm>
          <a:off x="0" y="0"/>
          <a:ext cx="0" cy="0"/>
          <a:chOff x="0" y="0"/>
          <a:chExt cx="0" cy="0"/>
        </a:xfrm>
      </p:grpSpPr>
      <p:sp>
        <p:nvSpPr>
          <p:cNvPr id="2" name="1 Başlık"/>
          <p:cNvSpPr>
            <a:spLocks noGrp="1"/>
          </p:cNvSpPr>
          <p:nvPr>
            <p:ph type="title"/>
          </p:nvPr>
        </p:nvSpPr>
        <p:spPr>
          <a:xfrm>
            <a:off x="685800" y="609600"/>
            <a:ext cx="7772400" cy="1143000"/>
          </a:xfrm>
        </p:spPr>
        <p:txBody>
          <a:bodyPr/>
          <a:lstStyle/>
          <a:p>
            <a:r>
              <a:rPr lang="tr-TR" smtClean="0"/>
              <a:t>Asıl başlık stili için tıklatın</a:t>
            </a:r>
            <a:endParaRPr lang="en-US"/>
          </a:p>
        </p:txBody>
      </p:sp>
      <p:sp>
        <p:nvSpPr>
          <p:cNvPr id="3" name="2 Tablo Yer Tutucusu"/>
          <p:cNvSpPr>
            <a:spLocks noGrp="1"/>
          </p:cNvSpPr>
          <p:nvPr>
            <p:ph type="tbl" idx="1"/>
          </p:nvPr>
        </p:nvSpPr>
        <p:spPr>
          <a:xfrm>
            <a:off x="685800" y="1981200"/>
            <a:ext cx="7772400" cy="4114800"/>
          </a:xfrm>
        </p:spPr>
        <p:txBody>
          <a:bodyPr rtlCol="0">
            <a:normAutofit/>
          </a:bodyPr>
          <a:lstStyle/>
          <a:p>
            <a:pPr lvl="0"/>
            <a:endParaRPr lang="en-US" noProof="0" smtClean="0"/>
          </a:p>
        </p:txBody>
      </p:sp>
      <p:sp>
        <p:nvSpPr>
          <p:cNvPr id="4" name="3 Veri Yer Tutucusu"/>
          <p:cNvSpPr>
            <a:spLocks noGrp="1"/>
          </p:cNvSpPr>
          <p:nvPr>
            <p:ph type="dt" sz="half" idx="10"/>
          </p:nvPr>
        </p:nvSpPr>
        <p:spPr/>
        <p:txBody>
          <a:bodyPr/>
          <a:lstStyle>
            <a:lvl1pPr>
              <a:defRPr/>
            </a:lvl1pPr>
          </a:lstStyle>
          <a:p>
            <a:pPr>
              <a:defRPr/>
            </a:pPr>
            <a:endParaRPr lang="en-US"/>
          </a:p>
        </p:txBody>
      </p:sp>
      <p:sp>
        <p:nvSpPr>
          <p:cNvPr id="5" name="4 Altbilgi Yer Tutucusu"/>
          <p:cNvSpPr>
            <a:spLocks noGrp="1"/>
          </p:cNvSpPr>
          <p:nvPr>
            <p:ph type="ftr" sz="quarter" idx="11"/>
          </p:nvPr>
        </p:nvSpPr>
        <p:spPr/>
        <p:txBody>
          <a:bodyPr/>
          <a:lstStyle>
            <a:lvl1pPr>
              <a:defRPr/>
            </a:lvl1pPr>
          </a:lstStyle>
          <a:p>
            <a:pPr>
              <a:defRPr/>
            </a:pPr>
            <a:endParaRPr lang="en-US"/>
          </a:p>
        </p:txBody>
      </p:sp>
      <p:sp>
        <p:nvSpPr>
          <p:cNvPr id="6" name="5 Slayt Numarası Yer Tutucusu"/>
          <p:cNvSpPr>
            <a:spLocks noGrp="1"/>
          </p:cNvSpPr>
          <p:nvPr>
            <p:ph type="sldNum" sz="quarter" idx="12"/>
          </p:nvPr>
        </p:nvSpPr>
        <p:spPr/>
        <p:txBody>
          <a:bodyPr/>
          <a:lstStyle>
            <a:lvl1pPr>
              <a:defRPr/>
            </a:lvl1pPr>
          </a:lstStyle>
          <a:p>
            <a:pPr>
              <a:defRPr/>
            </a:pPr>
            <a:fld id="{A3021CE8-3697-44B1-9F59-C44DFC796D6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E9BA733B-18BF-494A-8A87-8C02EDBEDB23}" type="datetimeFigureOut">
              <a:rPr lang="tr-TR"/>
              <a:pPr>
                <a:defRPr/>
              </a:pPr>
              <a:t>21.02.2014</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E2BF7FD3-0450-4069-82CC-FE92CF216A2B}" type="slidenum">
              <a:rPr lang="tr-TR"/>
              <a:pPr>
                <a:defRPr/>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lvl1pPr>
              <a:defRPr/>
            </a:lvl1pPr>
          </a:lstStyle>
          <a:p>
            <a:pPr>
              <a:defRPr/>
            </a:pPr>
            <a:fld id="{10640286-5410-4E82-B615-9B1C4BA642F8}" type="datetimeFigureOut">
              <a:rPr lang="tr-TR"/>
              <a:pPr>
                <a:defRPr/>
              </a:pPr>
              <a:t>21.02.2014</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606C1F69-5B6C-4C8A-98AD-D972AA215501}" type="slidenum">
              <a:rPr lang="tr-TR"/>
              <a:pPr>
                <a:defRPr/>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3 Veri Yer Tutucusu"/>
          <p:cNvSpPr>
            <a:spLocks noGrp="1"/>
          </p:cNvSpPr>
          <p:nvPr>
            <p:ph type="dt" sz="half" idx="10"/>
          </p:nvPr>
        </p:nvSpPr>
        <p:spPr/>
        <p:txBody>
          <a:bodyPr/>
          <a:lstStyle>
            <a:lvl1pPr>
              <a:defRPr/>
            </a:lvl1pPr>
          </a:lstStyle>
          <a:p>
            <a:pPr>
              <a:defRPr/>
            </a:pPr>
            <a:fld id="{887DE880-327A-4409-8170-C3C7FAB5BFA4}" type="datetimeFigureOut">
              <a:rPr lang="tr-TR"/>
              <a:pPr>
                <a:defRPr/>
              </a:pPr>
              <a:t>21.02.2014</a:t>
            </a:fld>
            <a:endParaRPr lang="tr-TR"/>
          </a:p>
        </p:txBody>
      </p:sp>
      <p:sp>
        <p:nvSpPr>
          <p:cNvPr id="6" name="4 Altbilgi Yer Tutucusu"/>
          <p:cNvSpPr>
            <a:spLocks noGrp="1"/>
          </p:cNvSpPr>
          <p:nvPr>
            <p:ph type="ftr" sz="quarter" idx="11"/>
          </p:nvPr>
        </p:nvSpPr>
        <p:spPr/>
        <p:txBody>
          <a:bodyPr/>
          <a:lstStyle>
            <a:lvl1pPr>
              <a:defRPr/>
            </a:lvl1pPr>
          </a:lstStyle>
          <a:p>
            <a:pPr>
              <a:defRPr/>
            </a:pPr>
            <a:endParaRPr lang="tr-TR"/>
          </a:p>
        </p:txBody>
      </p:sp>
      <p:sp>
        <p:nvSpPr>
          <p:cNvPr id="7" name="5 Slayt Numarası Yer Tutucusu"/>
          <p:cNvSpPr>
            <a:spLocks noGrp="1"/>
          </p:cNvSpPr>
          <p:nvPr>
            <p:ph type="sldNum" sz="quarter" idx="12"/>
          </p:nvPr>
        </p:nvSpPr>
        <p:spPr/>
        <p:txBody>
          <a:bodyPr/>
          <a:lstStyle>
            <a:lvl1pPr>
              <a:defRPr/>
            </a:lvl1pPr>
          </a:lstStyle>
          <a:p>
            <a:pPr>
              <a:defRPr/>
            </a:pPr>
            <a:fld id="{1D910975-3BC2-4662-A76B-625342D9A00A}" type="slidenum">
              <a:rPr lang="tr-TR"/>
              <a:pPr>
                <a:defRPr/>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3 Veri Yer Tutucusu"/>
          <p:cNvSpPr>
            <a:spLocks noGrp="1"/>
          </p:cNvSpPr>
          <p:nvPr>
            <p:ph type="dt" sz="half" idx="10"/>
          </p:nvPr>
        </p:nvSpPr>
        <p:spPr/>
        <p:txBody>
          <a:bodyPr/>
          <a:lstStyle>
            <a:lvl1pPr>
              <a:defRPr/>
            </a:lvl1pPr>
          </a:lstStyle>
          <a:p>
            <a:pPr>
              <a:defRPr/>
            </a:pPr>
            <a:fld id="{C9B9E709-3C85-4533-B201-A19B9714BC5D}" type="datetimeFigureOut">
              <a:rPr lang="tr-TR"/>
              <a:pPr>
                <a:defRPr/>
              </a:pPr>
              <a:t>21.02.2014</a:t>
            </a:fld>
            <a:endParaRPr lang="tr-TR"/>
          </a:p>
        </p:txBody>
      </p:sp>
      <p:sp>
        <p:nvSpPr>
          <p:cNvPr id="8" name="4 Altbilgi Yer Tutucusu"/>
          <p:cNvSpPr>
            <a:spLocks noGrp="1"/>
          </p:cNvSpPr>
          <p:nvPr>
            <p:ph type="ftr" sz="quarter" idx="11"/>
          </p:nvPr>
        </p:nvSpPr>
        <p:spPr/>
        <p:txBody>
          <a:bodyPr/>
          <a:lstStyle>
            <a:lvl1pPr>
              <a:defRPr/>
            </a:lvl1pPr>
          </a:lstStyle>
          <a:p>
            <a:pPr>
              <a:defRPr/>
            </a:pPr>
            <a:endParaRPr lang="tr-TR"/>
          </a:p>
        </p:txBody>
      </p:sp>
      <p:sp>
        <p:nvSpPr>
          <p:cNvPr id="9" name="5 Slayt Numarası Yer Tutucusu"/>
          <p:cNvSpPr>
            <a:spLocks noGrp="1"/>
          </p:cNvSpPr>
          <p:nvPr>
            <p:ph type="sldNum" sz="quarter" idx="12"/>
          </p:nvPr>
        </p:nvSpPr>
        <p:spPr/>
        <p:txBody>
          <a:bodyPr/>
          <a:lstStyle>
            <a:lvl1pPr>
              <a:defRPr/>
            </a:lvl1pPr>
          </a:lstStyle>
          <a:p>
            <a:pPr>
              <a:defRPr/>
            </a:pPr>
            <a:fld id="{2D7E372F-DC79-48D2-9F79-E5869825039F}" type="slidenum">
              <a:rPr lang="tr-TR"/>
              <a:pPr>
                <a:defRPr/>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3 Veri Yer Tutucusu"/>
          <p:cNvSpPr>
            <a:spLocks noGrp="1"/>
          </p:cNvSpPr>
          <p:nvPr>
            <p:ph type="dt" sz="half" idx="10"/>
          </p:nvPr>
        </p:nvSpPr>
        <p:spPr/>
        <p:txBody>
          <a:bodyPr/>
          <a:lstStyle>
            <a:lvl1pPr>
              <a:defRPr/>
            </a:lvl1pPr>
          </a:lstStyle>
          <a:p>
            <a:pPr>
              <a:defRPr/>
            </a:pPr>
            <a:fld id="{645F7813-26C0-4C76-A8E0-7415E7485A0D}" type="datetimeFigureOut">
              <a:rPr lang="tr-TR"/>
              <a:pPr>
                <a:defRPr/>
              </a:pPr>
              <a:t>21.02.2014</a:t>
            </a:fld>
            <a:endParaRPr lang="tr-TR"/>
          </a:p>
        </p:txBody>
      </p:sp>
      <p:sp>
        <p:nvSpPr>
          <p:cNvPr id="4" name="4 Altbilgi Yer Tutucusu"/>
          <p:cNvSpPr>
            <a:spLocks noGrp="1"/>
          </p:cNvSpPr>
          <p:nvPr>
            <p:ph type="ftr" sz="quarter" idx="11"/>
          </p:nvPr>
        </p:nvSpPr>
        <p:spPr/>
        <p:txBody>
          <a:bodyPr/>
          <a:lstStyle>
            <a:lvl1pPr>
              <a:defRPr/>
            </a:lvl1pPr>
          </a:lstStyle>
          <a:p>
            <a:pPr>
              <a:defRPr/>
            </a:pPr>
            <a:endParaRPr lang="tr-TR"/>
          </a:p>
        </p:txBody>
      </p:sp>
      <p:sp>
        <p:nvSpPr>
          <p:cNvPr id="5" name="5 Slayt Numarası Yer Tutucusu"/>
          <p:cNvSpPr>
            <a:spLocks noGrp="1"/>
          </p:cNvSpPr>
          <p:nvPr>
            <p:ph type="sldNum" sz="quarter" idx="12"/>
          </p:nvPr>
        </p:nvSpPr>
        <p:spPr/>
        <p:txBody>
          <a:bodyPr/>
          <a:lstStyle>
            <a:lvl1pPr>
              <a:defRPr/>
            </a:lvl1pPr>
          </a:lstStyle>
          <a:p>
            <a:pPr>
              <a:defRPr/>
            </a:pPr>
            <a:fld id="{25513B9A-542B-46CE-ACB5-486EF6BBA785}" type="slidenum">
              <a:rPr lang="tr-TR"/>
              <a:pPr>
                <a:defRPr/>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3 Veri Yer Tutucusu"/>
          <p:cNvSpPr>
            <a:spLocks noGrp="1"/>
          </p:cNvSpPr>
          <p:nvPr>
            <p:ph type="dt" sz="half" idx="10"/>
          </p:nvPr>
        </p:nvSpPr>
        <p:spPr/>
        <p:txBody>
          <a:bodyPr/>
          <a:lstStyle>
            <a:lvl1pPr>
              <a:defRPr/>
            </a:lvl1pPr>
          </a:lstStyle>
          <a:p>
            <a:pPr>
              <a:defRPr/>
            </a:pPr>
            <a:fld id="{42F50D40-2FF6-4A52-AFCC-767CEF572242}" type="datetimeFigureOut">
              <a:rPr lang="tr-TR"/>
              <a:pPr>
                <a:defRPr/>
              </a:pPr>
              <a:t>21.02.2014</a:t>
            </a:fld>
            <a:endParaRPr lang="tr-TR"/>
          </a:p>
        </p:txBody>
      </p:sp>
      <p:sp>
        <p:nvSpPr>
          <p:cNvPr id="3" name="4 Altbilgi Yer Tutucusu"/>
          <p:cNvSpPr>
            <a:spLocks noGrp="1"/>
          </p:cNvSpPr>
          <p:nvPr>
            <p:ph type="ftr" sz="quarter" idx="11"/>
          </p:nvPr>
        </p:nvSpPr>
        <p:spPr/>
        <p:txBody>
          <a:bodyPr/>
          <a:lstStyle>
            <a:lvl1pPr>
              <a:defRPr/>
            </a:lvl1pPr>
          </a:lstStyle>
          <a:p>
            <a:pPr>
              <a:defRPr/>
            </a:pPr>
            <a:endParaRPr lang="tr-TR"/>
          </a:p>
        </p:txBody>
      </p:sp>
      <p:sp>
        <p:nvSpPr>
          <p:cNvPr id="4" name="5 Slayt Numarası Yer Tutucusu"/>
          <p:cNvSpPr>
            <a:spLocks noGrp="1"/>
          </p:cNvSpPr>
          <p:nvPr>
            <p:ph type="sldNum" sz="quarter" idx="12"/>
          </p:nvPr>
        </p:nvSpPr>
        <p:spPr/>
        <p:txBody>
          <a:bodyPr/>
          <a:lstStyle>
            <a:lvl1pPr>
              <a:defRPr/>
            </a:lvl1pPr>
          </a:lstStyle>
          <a:p>
            <a:pPr>
              <a:defRPr/>
            </a:pPr>
            <a:fld id="{AD0193C8-0277-4B73-B722-42B56EA8504F}" type="slidenum">
              <a:rPr lang="tr-TR"/>
              <a:pPr>
                <a:defRPr/>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3 Veri Yer Tutucusu"/>
          <p:cNvSpPr>
            <a:spLocks noGrp="1"/>
          </p:cNvSpPr>
          <p:nvPr>
            <p:ph type="dt" sz="half" idx="10"/>
          </p:nvPr>
        </p:nvSpPr>
        <p:spPr/>
        <p:txBody>
          <a:bodyPr/>
          <a:lstStyle>
            <a:lvl1pPr>
              <a:defRPr/>
            </a:lvl1pPr>
          </a:lstStyle>
          <a:p>
            <a:pPr>
              <a:defRPr/>
            </a:pPr>
            <a:fld id="{AC8813F0-1E47-43CC-9222-FDD8C22A4B25}" type="datetimeFigureOut">
              <a:rPr lang="tr-TR"/>
              <a:pPr>
                <a:defRPr/>
              </a:pPr>
              <a:t>21.02.2014</a:t>
            </a:fld>
            <a:endParaRPr lang="tr-TR"/>
          </a:p>
        </p:txBody>
      </p:sp>
      <p:sp>
        <p:nvSpPr>
          <p:cNvPr id="6" name="4 Altbilgi Yer Tutucusu"/>
          <p:cNvSpPr>
            <a:spLocks noGrp="1"/>
          </p:cNvSpPr>
          <p:nvPr>
            <p:ph type="ftr" sz="quarter" idx="11"/>
          </p:nvPr>
        </p:nvSpPr>
        <p:spPr/>
        <p:txBody>
          <a:bodyPr/>
          <a:lstStyle>
            <a:lvl1pPr>
              <a:defRPr/>
            </a:lvl1pPr>
          </a:lstStyle>
          <a:p>
            <a:pPr>
              <a:defRPr/>
            </a:pPr>
            <a:endParaRPr lang="tr-TR"/>
          </a:p>
        </p:txBody>
      </p:sp>
      <p:sp>
        <p:nvSpPr>
          <p:cNvPr id="7" name="5 Slayt Numarası Yer Tutucusu"/>
          <p:cNvSpPr>
            <a:spLocks noGrp="1"/>
          </p:cNvSpPr>
          <p:nvPr>
            <p:ph type="sldNum" sz="quarter" idx="12"/>
          </p:nvPr>
        </p:nvSpPr>
        <p:spPr/>
        <p:txBody>
          <a:bodyPr/>
          <a:lstStyle>
            <a:lvl1pPr>
              <a:defRPr/>
            </a:lvl1pPr>
          </a:lstStyle>
          <a:p>
            <a:pPr>
              <a:defRPr/>
            </a:pPr>
            <a:fld id="{8833D24A-1DB1-40E5-8338-82747CC34667}" type="slidenum">
              <a:rPr lang="tr-TR"/>
              <a:pPr>
                <a:defRPr/>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tr-TR" noProof="0"/>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3 Veri Yer Tutucusu"/>
          <p:cNvSpPr>
            <a:spLocks noGrp="1"/>
          </p:cNvSpPr>
          <p:nvPr>
            <p:ph type="dt" sz="half" idx="10"/>
          </p:nvPr>
        </p:nvSpPr>
        <p:spPr/>
        <p:txBody>
          <a:bodyPr/>
          <a:lstStyle>
            <a:lvl1pPr>
              <a:defRPr/>
            </a:lvl1pPr>
          </a:lstStyle>
          <a:p>
            <a:pPr>
              <a:defRPr/>
            </a:pPr>
            <a:fld id="{C7CB71C4-688B-4E74-89F4-20CFD4ABB8C9}" type="datetimeFigureOut">
              <a:rPr lang="tr-TR"/>
              <a:pPr>
                <a:defRPr/>
              </a:pPr>
              <a:t>21.02.2014</a:t>
            </a:fld>
            <a:endParaRPr lang="tr-TR"/>
          </a:p>
        </p:txBody>
      </p:sp>
      <p:sp>
        <p:nvSpPr>
          <p:cNvPr id="6" name="4 Altbilgi Yer Tutucusu"/>
          <p:cNvSpPr>
            <a:spLocks noGrp="1"/>
          </p:cNvSpPr>
          <p:nvPr>
            <p:ph type="ftr" sz="quarter" idx="11"/>
          </p:nvPr>
        </p:nvSpPr>
        <p:spPr/>
        <p:txBody>
          <a:bodyPr/>
          <a:lstStyle>
            <a:lvl1pPr>
              <a:defRPr/>
            </a:lvl1pPr>
          </a:lstStyle>
          <a:p>
            <a:pPr>
              <a:defRPr/>
            </a:pPr>
            <a:endParaRPr lang="tr-TR"/>
          </a:p>
        </p:txBody>
      </p:sp>
      <p:sp>
        <p:nvSpPr>
          <p:cNvPr id="7" name="5 Slayt Numarası Yer Tutucusu"/>
          <p:cNvSpPr>
            <a:spLocks noGrp="1"/>
          </p:cNvSpPr>
          <p:nvPr>
            <p:ph type="sldNum" sz="quarter" idx="12"/>
          </p:nvPr>
        </p:nvSpPr>
        <p:spPr/>
        <p:txBody>
          <a:bodyPr/>
          <a:lstStyle>
            <a:lvl1pPr>
              <a:defRPr/>
            </a:lvl1pPr>
          </a:lstStyle>
          <a:p>
            <a:pPr>
              <a:defRPr/>
            </a:pPr>
            <a:fld id="{9D024C08-53F7-45ED-8EC8-B56D9E8F7DB9}" type="slidenum">
              <a:rPr lang="tr-TR"/>
              <a:pPr>
                <a:defRPr/>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print">
            <a:alphaModFix amt="10000"/>
            <a:lum/>
          </a:blip>
          <a:srcRect/>
          <a:stretch>
            <a:fillRect/>
          </a:stretch>
        </a:blipFill>
        <a:effectLst/>
      </p:bgPr>
    </p:bg>
    <p:spTree>
      <p:nvGrpSpPr>
        <p:cNvPr id="1" name=""/>
        <p:cNvGrpSpPr/>
        <p:nvPr/>
      </p:nvGrpSpPr>
      <p:grpSpPr>
        <a:xfrm>
          <a:off x="0" y="0"/>
          <a:ext cx="0" cy="0"/>
          <a:chOff x="0" y="0"/>
          <a:chExt cx="0" cy="0"/>
        </a:xfrm>
      </p:grpSpPr>
      <p:sp>
        <p:nvSpPr>
          <p:cNvPr id="1026" name="1 Başlık Yer Tutucusu"/>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tr-TR" smtClean="0"/>
              <a:t>Asıl başlık stili için tıklatın</a:t>
            </a:r>
          </a:p>
        </p:txBody>
      </p:sp>
      <p:sp>
        <p:nvSpPr>
          <p:cNvPr id="1027" name="2 Metin Yer Tutucusu"/>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9F4519CC-C5B5-40C2-BB1A-D8B7768597AB}" type="datetimeFigureOut">
              <a:rPr lang="tr-TR"/>
              <a:pPr>
                <a:defRPr/>
              </a:pPr>
              <a:t>21.02.2014</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003351D9-9E9D-48F8-8767-F6BF3623843D}" type="slidenum">
              <a:rPr lang="tr-TR"/>
              <a:pPr>
                <a:defRPr/>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vmlDrawing" Target="../drawings/vmlDrawing2.vml"/><Relationship Id="rId4" Type="http://schemas.openxmlformats.org/officeDocument/2006/relationships/oleObject" Target="../embeddings/Microsoft_Office_Word_97_-_2003_Belgesi1.doc"/></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vmlDrawing" Target="../drawings/vmlDrawing3.vml"/><Relationship Id="rId4" Type="http://schemas.openxmlformats.org/officeDocument/2006/relationships/oleObject" Target="../embeddings/Microsoft_Office_Word_97_-_2003_Belgesi2.doc"/></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vmlDrawing" Target="../drawings/vmlDrawing4.vml"/><Relationship Id="rId4" Type="http://schemas.openxmlformats.org/officeDocument/2006/relationships/oleObject" Target="../embeddings/Microsoft_Office_Word_97_-_2003_Belgesi3.doc"/></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vmlDrawing" Target="../drawings/vmlDrawing5.vml"/><Relationship Id="rId4" Type="http://schemas.openxmlformats.org/officeDocument/2006/relationships/oleObject" Target="../embeddings/Microsoft_Office_Word_97_-_2003_Belgesi4.doc"/></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6.xml"/><Relationship Id="rId1" Type="http://schemas.openxmlformats.org/officeDocument/2006/relationships/vmlDrawing" Target="../drawings/vmlDrawing6.vml"/><Relationship Id="rId4" Type="http://schemas.openxmlformats.org/officeDocument/2006/relationships/oleObject" Target="../embeddings/Microsoft_Office_Excel_97-2003__al__ma_Sayfas_5.xls"/></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Dikdörtgen"/>
          <p:cNvSpPr/>
          <p:nvPr/>
        </p:nvSpPr>
        <p:spPr>
          <a:xfrm>
            <a:off x="99086" y="1700808"/>
            <a:ext cx="8945949" cy="2431435"/>
          </a:xfrm>
          <a:prstGeom prst="rect">
            <a:avLst/>
          </a:prstGeom>
          <a:noFill/>
          <a:ln>
            <a:noFill/>
          </a:ln>
          <a:effectLst>
            <a:glow rad="228600">
              <a:schemeClr val="accent4">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prstMaterial="matte">
            <a:bevelT w="63500" h="63500"/>
            <a:contourClr>
              <a:schemeClr val="bg1">
                <a:lumMod val="85000"/>
              </a:schemeClr>
            </a:contourClr>
          </a:sp3d>
        </p:spPr>
        <p:txBody>
          <a:bodyPr>
            <a:spAutoFit/>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tr-TR" sz="7600" b="1" dirty="0">
                <a:ln w="50800"/>
                <a:solidFill>
                  <a:srgbClr val="FF0000"/>
                </a:solidFill>
                <a:effectLst>
                  <a:glow rad="139700">
                    <a:schemeClr val="accent4">
                      <a:satMod val="175000"/>
                      <a:alpha val="40000"/>
                    </a:schemeClr>
                  </a:glow>
                </a:effectLst>
                <a:latin typeface="Cambria" pitchFamily="18" charset="0"/>
                <a:cs typeface="Arial" charset="0"/>
              </a:rPr>
              <a:t>Mesleki Solunum Sistemi Hastalıkları</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o 1"/>
          <p:cNvGraphicFramePr>
            <a:graphicFrameLocks noGrp="1"/>
          </p:cNvGraphicFramePr>
          <p:nvPr/>
        </p:nvGraphicFramePr>
        <p:xfrm>
          <a:off x="1676400" y="1584325"/>
          <a:ext cx="5095876" cy="4321176"/>
        </p:xfrm>
        <a:graphic>
          <a:graphicData uri="http://schemas.openxmlformats.org/drawingml/2006/table">
            <a:tbl>
              <a:tblPr firstRow="1" firstCol="1" bandRow="1">
                <a:tableStyleId>{5C22544A-7EE6-4342-B048-85BDC9FD1C3A}</a:tableStyleId>
              </a:tblPr>
              <a:tblGrid>
                <a:gridCol w="2547938"/>
                <a:gridCol w="2547938"/>
              </a:tblGrid>
              <a:tr h="360098">
                <a:tc>
                  <a:txBody>
                    <a:bodyPr/>
                    <a:lstStyle/>
                    <a:p>
                      <a:pPr algn="just">
                        <a:lnSpc>
                          <a:spcPct val="115000"/>
                        </a:lnSpc>
                        <a:spcAft>
                          <a:spcPts val="0"/>
                        </a:spcAft>
                      </a:pPr>
                      <a:r>
                        <a:rPr lang="tr-TR" sz="1200">
                          <a:effectLst/>
                        </a:rPr>
                        <a:t>Partikül adı</a:t>
                      </a:r>
                      <a:endParaRPr lang="tr-TR" sz="1100">
                        <a:effectLst/>
                        <a:latin typeface="Calibri"/>
                        <a:ea typeface="Calibri"/>
                        <a:cs typeface="Times New Roman"/>
                      </a:endParaRPr>
                    </a:p>
                  </a:txBody>
                  <a:tcPr marL="68580" marR="68580" marT="0" marB="0"/>
                </a:tc>
                <a:tc>
                  <a:txBody>
                    <a:bodyPr/>
                    <a:lstStyle/>
                    <a:p>
                      <a:pPr algn="just">
                        <a:lnSpc>
                          <a:spcPct val="115000"/>
                        </a:lnSpc>
                        <a:spcAft>
                          <a:spcPts val="0"/>
                        </a:spcAft>
                      </a:pPr>
                      <a:r>
                        <a:rPr lang="tr-TR" sz="1200">
                          <a:effectLst/>
                        </a:rPr>
                        <a:t>Büyüklüğü (mikron)</a:t>
                      </a:r>
                      <a:endParaRPr lang="tr-TR" sz="1100">
                        <a:effectLst/>
                        <a:latin typeface="Calibri"/>
                        <a:ea typeface="Calibri"/>
                        <a:cs typeface="Times New Roman"/>
                      </a:endParaRPr>
                    </a:p>
                  </a:txBody>
                  <a:tcPr marL="68580" marR="68580" marT="0" marB="0"/>
                </a:tc>
              </a:tr>
              <a:tr h="360098">
                <a:tc>
                  <a:txBody>
                    <a:bodyPr/>
                    <a:lstStyle/>
                    <a:p>
                      <a:pPr algn="just">
                        <a:lnSpc>
                          <a:spcPct val="115000"/>
                        </a:lnSpc>
                        <a:spcAft>
                          <a:spcPts val="0"/>
                        </a:spcAft>
                      </a:pPr>
                      <a:r>
                        <a:rPr lang="tr-TR" sz="1200">
                          <a:effectLst/>
                        </a:rPr>
                        <a:t>Sigara dumanı</a:t>
                      </a:r>
                      <a:endParaRPr lang="tr-TR" sz="1100">
                        <a:effectLst/>
                        <a:latin typeface="Calibri"/>
                        <a:ea typeface="Calibri"/>
                        <a:cs typeface="Times New Roman"/>
                      </a:endParaRPr>
                    </a:p>
                  </a:txBody>
                  <a:tcPr marL="68580" marR="68580" marT="0" marB="0"/>
                </a:tc>
                <a:tc>
                  <a:txBody>
                    <a:bodyPr/>
                    <a:lstStyle/>
                    <a:p>
                      <a:pPr algn="just">
                        <a:lnSpc>
                          <a:spcPct val="115000"/>
                        </a:lnSpc>
                        <a:spcAft>
                          <a:spcPts val="0"/>
                        </a:spcAft>
                      </a:pPr>
                      <a:r>
                        <a:rPr lang="tr-TR" sz="1200">
                          <a:effectLst/>
                        </a:rPr>
                        <a:t>0,01-0,4</a:t>
                      </a:r>
                      <a:endParaRPr lang="tr-TR" sz="1100">
                        <a:effectLst/>
                        <a:latin typeface="Calibri"/>
                        <a:ea typeface="Calibri"/>
                        <a:cs typeface="Times New Roman"/>
                      </a:endParaRPr>
                    </a:p>
                  </a:txBody>
                  <a:tcPr marL="68580" marR="68580" marT="0" marB="0"/>
                </a:tc>
              </a:tr>
              <a:tr h="360098">
                <a:tc>
                  <a:txBody>
                    <a:bodyPr/>
                    <a:lstStyle/>
                    <a:p>
                      <a:pPr algn="just">
                        <a:lnSpc>
                          <a:spcPct val="115000"/>
                        </a:lnSpc>
                        <a:spcAft>
                          <a:spcPts val="0"/>
                        </a:spcAft>
                      </a:pPr>
                      <a:r>
                        <a:rPr lang="tr-TR" sz="1200">
                          <a:effectLst/>
                        </a:rPr>
                        <a:t>Egzos dumanı</a:t>
                      </a:r>
                      <a:endParaRPr lang="tr-TR" sz="1100">
                        <a:effectLst/>
                        <a:latin typeface="Calibri"/>
                        <a:ea typeface="Calibri"/>
                        <a:cs typeface="Times New Roman"/>
                      </a:endParaRPr>
                    </a:p>
                  </a:txBody>
                  <a:tcPr marL="68580" marR="68580" marT="0" marB="0"/>
                </a:tc>
                <a:tc>
                  <a:txBody>
                    <a:bodyPr/>
                    <a:lstStyle/>
                    <a:p>
                      <a:pPr algn="just">
                        <a:lnSpc>
                          <a:spcPct val="115000"/>
                        </a:lnSpc>
                        <a:spcAft>
                          <a:spcPts val="0"/>
                        </a:spcAft>
                      </a:pPr>
                      <a:r>
                        <a:rPr lang="tr-TR" sz="1200">
                          <a:effectLst/>
                        </a:rPr>
                        <a:t>0,04-1</a:t>
                      </a:r>
                      <a:endParaRPr lang="tr-TR" sz="1100">
                        <a:effectLst/>
                        <a:latin typeface="Calibri"/>
                        <a:ea typeface="Calibri"/>
                        <a:cs typeface="Times New Roman"/>
                      </a:endParaRPr>
                    </a:p>
                  </a:txBody>
                  <a:tcPr marL="68580" marR="68580" marT="0" marB="0"/>
                </a:tc>
              </a:tr>
              <a:tr h="360098">
                <a:tc>
                  <a:txBody>
                    <a:bodyPr/>
                    <a:lstStyle/>
                    <a:p>
                      <a:pPr algn="just">
                        <a:lnSpc>
                          <a:spcPct val="115000"/>
                        </a:lnSpc>
                        <a:spcAft>
                          <a:spcPts val="0"/>
                        </a:spcAft>
                      </a:pPr>
                      <a:r>
                        <a:rPr lang="tr-TR" sz="1200">
                          <a:effectLst/>
                        </a:rPr>
                        <a:t>Bakteri</a:t>
                      </a:r>
                      <a:endParaRPr lang="tr-TR" sz="1100">
                        <a:effectLst/>
                        <a:latin typeface="Calibri"/>
                        <a:ea typeface="Calibri"/>
                        <a:cs typeface="Times New Roman"/>
                      </a:endParaRPr>
                    </a:p>
                  </a:txBody>
                  <a:tcPr marL="68580" marR="68580" marT="0" marB="0"/>
                </a:tc>
                <a:tc>
                  <a:txBody>
                    <a:bodyPr/>
                    <a:lstStyle/>
                    <a:p>
                      <a:pPr algn="just">
                        <a:lnSpc>
                          <a:spcPct val="115000"/>
                        </a:lnSpc>
                        <a:spcAft>
                          <a:spcPts val="0"/>
                        </a:spcAft>
                      </a:pPr>
                      <a:r>
                        <a:rPr lang="tr-TR" sz="1200">
                          <a:effectLst/>
                        </a:rPr>
                        <a:t>0,03-20</a:t>
                      </a:r>
                      <a:endParaRPr lang="tr-TR" sz="1100">
                        <a:effectLst/>
                        <a:latin typeface="Calibri"/>
                        <a:ea typeface="Calibri"/>
                        <a:cs typeface="Times New Roman"/>
                      </a:endParaRPr>
                    </a:p>
                  </a:txBody>
                  <a:tcPr marL="68580" marR="68580" marT="0" marB="0"/>
                </a:tc>
              </a:tr>
              <a:tr h="360098">
                <a:tc>
                  <a:txBody>
                    <a:bodyPr/>
                    <a:lstStyle/>
                    <a:p>
                      <a:pPr algn="just">
                        <a:lnSpc>
                          <a:spcPct val="115000"/>
                        </a:lnSpc>
                        <a:spcAft>
                          <a:spcPts val="0"/>
                        </a:spcAft>
                      </a:pPr>
                      <a:r>
                        <a:rPr lang="tr-TR" sz="1200">
                          <a:effectLst/>
                        </a:rPr>
                        <a:t>Metal tütsüleri</a:t>
                      </a:r>
                      <a:endParaRPr lang="tr-TR" sz="1100">
                        <a:effectLst/>
                        <a:latin typeface="Calibri"/>
                        <a:ea typeface="Calibri"/>
                        <a:cs typeface="Times New Roman"/>
                      </a:endParaRPr>
                    </a:p>
                  </a:txBody>
                  <a:tcPr marL="68580" marR="68580" marT="0" marB="0"/>
                </a:tc>
                <a:tc>
                  <a:txBody>
                    <a:bodyPr/>
                    <a:lstStyle/>
                    <a:p>
                      <a:pPr algn="just">
                        <a:lnSpc>
                          <a:spcPct val="115000"/>
                        </a:lnSpc>
                        <a:spcAft>
                          <a:spcPts val="0"/>
                        </a:spcAft>
                      </a:pPr>
                      <a:r>
                        <a:rPr lang="tr-TR" sz="1200">
                          <a:effectLst/>
                        </a:rPr>
                        <a:t>0,001-100</a:t>
                      </a:r>
                      <a:endParaRPr lang="tr-TR" sz="1100">
                        <a:effectLst/>
                        <a:latin typeface="Calibri"/>
                        <a:ea typeface="Calibri"/>
                        <a:cs typeface="Times New Roman"/>
                      </a:endParaRPr>
                    </a:p>
                  </a:txBody>
                  <a:tcPr marL="68580" marR="68580" marT="0" marB="0"/>
                </a:tc>
              </a:tr>
              <a:tr h="360098">
                <a:tc>
                  <a:txBody>
                    <a:bodyPr/>
                    <a:lstStyle/>
                    <a:p>
                      <a:pPr algn="just">
                        <a:lnSpc>
                          <a:spcPct val="115000"/>
                        </a:lnSpc>
                        <a:spcAft>
                          <a:spcPts val="0"/>
                        </a:spcAft>
                      </a:pPr>
                      <a:r>
                        <a:rPr lang="tr-TR" sz="1200">
                          <a:effectLst/>
                        </a:rPr>
                        <a:t>Çimento tozu</a:t>
                      </a:r>
                      <a:endParaRPr lang="tr-TR" sz="1100">
                        <a:effectLst/>
                        <a:latin typeface="Calibri"/>
                        <a:ea typeface="Calibri"/>
                        <a:cs typeface="Times New Roman"/>
                      </a:endParaRPr>
                    </a:p>
                  </a:txBody>
                  <a:tcPr marL="68580" marR="68580" marT="0" marB="0"/>
                </a:tc>
                <a:tc>
                  <a:txBody>
                    <a:bodyPr/>
                    <a:lstStyle/>
                    <a:p>
                      <a:pPr algn="just">
                        <a:lnSpc>
                          <a:spcPct val="115000"/>
                        </a:lnSpc>
                        <a:spcAft>
                          <a:spcPts val="0"/>
                        </a:spcAft>
                      </a:pPr>
                      <a:r>
                        <a:rPr lang="tr-TR" sz="1200">
                          <a:effectLst/>
                        </a:rPr>
                        <a:t>3-100</a:t>
                      </a:r>
                      <a:endParaRPr lang="tr-TR" sz="1100">
                        <a:effectLst/>
                        <a:latin typeface="Calibri"/>
                        <a:ea typeface="Calibri"/>
                        <a:cs typeface="Times New Roman"/>
                      </a:endParaRPr>
                    </a:p>
                  </a:txBody>
                  <a:tcPr marL="68580" marR="68580" marT="0" marB="0"/>
                </a:tc>
              </a:tr>
              <a:tr h="360098">
                <a:tc>
                  <a:txBody>
                    <a:bodyPr/>
                    <a:lstStyle/>
                    <a:p>
                      <a:pPr algn="just">
                        <a:lnSpc>
                          <a:spcPct val="115000"/>
                        </a:lnSpc>
                        <a:spcAft>
                          <a:spcPts val="0"/>
                        </a:spcAft>
                      </a:pPr>
                      <a:r>
                        <a:rPr lang="tr-TR" sz="1200">
                          <a:effectLst/>
                        </a:rPr>
                        <a:t>Bitki sporları</a:t>
                      </a:r>
                      <a:endParaRPr lang="tr-TR" sz="1100">
                        <a:effectLst/>
                        <a:latin typeface="Calibri"/>
                        <a:ea typeface="Calibri"/>
                        <a:cs typeface="Times New Roman"/>
                      </a:endParaRPr>
                    </a:p>
                  </a:txBody>
                  <a:tcPr marL="68580" marR="68580" marT="0" marB="0"/>
                </a:tc>
                <a:tc>
                  <a:txBody>
                    <a:bodyPr/>
                    <a:lstStyle/>
                    <a:p>
                      <a:pPr algn="just">
                        <a:lnSpc>
                          <a:spcPct val="115000"/>
                        </a:lnSpc>
                        <a:spcAft>
                          <a:spcPts val="0"/>
                        </a:spcAft>
                      </a:pPr>
                      <a:r>
                        <a:rPr lang="tr-TR" sz="1200">
                          <a:effectLst/>
                        </a:rPr>
                        <a:t>10-40</a:t>
                      </a:r>
                      <a:endParaRPr lang="tr-TR" sz="1100">
                        <a:effectLst/>
                        <a:latin typeface="Calibri"/>
                        <a:ea typeface="Calibri"/>
                        <a:cs typeface="Times New Roman"/>
                      </a:endParaRPr>
                    </a:p>
                  </a:txBody>
                  <a:tcPr marL="68580" marR="68580" marT="0" marB="0"/>
                </a:tc>
              </a:tr>
              <a:tr h="360098">
                <a:tc>
                  <a:txBody>
                    <a:bodyPr/>
                    <a:lstStyle/>
                    <a:p>
                      <a:pPr algn="just">
                        <a:lnSpc>
                          <a:spcPct val="115000"/>
                        </a:lnSpc>
                        <a:spcAft>
                          <a:spcPts val="0"/>
                        </a:spcAft>
                      </a:pPr>
                      <a:r>
                        <a:rPr lang="tr-TR" sz="1200">
                          <a:effectLst/>
                        </a:rPr>
                        <a:t>Polen</a:t>
                      </a:r>
                      <a:endParaRPr lang="tr-TR" sz="1100">
                        <a:effectLst/>
                        <a:latin typeface="Calibri"/>
                        <a:ea typeface="Calibri"/>
                        <a:cs typeface="Times New Roman"/>
                      </a:endParaRPr>
                    </a:p>
                  </a:txBody>
                  <a:tcPr marL="68580" marR="68580" marT="0" marB="0"/>
                </a:tc>
                <a:tc>
                  <a:txBody>
                    <a:bodyPr/>
                    <a:lstStyle/>
                    <a:p>
                      <a:pPr algn="just">
                        <a:lnSpc>
                          <a:spcPct val="115000"/>
                        </a:lnSpc>
                        <a:spcAft>
                          <a:spcPts val="0"/>
                        </a:spcAft>
                      </a:pPr>
                      <a:r>
                        <a:rPr lang="tr-TR" sz="1200">
                          <a:effectLst/>
                        </a:rPr>
                        <a:t>10-100</a:t>
                      </a:r>
                      <a:endParaRPr lang="tr-TR" sz="1100">
                        <a:effectLst/>
                        <a:latin typeface="Calibri"/>
                        <a:ea typeface="Calibri"/>
                        <a:cs typeface="Times New Roman"/>
                      </a:endParaRPr>
                    </a:p>
                  </a:txBody>
                  <a:tcPr marL="68580" marR="68580" marT="0" marB="0"/>
                </a:tc>
              </a:tr>
              <a:tr h="360098">
                <a:tc>
                  <a:txBody>
                    <a:bodyPr/>
                    <a:lstStyle/>
                    <a:p>
                      <a:pPr algn="just">
                        <a:lnSpc>
                          <a:spcPct val="115000"/>
                        </a:lnSpc>
                        <a:spcAft>
                          <a:spcPts val="0"/>
                        </a:spcAft>
                      </a:pPr>
                      <a:r>
                        <a:rPr lang="tr-TR" sz="1200">
                          <a:effectLst/>
                        </a:rPr>
                        <a:t>İnsan saç kılı</a:t>
                      </a:r>
                      <a:endParaRPr lang="tr-TR" sz="1100">
                        <a:effectLst/>
                        <a:latin typeface="Calibri"/>
                        <a:ea typeface="Calibri"/>
                        <a:cs typeface="Times New Roman"/>
                      </a:endParaRPr>
                    </a:p>
                  </a:txBody>
                  <a:tcPr marL="68580" marR="68580" marT="0" marB="0"/>
                </a:tc>
                <a:tc>
                  <a:txBody>
                    <a:bodyPr/>
                    <a:lstStyle/>
                    <a:p>
                      <a:pPr algn="just">
                        <a:lnSpc>
                          <a:spcPct val="115000"/>
                        </a:lnSpc>
                        <a:spcAft>
                          <a:spcPts val="0"/>
                        </a:spcAft>
                      </a:pPr>
                      <a:r>
                        <a:rPr lang="tr-TR" sz="1200">
                          <a:effectLst/>
                        </a:rPr>
                        <a:t>5-500</a:t>
                      </a:r>
                      <a:endParaRPr lang="tr-TR" sz="1100">
                        <a:effectLst/>
                        <a:latin typeface="Calibri"/>
                        <a:ea typeface="Calibri"/>
                        <a:cs typeface="Times New Roman"/>
                      </a:endParaRPr>
                    </a:p>
                  </a:txBody>
                  <a:tcPr marL="68580" marR="68580" marT="0" marB="0"/>
                </a:tc>
              </a:tr>
              <a:tr h="360098">
                <a:tc>
                  <a:txBody>
                    <a:bodyPr/>
                    <a:lstStyle/>
                    <a:p>
                      <a:pPr algn="just">
                        <a:lnSpc>
                          <a:spcPct val="115000"/>
                        </a:lnSpc>
                        <a:spcAft>
                          <a:spcPts val="0"/>
                        </a:spcAft>
                      </a:pPr>
                      <a:r>
                        <a:rPr lang="tr-TR" sz="1200">
                          <a:effectLst/>
                        </a:rPr>
                        <a:t>Aksırık materyali</a:t>
                      </a:r>
                      <a:endParaRPr lang="tr-TR" sz="1100">
                        <a:effectLst/>
                        <a:latin typeface="Calibri"/>
                        <a:ea typeface="Calibri"/>
                        <a:cs typeface="Times New Roman"/>
                      </a:endParaRPr>
                    </a:p>
                  </a:txBody>
                  <a:tcPr marL="68580" marR="68580" marT="0" marB="0"/>
                </a:tc>
                <a:tc>
                  <a:txBody>
                    <a:bodyPr/>
                    <a:lstStyle/>
                    <a:p>
                      <a:pPr algn="just">
                        <a:lnSpc>
                          <a:spcPct val="115000"/>
                        </a:lnSpc>
                        <a:spcAft>
                          <a:spcPts val="0"/>
                        </a:spcAft>
                      </a:pPr>
                      <a:r>
                        <a:rPr lang="tr-TR" sz="1200">
                          <a:effectLst/>
                        </a:rPr>
                        <a:t>10-400</a:t>
                      </a:r>
                      <a:endParaRPr lang="tr-TR" sz="1100">
                        <a:effectLst/>
                        <a:latin typeface="Calibri"/>
                        <a:ea typeface="Calibri"/>
                        <a:cs typeface="Times New Roman"/>
                      </a:endParaRPr>
                    </a:p>
                  </a:txBody>
                  <a:tcPr marL="68580" marR="68580" marT="0" marB="0"/>
                </a:tc>
              </a:tr>
              <a:tr h="360098">
                <a:tc>
                  <a:txBody>
                    <a:bodyPr/>
                    <a:lstStyle/>
                    <a:p>
                      <a:pPr algn="just">
                        <a:lnSpc>
                          <a:spcPct val="115000"/>
                        </a:lnSpc>
                        <a:spcAft>
                          <a:spcPts val="0"/>
                        </a:spcAft>
                      </a:pPr>
                      <a:r>
                        <a:rPr lang="tr-TR" sz="1200">
                          <a:effectLst/>
                        </a:rPr>
                        <a:t>Kül</a:t>
                      </a:r>
                      <a:endParaRPr lang="tr-TR" sz="1100">
                        <a:effectLst/>
                        <a:latin typeface="Calibri"/>
                        <a:ea typeface="Calibri"/>
                        <a:cs typeface="Times New Roman"/>
                      </a:endParaRPr>
                    </a:p>
                  </a:txBody>
                  <a:tcPr marL="68580" marR="68580" marT="0" marB="0"/>
                </a:tc>
                <a:tc>
                  <a:txBody>
                    <a:bodyPr/>
                    <a:lstStyle/>
                    <a:p>
                      <a:pPr algn="just">
                        <a:lnSpc>
                          <a:spcPct val="115000"/>
                        </a:lnSpc>
                        <a:spcAft>
                          <a:spcPts val="0"/>
                        </a:spcAft>
                      </a:pPr>
                      <a:r>
                        <a:rPr lang="tr-TR" sz="1200">
                          <a:effectLst/>
                        </a:rPr>
                        <a:t>1-1000</a:t>
                      </a:r>
                      <a:endParaRPr lang="tr-TR" sz="1100">
                        <a:effectLst/>
                        <a:latin typeface="Calibri"/>
                        <a:ea typeface="Calibri"/>
                        <a:cs typeface="Times New Roman"/>
                      </a:endParaRPr>
                    </a:p>
                  </a:txBody>
                  <a:tcPr marL="68580" marR="68580" marT="0" marB="0"/>
                </a:tc>
              </a:tr>
              <a:tr h="360098">
                <a:tc>
                  <a:txBody>
                    <a:bodyPr/>
                    <a:lstStyle/>
                    <a:p>
                      <a:pPr algn="just">
                        <a:lnSpc>
                          <a:spcPct val="115000"/>
                        </a:lnSpc>
                        <a:spcAft>
                          <a:spcPts val="0"/>
                        </a:spcAft>
                      </a:pPr>
                      <a:r>
                        <a:rPr lang="tr-TR" sz="1200">
                          <a:effectLst/>
                        </a:rPr>
                        <a:t>Dökümhane tozu</a:t>
                      </a:r>
                      <a:endParaRPr lang="tr-TR" sz="1100">
                        <a:effectLst/>
                        <a:latin typeface="Calibri"/>
                        <a:ea typeface="Calibri"/>
                        <a:cs typeface="Times New Roman"/>
                      </a:endParaRPr>
                    </a:p>
                  </a:txBody>
                  <a:tcPr marL="68580" marR="68580" marT="0" marB="0"/>
                </a:tc>
                <a:tc>
                  <a:txBody>
                    <a:bodyPr/>
                    <a:lstStyle/>
                    <a:p>
                      <a:pPr algn="just">
                        <a:lnSpc>
                          <a:spcPct val="115000"/>
                        </a:lnSpc>
                        <a:spcAft>
                          <a:spcPts val="0"/>
                        </a:spcAft>
                      </a:pPr>
                      <a:r>
                        <a:rPr lang="tr-TR" sz="1200" dirty="0">
                          <a:effectLst/>
                        </a:rPr>
                        <a:t>1-1000</a:t>
                      </a:r>
                      <a:endParaRPr lang="tr-TR" sz="1100" dirty="0">
                        <a:effectLst/>
                        <a:latin typeface="Calibri"/>
                        <a:ea typeface="Calibri"/>
                        <a:cs typeface="Times New Roman"/>
                      </a:endParaRPr>
                    </a:p>
                  </a:txBody>
                  <a:tcPr marL="68580" marR="68580" marT="0" marB="0"/>
                </a:tc>
              </a:tr>
            </a:tbl>
          </a:graphicData>
        </a:graphic>
      </p:graphicFrame>
      <p:sp>
        <p:nvSpPr>
          <p:cNvPr id="18475" name="Rectangle 1"/>
          <p:cNvSpPr>
            <a:spLocks noChangeArrowheads="1"/>
          </p:cNvSpPr>
          <p:nvPr/>
        </p:nvSpPr>
        <p:spPr bwMode="auto">
          <a:xfrm>
            <a:off x="2038350" y="919163"/>
            <a:ext cx="4400550" cy="460375"/>
          </a:xfrm>
          <a:prstGeom prst="rect">
            <a:avLst/>
          </a:prstGeom>
          <a:noFill/>
          <a:ln w="9525">
            <a:noFill/>
            <a:miter lim="800000"/>
            <a:headEnd/>
            <a:tailEnd/>
          </a:ln>
        </p:spPr>
        <p:txBody>
          <a:bodyPr anchor="ctr">
            <a:spAutoFit/>
          </a:bodyPr>
          <a:lstStyle/>
          <a:p>
            <a:pPr algn="ctr"/>
            <a:r>
              <a:rPr lang="tr-TR" sz="2400" b="1">
                <a:latin typeface="Calibri" pitchFamily="34" charset="0"/>
                <a:cs typeface="Times New Roman" pitchFamily="18" charset="0"/>
              </a:rPr>
              <a:t>Bazı Partiküllerin Büyüklükleri</a:t>
            </a:r>
            <a:endParaRPr lang="tr-TR" sz="2400" b="1"/>
          </a:p>
        </p:txBody>
      </p:sp>
      <p:sp>
        <p:nvSpPr>
          <p:cNvPr id="4" name="Rectangle 2"/>
          <p:cNvSpPr txBox="1">
            <a:spLocks noChangeArrowheads="1"/>
          </p:cNvSpPr>
          <p:nvPr/>
        </p:nvSpPr>
        <p:spPr bwMode="gray">
          <a:xfrm>
            <a:off x="338138" y="55563"/>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MESLEKİ SOL SİS HAST - TOZLAR</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ikdörtgen 8"/>
          <p:cNvSpPr>
            <a:spLocks noChangeArrowheads="1"/>
          </p:cNvSpPr>
          <p:nvPr/>
        </p:nvSpPr>
        <p:spPr bwMode="auto">
          <a:xfrm>
            <a:off x="333375" y="441325"/>
            <a:ext cx="8724900" cy="5949950"/>
          </a:xfrm>
          <a:prstGeom prst="rect">
            <a:avLst/>
          </a:prstGeom>
          <a:noFill/>
          <a:ln w="9525">
            <a:noFill/>
            <a:miter lim="800000"/>
            <a:headEnd/>
            <a:tailEnd/>
          </a:ln>
        </p:spPr>
        <p:txBody>
          <a:bodyPr>
            <a:spAutoFit/>
          </a:bodyPr>
          <a:lstStyle/>
          <a:p>
            <a:pPr>
              <a:lnSpc>
                <a:spcPct val="150000"/>
              </a:lnSpc>
            </a:pPr>
            <a:r>
              <a:rPr lang="tr-TR"/>
              <a:t>Alveollere gelen tozlar burada makrofajlar tarafından fagosite ve elimine edilir. Ancak fibrojenik özellikteki tozlar, makrofajları parçalar ve alveol içine yayılırlar. Makrofajlar tarafından tekrar fagosite edilen tozlar bu makrofajları da parçalar, bu arada tozların bir kısmı alveoler epitel ve bazal membranı geçerek interstisyuma ulaşır. Böylelikle akciğerde fibrotik reaksiyon başlar. O halde hastalık meydana gelmesi bakımından </a:t>
            </a:r>
            <a:r>
              <a:rPr lang="tr-TR" sz="2000" b="1">
                <a:solidFill>
                  <a:srgbClr val="FF0000"/>
                </a:solidFill>
              </a:rPr>
              <a:t>tozun büyüklüğünün yanı sıra fibrojenik potansiyeli de önem taşımaktadır</a:t>
            </a:r>
            <a:r>
              <a:rPr lang="tr-TR"/>
              <a:t>. Fibrojenik özellikte olmayan tozlar alveollere kadar ulaşsalar bile, fibrotik reaksiyon oluşmayacağı için ciddi soruna neden olmazlar. Akciğerlerde hastalık meydana gelmesi bakımından </a:t>
            </a:r>
            <a:r>
              <a:rPr lang="tr-TR" b="1">
                <a:solidFill>
                  <a:srgbClr val="FF0000"/>
                </a:solidFill>
              </a:rPr>
              <a:t>tozun ortamdaki konsantrasyonu ve kişinin maruziyet süresi</a:t>
            </a:r>
            <a:r>
              <a:rPr lang="tr-TR"/>
              <a:t> de önemlidir;</a:t>
            </a:r>
          </a:p>
          <a:p>
            <a:pPr>
              <a:lnSpc>
                <a:spcPct val="150000"/>
              </a:lnSpc>
            </a:pPr>
            <a:r>
              <a:rPr lang="tr-TR"/>
              <a:t>Solunan toz miktarı az olduğunda alveoler makrofaj sistemi ile elimine edilmesi daha kolaydır, ancak yoğunluk fazla ise tozun tamamı elimine edilemez. Toza bağlı akciğer hastalığı meydana gelmesi bakımından en kısa maruziyet süresi 3 yıl</a:t>
            </a:r>
          </a:p>
          <a:p>
            <a:pPr>
              <a:lnSpc>
                <a:spcPct val="150000"/>
              </a:lnSpc>
            </a:pPr>
            <a:r>
              <a:rPr lang="tr-TR"/>
              <a:t>Çoğu kez 10 yıl ve daha uzun süreli etkilenmenin sonunda hastalık ortaya çıkar. </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Dikdörtgen 2"/>
          <p:cNvSpPr>
            <a:spLocks noChangeArrowheads="1"/>
          </p:cNvSpPr>
          <p:nvPr/>
        </p:nvSpPr>
        <p:spPr bwMode="auto">
          <a:xfrm>
            <a:off x="152400" y="1033463"/>
            <a:ext cx="8915400" cy="4310062"/>
          </a:xfrm>
          <a:prstGeom prst="rect">
            <a:avLst/>
          </a:prstGeom>
          <a:noFill/>
          <a:ln w="9525">
            <a:noFill/>
            <a:miter lim="800000"/>
            <a:headEnd/>
            <a:tailEnd/>
          </a:ln>
        </p:spPr>
        <p:txBody>
          <a:bodyPr>
            <a:spAutoFit/>
          </a:bodyPr>
          <a:lstStyle/>
          <a:p>
            <a:r>
              <a:rPr lang="tr-TR" sz="2200" b="1">
                <a:solidFill>
                  <a:srgbClr val="FF0000"/>
                </a:solidFill>
              </a:rPr>
              <a:t>MESLEKİ AKCİĞER HASTALIKLARI</a:t>
            </a:r>
          </a:p>
          <a:p>
            <a:endParaRPr lang="tr-TR"/>
          </a:p>
          <a:p>
            <a:r>
              <a:rPr lang="tr-TR"/>
              <a:t>Tozlara bağlı olarak meydana gelen meslek hastalıkları en çok akciğer hastalıkları şeklindedir.</a:t>
            </a:r>
          </a:p>
          <a:p>
            <a:r>
              <a:rPr lang="tr-TR"/>
              <a:t>Bunlar arasında en klasik olanı da silis tozunun akciğerlerde depolanmasına bağlı olarak meydana gelen </a:t>
            </a:r>
            <a:r>
              <a:rPr lang="tr-TR" b="1">
                <a:solidFill>
                  <a:srgbClr val="FF0000"/>
                </a:solidFill>
              </a:rPr>
              <a:t>silikozis</a:t>
            </a:r>
            <a:r>
              <a:rPr lang="tr-TR"/>
              <a:t>!</a:t>
            </a:r>
          </a:p>
          <a:p>
            <a:r>
              <a:rPr lang="tr-TR"/>
              <a:t>Öte yandan akciğerlerde toz depolanması ve fibrozis ile seyreden hastalığa genel olarak </a:t>
            </a:r>
            <a:r>
              <a:rPr lang="tr-TR" b="1">
                <a:solidFill>
                  <a:srgbClr val="FF0000"/>
                </a:solidFill>
              </a:rPr>
              <a:t>pnömokonyoz</a:t>
            </a:r>
            <a:r>
              <a:rPr lang="tr-TR"/>
              <a:t> adı verilmiştir. Böylece silikozis ve pnömokonyoz terimleri, uzun yıllar, biri diğerinin anlamını ifade eder biçimde kullanılmıştır. Ancak akciğerlerde tozlara bağlı olarak meydana gelen hastalıkların hepsinde toz depolanması ve fibrozis olmadığından pnömokonyoz terimi, çalışma hayatındaki etkenlere bağlı olarak ortaya çıkan bütün solunum sistemi hastalıklarını içine almamaktadır. Bu nedenle </a:t>
            </a:r>
            <a:r>
              <a:rPr lang="tr-TR" b="1"/>
              <a:t>pnömokonyoz terimi yerine son yıllarda "mesleki akciğer hastalığı"</a:t>
            </a:r>
            <a:r>
              <a:rPr lang="tr-TR"/>
              <a:t> terimi tercih edilmeye başlanmıştır. </a:t>
            </a:r>
            <a:r>
              <a:rPr lang="tr-TR" b="1"/>
              <a:t>Pnömokonyoz terimi ise akciğerlerde toz depolanması ve fibrozis ile seyreden hastalıklar için kullanılmaktadır. </a:t>
            </a:r>
          </a:p>
        </p:txBody>
      </p:sp>
      <p:sp>
        <p:nvSpPr>
          <p:cNvPr id="3" name="Rectangle 2"/>
          <p:cNvSpPr txBox="1">
            <a:spLocks noChangeArrowheads="1"/>
          </p:cNvSpPr>
          <p:nvPr/>
        </p:nvSpPr>
        <p:spPr bwMode="gray">
          <a:xfrm>
            <a:off x="338138" y="55563"/>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MESLEKİ SOLUNUM SİSTEMİ HASTALIKLARI</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Dikdörtgen 8"/>
          <p:cNvSpPr>
            <a:spLocks noChangeArrowheads="1"/>
          </p:cNvSpPr>
          <p:nvPr/>
        </p:nvSpPr>
        <p:spPr bwMode="auto">
          <a:xfrm>
            <a:off x="1295400" y="1500188"/>
            <a:ext cx="6619875" cy="3416300"/>
          </a:xfrm>
          <a:prstGeom prst="rect">
            <a:avLst/>
          </a:prstGeom>
          <a:noFill/>
          <a:ln w="9525">
            <a:noFill/>
            <a:miter lim="800000"/>
            <a:headEnd/>
            <a:tailEnd/>
          </a:ln>
        </p:spPr>
        <p:txBody>
          <a:bodyPr>
            <a:spAutoFit/>
          </a:bodyPr>
          <a:lstStyle/>
          <a:p>
            <a:pPr>
              <a:lnSpc>
                <a:spcPct val="150000"/>
              </a:lnSpc>
            </a:pPr>
            <a:r>
              <a:rPr lang="tr-TR" b="1"/>
              <a:t>Mesleki akciğer hastalıklarında tanı yöntemleri</a:t>
            </a:r>
          </a:p>
          <a:p>
            <a:pPr>
              <a:lnSpc>
                <a:spcPct val="150000"/>
              </a:lnSpc>
            </a:pPr>
            <a:endParaRPr lang="tr-TR"/>
          </a:p>
          <a:p>
            <a:pPr>
              <a:lnSpc>
                <a:spcPct val="150000"/>
              </a:lnSpc>
            </a:pPr>
            <a:r>
              <a:rPr lang="tr-TR"/>
              <a:t>En önemli bilgi; </a:t>
            </a:r>
            <a:r>
              <a:rPr lang="tr-TR" b="1">
                <a:solidFill>
                  <a:srgbClr val="FF0000"/>
                </a:solidFill>
              </a:rPr>
              <a:t>tozlu ortamda çalışma öyküsü</a:t>
            </a:r>
            <a:r>
              <a:rPr lang="tr-TR"/>
              <a:t>dür.</a:t>
            </a:r>
          </a:p>
          <a:p>
            <a:pPr>
              <a:lnSpc>
                <a:spcPct val="150000"/>
              </a:lnSpc>
            </a:pPr>
            <a:r>
              <a:rPr lang="tr-TR"/>
              <a:t>Hastalarda çoğunlukla 10 yıl ve daha uzun süre ile tozlu işte çalışma öyküsü bulunur. Hastalık yavaş geliştiği için ilk yıllarda klinik ve laboratuar bulguları normal;</a:t>
            </a:r>
          </a:p>
          <a:p>
            <a:pPr>
              <a:lnSpc>
                <a:spcPct val="150000"/>
              </a:lnSpc>
            </a:pPr>
            <a:r>
              <a:rPr lang="tr-TR"/>
              <a:t>İlerleyen zamanlarda öksürük ve nefes darlığı (Bu dönemde radyolojik ve SFT’de patolojiler)</a:t>
            </a:r>
          </a:p>
        </p:txBody>
      </p:sp>
      <p:sp>
        <p:nvSpPr>
          <p:cNvPr id="3" name="Rectangle 2"/>
          <p:cNvSpPr txBox="1">
            <a:spLocks noChangeArrowheads="1"/>
          </p:cNvSpPr>
          <p:nvPr/>
        </p:nvSpPr>
        <p:spPr bwMode="gray">
          <a:xfrm>
            <a:off x="344488" y="169863"/>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MESLEKİ SOLUNUM SİSTEMİ HASTALIKLARI</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Dikdörtgen 1"/>
          <p:cNvSpPr>
            <a:spLocks noChangeArrowheads="1"/>
          </p:cNvSpPr>
          <p:nvPr/>
        </p:nvSpPr>
        <p:spPr bwMode="auto">
          <a:xfrm>
            <a:off x="276225" y="447675"/>
            <a:ext cx="8658225" cy="5908675"/>
          </a:xfrm>
          <a:prstGeom prst="rect">
            <a:avLst/>
          </a:prstGeom>
          <a:noFill/>
          <a:ln w="9525">
            <a:noFill/>
            <a:miter lim="800000"/>
            <a:headEnd/>
            <a:tailEnd/>
          </a:ln>
        </p:spPr>
        <p:txBody>
          <a:bodyPr>
            <a:spAutoFit/>
          </a:bodyPr>
          <a:lstStyle/>
          <a:p>
            <a:r>
              <a:rPr lang="tr-TR"/>
              <a:t>Pnömokonyoz; Uluslararası Çalışma Örgütü (ILO) tarafından standardize edilmiştir. Radyolojik görüntüler </a:t>
            </a:r>
            <a:r>
              <a:rPr lang="tr-TR" b="1">
                <a:solidFill>
                  <a:srgbClr val="FF0000"/>
                </a:solidFill>
              </a:rPr>
              <a:t>küçük veya büyük opasiteler </a:t>
            </a:r>
            <a:r>
              <a:rPr lang="tr-TR"/>
              <a:t>şeklinde olabilir. Küçük opasiteler de </a:t>
            </a:r>
            <a:r>
              <a:rPr lang="tr-TR" b="1">
                <a:solidFill>
                  <a:srgbClr val="FF0000"/>
                </a:solidFill>
              </a:rPr>
              <a:t>yuvarlak veya irreguler opasiteler </a:t>
            </a:r>
            <a:r>
              <a:rPr lang="tr-TR"/>
              <a:t>şeklindedir. Bu opasiteler de büyüklüklerine göre alt gruplara ayrılır.</a:t>
            </a:r>
          </a:p>
          <a:p>
            <a:endParaRPr lang="tr-TR"/>
          </a:p>
          <a:p>
            <a:r>
              <a:rPr lang="tr-TR"/>
              <a:t>Büyüklüğü 1 cm. den daha az olan opasiteler küçük opasite olarak alandırılır. Buna göre küçük-yuvarlak opasiteler çaplarına göre </a:t>
            </a:r>
            <a:r>
              <a:rPr lang="tr-TR" b="1">
                <a:solidFill>
                  <a:srgbClr val="FF0000"/>
                </a:solidFill>
              </a:rPr>
              <a:t>(p – q – r) </a:t>
            </a:r>
            <a:r>
              <a:rPr lang="tr-TR"/>
              <a:t>sembolleri ile gösterilir. İrreguler opasitelerde ise opasitenin kısa boyutu olan kalınlığına göre </a:t>
            </a:r>
            <a:r>
              <a:rPr lang="tr-TR" b="1">
                <a:solidFill>
                  <a:srgbClr val="FF0000"/>
                </a:solidFill>
              </a:rPr>
              <a:t>(s – t – u) </a:t>
            </a:r>
            <a:r>
              <a:rPr lang="tr-TR"/>
              <a:t>sembolleri kullanılır. Büyüklüğü 1 cm. den büyük olan opasiteler ise büyük opasite olarak adlandırılır ve </a:t>
            </a:r>
            <a:r>
              <a:rPr lang="tr-TR" b="1">
                <a:solidFill>
                  <a:srgbClr val="FF0000"/>
                </a:solidFill>
              </a:rPr>
              <a:t>A – B – C </a:t>
            </a:r>
            <a:r>
              <a:rPr lang="tr-TR"/>
              <a:t>sembolleri ile gösterilir. A sembolü, büyüklüğü 1 – 5 cm. arasındaki opasitelere işaret eder. Bir taneden çok olan opasitelerin akciğerlerde kapladığı toplam alan bir akciğer alanının 1/3’ünden az yer kaplıyorsa B, daha geniş alan kaplayan opasiteler de C sembolleri ile gösterilir </a:t>
            </a:r>
          </a:p>
          <a:p>
            <a:endParaRPr lang="tr-TR"/>
          </a:p>
          <a:p>
            <a:r>
              <a:rPr lang="tr-TR"/>
              <a:t>Radyolojide saptanan opasiteler, büyüklüklerinin yanı sıra akciğer alanlarındaki yaygınlığı (profusion) yönünden de sınıflandırılırlar. Bu sınıflandırmada 0 – 1 – 2 – 3 işaretleri kullanılır. Buna göre;</a:t>
            </a:r>
          </a:p>
          <a:p>
            <a:r>
              <a:rPr lang="tr-TR"/>
              <a:t>            Kategori 0; normal görünüme işaret eder,</a:t>
            </a:r>
          </a:p>
          <a:p>
            <a:r>
              <a:rPr lang="tr-TR"/>
              <a:t>            Kategori 1; her iki akciğer alanının üçte birinden daha az alana yayılmış op., </a:t>
            </a:r>
          </a:p>
          <a:p>
            <a:r>
              <a:rPr lang="tr-TR"/>
              <a:t>            Kategori 2; her iki akciğer alanında daha yaygın görünüme işaret eder,</a:t>
            </a:r>
          </a:p>
          <a:p>
            <a:r>
              <a:rPr lang="tr-TR"/>
              <a:t>            Kategori 3; akciğer alanlarının tamamına yayılmış olan görünüm.</a:t>
            </a: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8"/>
          <p:cNvSpPr>
            <a:spLocks noChangeArrowheads="1"/>
          </p:cNvSpPr>
          <p:nvPr/>
        </p:nvSpPr>
        <p:spPr bwMode="auto">
          <a:xfrm>
            <a:off x="0" y="180975"/>
            <a:ext cx="9144000" cy="5857875"/>
          </a:xfrm>
          <a:prstGeom prst="rect">
            <a:avLst/>
          </a:prstGeom>
          <a:solidFill>
            <a:schemeClr val="bg1"/>
          </a:solidFill>
          <a:ln w="9525">
            <a:noFill/>
            <a:miter lim="800000"/>
            <a:headEnd/>
            <a:tailEnd/>
          </a:ln>
        </p:spPr>
        <p:txBody>
          <a:bodyPr wrap="none" anchor="ctr"/>
          <a:lstStyle/>
          <a:p>
            <a:pPr algn="ctr"/>
            <a:endParaRPr lang="en-GB">
              <a:solidFill>
                <a:srgbClr val="000000"/>
              </a:solidFill>
            </a:endParaRPr>
          </a:p>
        </p:txBody>
      </p:sp>
      <p:sp>
        <p:nvSpPr>
          <p:cNvPr id="1095" name="Rectangle 71"/>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23556" name="Text Box 77"/>
          <p:cNvSpPr txBox="1">
            <a:spLocks noChangeArrowheads="1"/>
          </p:cNvSpPr>
          <p:nvPr/>
        </p:nvSpPr>
        <p:spPr bwMode="auto">
          <a:xfrm>
            <a:off x="2532063" y="3740150"/>
            <a:ext cx="793750" cy="304800"/>
          </a:xfrm>
          <a:prstGeom prst="rect">
            <a:avLst/>
          </a:prstGeom>
          <a:noFill/>
          <a:ln w="9525">
            <a:noFill/>
            <a:miter lim="800000"/>
            <a:headEnd/>
            <a:tailEnd/>
          </a:ln>
        </p:spPr>
        <p:txBody>
          <a:bodyPr wrap="none">
            <a:spAutoFit/>
          </a:bodyPr>
          <a:lstStyle/>
          <a:p>
            <a:r>
              <a:rPr lang="en-GB" sz="1400" b="1">
                <a:solidFill>
                  <a:srgbClr val="FFFFFF"/>
                </a:solidFill>
              </a:rPr>
              <a:t>Target</a:t>
            </a:r>
          </a:p>
        </p:txBody>
      </p:sp>
      <p:graphicFrame>
        <p:nvGraphicFramePr>
          <p:cNvPr id="2" name="Tablo 1"/>
          <p:cNvGraphicFramePr>
            <a:graphicFrameLocks noGrp="1"/>
          </p:cNvGraphicFramePr>
          <p:nvPr/>
        </p:nvGraphicFramePr>
        <p:xfrm>
          <a:off x="666750" y="933450"/>
          <a:ext cx="7600952" cy="4591049"/>
        </p:xfrm>
        <a:graphic>
          <a:graphicData uri="http://schemas.openxmlformats.org/drawingml/2006/table">
            <a:tbl>
              <a:tblPr firstRow="1" firstCol="1" bandRow="1">
                <a:tableStyleId>{5C22544A-7EE6-4342-B048-85BDC9FD1C3A}</a:tableStyleId>
              </a:tblPr>
              <a:tblGrid>
                <a:gridCol w="1857377"/>
                <a:gridCol w="1141435"/>
                <a:gridCol w="1499406"/>
                <a:gridCol w="1499406"/>
                <a:gridCol w="1305935"/>
                <a:gridCol w="297393"/>
              </a:tblGrid>
              <a:tr h="523840">
                <a:tc gridSpan="2">
                  <a:txBody>
                    <a:bodyPr/>
                    <a:lstStyle/>
                    <a:p>
                      <a:pPr algn="ctr">
                        <a:lnSpc>
                          <a:spcPct val="115000"/>
                        </a:lnSpc>
                        <a:spcBef>
                          <a:spcPts val="1200"/>
                        </a:spcBef>
                        <a:spcAft>
                          <a:spcPts val="1000"/>
                        </a:spcAft>
                      </a:pPr>
                      <a:r>
                        <a:rPr lang="tr-TR" sz="1800" dirty="0" err="1">
                          <a:effectLst/>
                        </a:rPr>
                        <a:t>Opasite</a:t>
                      </a:r>
                      <a:r>
                        <a:rPr lang="tr-TR" sz="1800" dirty="0">
                          <a:effectLst/>
                        </a:rPr>
                        <a:t> türleri</a:t>
                      </a:r>
                      <a:endParaRPr lang="tr-TR" sz="1800" dirty="0">
                        <a:effectLst/>
                        <a:latin typeface="Calibri"/>
                        <a:ea typeface="Calibri"/>
                        <a:cs typeface="Times New Roman"/>
                      </a:endParaRPr>
                    </a:p>
                  </a:txBody>
                  <a:tcPr marL="68580" marR="68580" marT="0" marB="0" anchor="ctr"/>
                </a:tc>
                <a:tc hMerge="1">
                  <a:txBody>
                    <a:bodyPr/>
                    <a:lstStyle/>
                    <a:p>
                      <a:endParaRPr lang="tr-TR"/>
                    </a:p>
                  </a:txBody>
                  <a:tcPr/>
                </a:tc>
                <a:tc gridSpan="4">
                  <a:txBody>
                    <a:bodyPr/>
                    <a:lstStyle/>
                    <a:p>
                      <a:pPr algn="ctr">
                        <a:lnSpc>
                          <a:spcPct val="115000"/>
                        </a:lnSpc>
                        <a:spcBef>
                          <a:spcPts val="1200"/>
                        </a:spcBef>
                        <a:spcAft>
                          <a:spcPts val="1000"/>
                        </a:spcAft>
                      </a:pPr>
                      <a:r>
                        <a:rPr lang="tr-TR" sz="1800" dirty="0" err="1">
                          <a:effectLst/>
                        </a:rPr>
                        <a:t>Opasite</a:t>
                      </a:r>
                      <a:r>
                        <a:rPr lang="tr-TR" sz="1800" dirty="0">
                          <a:effectLst/>
                        </a:rPr>
                        <a:t> büyüklüğü (çap veya kalınlık)</a:t>
                      </a:r>
                      <a:endParaRPr lang="tr-TR" sz="1800" dirty="0">
                        <a:effectLst/>
                        <a:latin typeface="Calibri"/>
                        <a:ea typeface="Calibri"/>
                        <a:cs typeface="Times New Roman"/>
                      </a:endParaRPr>
                    </a:p>
                  </a:txBody>
                  <a:tcPr marL="68580" marR="68580" marT="0" marB="0" anchor="ctr"/>
                </a:tc>
                <a:tc hMerge="1">
                  <a:txBody>
                    <a:bodyPr/>
                    <a:lstStyle/>
                    <a:p>
                      <a:endParaRPr lang="tr-TR"/>
                    </a:p>
                  </a:txBody>
                  <a:tcPr/>
                </a:tc>
                <a:tc hMerge="1">
                  <a:txBody>
                    <a:bodyPr/>
                    <a:lstStyle/>
                    <a:p>
                      <a:endParaRPr lang="tr-TR"/>
                    </a:p>
                  </a:txBody>
                  <a:tcPr/>
                </a:tc>
                <a:tc hMerge="1">
                  <a:txBody>
                    <a:bodyPr/>
                    <a:lstStyle/>
                    <a:p>
                      <a:endParaRPr lang="tr-TR"/>
                    </a:p>
                  </a:txBody>
                  <a:tcPr/>
                </a:tc>
              </a:tr>
              <a:tr h="409550">
                <a:tc>
                  <a:txBody>
                    <a:bodyPr/>
                    <a:lstStyle/>
                    <a:p>
                      <a:pPr algn="ctr">
                        <a:lnSpc>
                          <a:spcPct val="115000"/>
                        </a:lnSpc>
                        <a:spcBef>
                          <a:spcPts val="1200"/>
                        </a:spcBef>
                        <a:spcAft>
                          <a:spcPts val="1000"/>
                        </a:spcAft>
                      </a:pPr>
                      <a:r>
                        <a:rPr lang="tr-TR" sz="1800" dirty="0">
                          <a:effectLst/>
                        </a:rPr>
                        <a:t> </a:t>
                      </a:r>
                      <a:endParaRPr lang="tr-TR" sz="1800" dirty="0">
                        <a:effectLst/>
                        <a:latin typeface="Calibri"/>
                        <a:ea typeface="Calibri"/>
                        <a:cs typeface="Times New Roman"/>
                      </a:endParaRPr>
                    </a:p>
                  </a:txBody>
                  <a:tcPr marL="68580" marR="68580" marT="0" marB="0" anchor="ctr"/>
                </a:tc>
                <a:tc>
                  <a:txBody>
                    <a:bodyPr/>
                    <a:lstStyle/>
                    <a:p>
                      <a:pPr algn="ctr">
                        <a:lnSpc>
                          <a:spcPct val="115000"/>
                        </a:lnSpc>
                        <a:spcBef>
                          <a:spcPts val="1200"/>
                        </a:spcBef>
                        <a:spcAft>
                          <a:spcPts val="1000"/>
                        </a:spcAft>
                      </a:pPr>
                      <a:r>
                        <a:rPr lang="tr-TR" sz="1800" dirty="0">
                          <a:effectLst/>
                        </a:rPr>
                        <a:t> </a:t>
                      </a:r>
                      <a:endParaRPr lang="tr-TR" sz="1800" dirty="0">
                        <a:effectLst/>
                        <a:latin typeface="Calibri"/>
                        <a:ea typeface="Calibri"/>
                        <a:cs typeface="Times New Roman"/>
                      </a:endParaRPr>
                    </a:p>
                  </a:txBody>
                  <a:tcPr marL="68580" marR="68580" marT="0" marB="0" anchor="ctr"/>
                </a:tc>
                <a:tc>
                  <a:txBody>
                    <a:bodyPr/>
                    <a:lstStyle/>
                    <a:p>
                      <a:pPr algn="ctr">
                        <a:lnSpc>
                          <a:spcPct val="115000"/>
                        </a:lnSpc>
                        <a:spcBef>
                          <a:spcPts val="1200"/>
                        </a:spcBef>
                        <a:spcAft>
                          <a:spcPts val="1000"/>
                        </a:spcAft>
                      </a:pPr>
                      <a:r>
                        <a:rPr lang="tr-TR" sz="1800" dirty="0">
                          <a:effectLst/>
                        </a:rPr>
                        <a:t>&lt; 1.5 mm.</a:t>
                      </a:r>
                      <a:endParaRPr lang="tr-TR" sz="1800" dirty="0">
                        <a:effectLst/>
                        <a:latin typeface="Calibri"/>
                        <a:ea typeface="Calibri"/>
                        <a:cs typeface="Times New Roman"/>
                      </a:endParaRPr>
                    </a:p>
                  </a:txBody>
                  <a:tcPr marL="68580" marR="68580" marT="0" marB="0" anchor="ctr"/>
                </a:tc>
                <a:tc>
                  <a:txBody>
                    <a:bodyPr/>
                    <a:lstStyle/>
                    <a:p>
                      <a:pPr algn="ctr">
                        <a:lnSpc>
                          <a:spcPct val="115000"/>
                        </a:lnSpc>
                        <a:spcBef>
                          <a:spcPts val="1200"/>
                        </a:spcBef>
                        <a:spcAft>
                          <a:spcPts val="1000"/>
                        </a:spcAft>
                      </a:pPr>
                      <a:r>
                        <a:rPr lang="tr-TR" sz="1800">
                          <a:effectLst/>
                        </a:rPr>
                        <a:t>1.5 – 3.0 mm.</a:t>
                      </a:r>
                      <a:endParaRPr lang="tr-TR" sz="1800">
                        <a:effectLst/>
                        <a:latin typeface="Calibri"/>
                        <a:ea typeface="Calibri"/>
                        <a:cs typeface="Times New Roman"/>
                      </a:endParaRPr>
                    </a:p>
                  </a:txBody>
                  <a:tcPr marL="68580" marR="68580" marT="0" marB="0" anchor="ctr"/>
                </a:tc>
                <a:tc gridSpan="2">
                  <a:txBody>
                    <a:bodyPr/>
                    <a:lstStyle/>
                    <a:p>
                      <a:pPr algn="ctr">
                        <a:lnSpc>
                          <a:spcPct val="115000"/>
                        </a:lnSpc>
                        <a:spcBef>
                          <a:spcPts val="1200"/>
                        </a:spcBef>
                        <a:spcAft>
                          <a:spcPts val="1000"/>
                        </a:spcAft>
                      </a:pPr>
                      <a:r>
                        <a:rPr lang="tr-TR" sz="1800">
                          <a:effectLst/>
                        </a:rPr>
                        <a:t>3.0 – 10 mm.</a:t>
                      </a:r>
                      <a:endParaRPr lang="tr-TR" sz="1800">
                        <a:effectLst/>
                        <a:latin typeface="Calibri"/>
                        <a:ea typeface="Calibri"/>
                        <a:cs typeface="Times New Roman"/>
                      </a:endParaRPr>
                    </a:p>
                  </a:txBody>
                  <a:tcPr marL="68580" marR="68580" marT="0" marB="0" anchor="ctr"/>
                </a:tc>
                <a:tc hMerge="1">
                  <a:txBody>
                    <a:bodyPr/>
                    <a:lstStyle/>
                    <a:p>
                      <a:endParaRPr lang="tr-TR"/>
                    </a:p>
                  </a:txBody>
                  <a:tcPr/>
                </a:tc>
              </a:tr>
              <a:tr h="667903">
                <a:tc rowSpan="2">
                  <a:txBody>
                    <a:bodyPr/>
                    <a:lstStyle/>
                    <a:p>
                      <a:pPr algn="ctr">
                        <a:lnSpc>
                          <a:spcPct val="115000"/>
                        </a:lnSpc>
                        <a:spcBef>
                          <a:spcPts val="1200"/>
                        </a:spcBef>
                        <a:spcAft>
                          <a:spcPts val="1000"/>
                        </a:spcAft>
                      </a:pPr>
                      <a:r>
                        <a:rPr lang="tr-TR" sz="1800" dirty="0">
                          <a:effectLst/>
                        </a:rPr>
                        <a:t>Küçük </a:t>
                      </a:r>
                      <a:r>
                        <a:rPr lang="tr-TR" sz="1800" dirty="0" err="1">
                          <a:effectLst/>
                        </a:rPr>
                        <a:t>opasite</a:t>
                      </a:r>
                      <a:endParaRPr lang="tr-TR" sz="1800" dirty="0">
                        <a:effectLst/>
                      </a:endParaRPr>
                    </a:p>
                    <a:p>
                      <a:pPr algn="ctr">
                        <a:lnSpc>
                          <a:spcPct val="115000"/>
                        </a:lnSpc>
                        <a:spcBef>
                          <a:spcPts val="1200"/>
                        </a:spcBef>
                        <a:spcAft>
                          <a:spcPts val="1000"/>
                        </a:spcAft>
                      </a:pPr>
                      <a:r>
                        <a:rPr lang="tr-TR" sz="1800" dirty="0">
                          <a:effectLst/>
                        </a:rPr>
                        <a:t>1 cm. den küçük</a:t>
                      </a:r>
                      <a:endParaRPr lang="tr-TR" sz="1800" dirty="0">
                        <a:effectLst/>
                        <a:latin typeface="Calibri"/>
                        <a:ea typeface="Calibri"/>
                        <a:cs typeface="Times New Roman"/>
                      </a:endParaRPr>
                    </a:p>
                  </a:txBody>
                  <a:tcPr marL="68580" marR="68580" marT="0" marB="0" anchor="ctr"/>
                </a:tc>
                <a:tc>
                  <a:txBody>
                    <a:bodyPr/>
                    <a:lstStyle/>
                    <a:p>
                      <a:pPr algn="ctr">
                        <a:lnSpc>
                          <a:spcPct val="115000"/>
                        </a:lnSpc>
                        <a:spcBef>
                          <a:spcPts val="1200"/>
                        </a:spcBef>
                        <a:spcAft>
                          <a:spcPts val="1000"/>
                        </a:spcAft>
                      </a:pPr>
                      <a:r>
                        <a:rPr lang="tr-TR" sz="1800" dirty="0">
                          <a:effectLst/>
                        </a:rPr>
                        <a:t>Yuvarlak</a:t>
                      </a:r>
                      <a:endParaRPr lang="tr-TR" sz="1800" dirty="0">
                        <a:effectLst/>
                        <a:latin typeface="Calibri"/>
                        <a:ea typeface="Calibri"/>
                        <a:cs typeface="Times New Roman"/>
                      </a:endParaRPr>
                    </a:p>
                  </a:txBody>
                  <a:tcPr marL="68580" marR="68580" marT="0" marB="0" anchor="ctr"/>
                </a:tc>
                <a:tc>
                  <a:txBody>
                    <a:bodyPr/>
                    <a:lstStyle/>
                    <a:p>
                      <a:pPr algn="ctr">
                        <a:lnSpc>
                          <a:spcPct val="115000"/>
                        </a:lnSpc>
                        <a:spcBef>
                          <a:spcPts val="1200"/>
                        </a:spcBef>
                        <a:spcAft>
                          <a:spcPts val="1000"/>
                        </a:spcAft>
                      </a:pPr>
                      <a:r>
                        <a:rPr lang="tr-TR" sz="1800">
                          <a:effectLst/>
                        </a:rPr>
                        <a:t>p</a:t>
                      </a:r>
                      <a:endParaRPr lang="tr-TR" sz="1800">
                        <a:effectLst/>
                        <a:latin typeface="Calibri"/>
                        <a:ea typeface="Calibri"/>
                        <a:cs typeface="Times New Roman"/>
                      </a:endParaRPr>
                    </a:p>
                  </a:txBody>
                  <a:tcPr marL="68580" marR="68580" marT="0" marB="0" anchor="ctr"/>
                </a:tc>
                <a:tc>
                  <a:txBody>
                    <a:bodyPr/>
                    <a:lstStyle/>
                    <a:p>
                      <a:pPr algn="ctr">
                        <a:lnSpc>
                          <a:spcPct val="115000"/>
                        </a:lnSpc>
                        <a:spcBef>
                          <a:spcPts val="1200"/>
                        </a:spcBef>
                        <a:spcAft>
                          <a:spcPts val="1000"/>
                        </a:spcAft>
                      </a:pPr>
                      <a:r>
                        <a:rPr lang="tr-TR" sz="1800" dirty="0">
                          <a:effectLst/>
                        </a:rPr>
                        <a:t>q</a:t>
                      </a:r>
                      <a:endParaRPr lang="tr-TR" sz="1800" dirty="0">
                        <a:effectLst/>
                        <a:latin typeface="Calibri"/>
                        <a:ea typeface="Calibri"/>
                        <a:cs typeface="Times New Roman"/>
                      </a:endParaRPr>
                    </a:p>
                  </a:txBody>
                  <a:tcPr marL="68580" marR="68580" marT="0" marB="0" anchor="ctr"/>
                </a:tc>
                <a:tc gridSpan="2">
                  <a:txBody>
                    <a:bodyPr/>
                    <a:lstStyle/>
                    <a:p>
                      <a:pPr algn="ctr">
                        <a:lnSpc>
                          <a:spcPct val="115000"/>
                        </a:lnSpc>
                        <a:spcBef>
                          <a:spcPts val="1200"/>
                        </a:spcBef>
                        <a:spcAft>
                          <a:spcPts val="1000"/>
                        </a:spcAft>
                      </a:pPr>
                      <a:r>
                        <a:rPr lang="tr-TR" sz="1800">
                          <a:effectLst/>
                        </a:rPr>
                        <a:t>r</a:t>
                      </a:r>
                      <a:endParaRPr lang="tr-TR" sz="1800">
                        <a:effectLst/>
                        <a:latin typeface="Calibri"/>
                        <a:ea typeface="Calibri"/>
                        <a:cs typeface="Times New Roman"/>
                      </a:endParaRPr>
                    </a:p>
                  </a:txBody>
                  <a:tcPr marL="68580" marR="68580" marT="0" marB="0" anchor="ctr"/>
                </a:tc>
                <a:tc hMerge="1">
                  <a:txBody>
                    <a:bodyPr/>
                    <a:lstStyle/>
                    <a:p>
                      <a:endParaRPr lang="tr-TR"/>
                    </a:p>
                  </a:txBody>
                  <a:tcPr/>
                </a:tc>
              </a:tr>
              <a:tr h="933393">
                <a:tc vMerge="1">
                  <a:txBody>
                    <a:bodyPr/>
                    <a:lstStyle/>
                    <a:p>
                      <a:endParaRPr lang="tr-TR"/>
                    </a:p>
                  </a:txBody>
                  <a:tcPr/>
                </a:tc>
                <a:tc>
                  <a:txBody>
                    <a:bodyPr/>
                    <a:lstStyle/>
                    <a:p>
                      <a:pPr algn="ctr">
                        <a:lnSpc>
                          <a:spcPct val="115000"/>
                        </a:lnSpc>
                        <a:spcBef>
                          <a:spcPts val="1200"/>
                        </a:spcBef>
                        <a:spcAft>
                          <a:spcPts val="1000"/>
                        </a:spcAft>
                      </a:pPr>
                      <a:r>
                        <a:rPr lang="tr-TR" sz="1800" dirty="0" err="1">
                          <a:effectLst/>
                        </a:rPr>
                        <a:t>İrreguler</a:t>
                      </a:r>
                      <a:endParaRPr lang="tr-TR" sz="1800" dirty="0">
                        <a:effectLst/>
                        <a:latin typeface="Calibri"/>
                        <a:ea typeface="Calibri"/>
                        <a:cs typeface="Times New Roman"/>
                      </a:endParaRPr>
                    </a:p>
                  </a:txBody>
                  <a:tcPr marL="68580" marR="68580" marT="0" marB="0" anchor="ctr"/>
                </a:tc>
                <a:tc>
                  <a:txBody>
                    <a:bodyPr/>
                    <a:lstStyle/>
                    <a:p>
                      <a:pPr algn="ctr">
                        <a:lnSpc>
                          <a:spcPct val="115000"/>
                        </a:lnSpc>
                        <a:spcBef>
                          <a:spcPts val="1200"/>
                        </a:spcBef>
                        <a:spcAft>
                          <a:spcPts val="1000"/>
                        </a:spcAft>
                      </a:pPr>
                      <a:r>
                        <a:rPr lang="tr-TR" sz="1800" dirty="0">
                          <a:effectLst/>
                        </a:rPr>
                        <a:t>s</a:t>
                      </a:r>
                      <a:endParaRPr lang="tr-TR" sz="1800" dirty="0">
                        <a:effectLst/>
                        <a:latin typeface="Calibri"/>
                        <a:ea typeface="Calibri"/>
                        <a:cs typeface="Times New Roman"/>
                      </a:endParaRPr>
                    </a:p>
                  </a:txBody>
                  <a:tcPr marL="68580" marR="68580" marT="0" marB="0" anchor="ctr"/>
                </a:tc>
                <a:tc>
                  <a:txBody>
                    <a:bodyPr/>
                    <a:lstStyle/>
                    <a:p>
                      <a:pPr algn="ctr">
                        <a:lnSpc>
                          <a:spcPct val="115000"/>
                        </a:lnSpc>
                        <a:spcBef>
                          <a:spcPts val="1200"/>
                        </a:spcBef>
                        <a:spcAft>
                          <a:spcPts val="1000"/>
                        </a:spcAft>
                      </a:pPr>
                      <a:r>
                        <a:rPr lang="tr-TR" sz="1800" dirty="0">
                          <a:effectLst/>
                        </a:rPr>
                        <a:t>t</a:t>
                      </a:r>
                      <a:endParaRPr lang="tr-TR" sz="1800" dirty="0">
                        <a:effectLst/>
                        <a:latin typeface="Calibri"/>
                        <a:ea typeface="Calibri"/>
                        <a:cs typeface="Times New Roman"/>
                      </a:endParaRPr>
                    </a:p>
                  </a:txBody>
                  <a:tcPr marL="68580" marR="68580" marT="0" marB="0" anchor="ctr"/>
                </a:tc>
                <a:tc gridSpan="2">
                  <a:txBody>
                    <a:bodyPr/>
                    <a:lstStyle/>
                    <a:p>
                      <a:pPr algn="ctr">
                        <a:lnSpc>
                          <a:spcPct val="115000"/>
                        </a:lnSpc>
                        <a:spcBef>
                          <a:spcPts val="1200"/>
                        </a:spcBef>
                        <a:spcAft>
                          <a:spcPts val="1000"/>
                        </a:spcAft>
                      </a:pPr>
                      <a:r>
                        <a:rPr lang="tr-TR" sz="1800" dirty="0">
                          <a:effectLst/>
                        </a:rPr>
                        <a:t>u</a:t>
                      </a:r>
                      <a:endParaRPr lang="tr-TR" sz="1800" dirty="0">
                        <a:effectLst/>
                        <a:latin typeface="Calibri"/>
                        <a:ea typeface="Calibri"/>
                        <a:cs typeface="Times New Roman"/>
                      </a:endParaRPr>
                    </a:p>
                  </a:txBody>
                  <a:tcPr marL="68580" marR="68580" marT="0" marB="0" anchor="ctr"/>
                </a:tc>
                <a:tc hMerge="1">
                  <a:txBody>
                    <a:bodyPr/>
                    <a:lstStyle/>
                    <a:p>
                      <a:endParaRPr lang="tr-TR"/>
                    </a:p>
                  </a:txBody>
                  <a:tcPr/>
                </a:tc>
              </a:tr>
              <a:tr h="460501">
                <a:tc rowSpan="3">
                  <a:txBody>
                    <a:bodyPr/>
                    <a:lstStyle/>
                    <a:p>
                      <a:pPr algn="ctr">
                        <a:lnSpc>
                          <a:spcPct val="115000"/>
                        </a:lnSpc>
                        <a:spcBef>
                          <a:spcPts val="1200"/>
                        </a:spcBef>
                        <a:spcAft>
                          <a:spcPts val="1000"/>
                        </a:spcAft>
                      </a:pPr>
                      <a:r>
                        <a:rPr lang="tr-TR" sz="1800" dirty="0">
                          <a:effectLst/>
                        </a:rPr>
                        <a:t>Büyük </a:t>
                      </a:r>
                      <a:r>
                        <a:rPr lang="tr-TR" sz="1800" dirty="0" err="1">
                          <a:effectLst/>
                        </a:rPr>
                        <a:t>opasite</a:t>
                      </a:r>
                      <a:endParaRPr lang="tr-TR" sz="1800" dirty="0">
                        <a:effectLst/>
                      </a:endParaRPr>
                    </a:p>
                    <a:p>
                      <a:pPr algn="ctr">
                        <a:lnSpc>
                          <a:spcPct val="115000"/>
                        </a:lnSpc>
                        <a:spcBef>
                          <a:spcPts val="1200"/>
                        </a:spcBef>
                        <a:spcAft>
                          <a:spcPts val="1000"/>
                        </a:spcAft>
                      </a:pPr>
                      <a:r>
                        <a:rPr lang="tr-TR" sz="1800" dirty="0" smtClean="0">
                          <a:effectLst/>
                        </a:rPr>
                        <a:t>1 </a:t>
                      </a:r>
                      <a:r>
                        <a:rPr lang="tr-TR" sz="1800" dirty="0">
                          <a:effectLst/>
                        </a:rPr>
                        <a:t>cm. den büyük</a:t>
                      </a:r>
                      <a:endParaRPr lang="tr-TR" sz="1800" dirty="0">
                        <a:effectLst/>
                        <a:latin typeface="Calibri"/>
                        <a:ea typeface="Calibri"/>
                        <a:cs typeface="Times New Roman"/>
                      </a:endParaRPr>
                    </a:p>
                  </a:txBody>
                  <a:tcPr marL="68580" marR="68580" marT="0" marB="0" anchor="ctr"/>
                </a:tc>
                <a:tc>
                  <a:txBody>
                    <a:bodyPr/>
                    <a:lstStyle/>
                    <a:p>
                      <a:pPr algn="ctr">
                        <a:lnSpc>
                          <a:spcPct val="115000"/>
                        </a:lnSpc>
                        <a:spcBef>
                          <a:spcPts val="1200"/>
                        </a:spcBef>
                        <a:spcAft>
                          <a:spcPts val="1000"/>
                        </a:spcAft>
                      </a:pPr>
                      <a:r>
                        <a:rPr lang="tr-TR" sz="1800">
                          <a:effectLst/>
                        </a:rPr>
                        <a:t>A</a:t>
                      </a:r>
                      <a:endParaRPr lang="tr-TR" sz="1800">
                        <a:effectLst/>
                        <a:latin typeface="Calibri"/>
                        <a:ea typeface="Calibri"/>
                        <a:cs typeface="Times New Roman"/>
                      </a:endParaRPr>
                    </a:p>
                  </a:txBody>
                  <a:tcPr marL="68580" marR="68580" marT="0" marB="0" anchor="ctr"/>
                </a:tc>
                <a:tc gridSpan="4">
                  <a:txBody>
                    <a:bodyPr/>
                    <a:lstStyle/>
                    <a:p>
                      <a:pPr algn="ctr">
                        <a:lnSpc>
                          <a:spcPct val="115000"/>
                        </a:lnSpc>
                        <a:spcBef>
                          <a:spcPts val="1200"/>
                        </a:spcBef>
                        <a:spcAft>
                          <a:spcPts val="1000"/>
                        </a:spcAft>
                      </a:pPr>
                      <a:r>
                        <a:rPr lang="tr-TR" sz="1800" dirty="0">
                          <a:effectLst/>
                        </a:rPr>
                        <a:t>Toplam büyüklüğü 5 cm. ye kadar </a:t>
                      </a:r>
                      <a:endParaRPr lang="tr-TR" sz="1800" dirty="0">
                        <a:effectLst/>
                        <a:latin typeface="Calibri"/>
                        <a:ea typeface="Calibri"/>
                        <a:cs typeface="Times New Roman"/>
                      </a:endParaRPr>
                    </a:p>
                  </a:txBody>
                  <a:tcPr marL="68580" marR="68580" marT="0" marB="0" anchor="ctr"/>
                </a:tc>
                <a:tc hMerge="1">
                  <a:txBody>
                    <a:bodyPr/>
                    <a:lstStyle/>
                    <a:p>
                      <a:endParaRPr lang="tr-TR"/>
                    </a:p>
                  </a:txBody>
                  <a:tcPr/>
                </a:tc>
                <a:tc hMerge="1">
                  <a:txBody>
                    <a:bodyPr/>
                    <a:lstStyle/>
                    <a:p>
                      <a:endParaRPr lang="tr-TR"/>
                    </a:p>
                  </a:txBody>
                  <a:tcPr/>
                </a:tc>
                <a:tc hMerge="1">
                  <a:txBody>
                    <a:bodyPr/>
                    <a:lstStyle/>
                    <a:p>
                      <a:endParaRPr lang="tr-TR"/>
                    </a:p>
                  </a:txBody>
                  <a:tcPr/>
                </a:tc>
              </a:tr>
              <a:tr h="708088">
                <a:tc vMerge="1">
                  <a:txBody>
                    <a:bodyPr/>
                    <a:lstStyle/>
                    <a:p>
                      <a:endParaRPr lang="tr-TR"/>
                    </a:p>
                  </a:txBody>
                  <a:tcPr/>
                </a:tc>
                <a:tc>
                  <a:txBody>
                    <a:bodyPr/>
                    <a:lstStyle/>
                    <a:p>
                      <a:pPr algn="ctr">
                        <a:lnSpc>
                          <a:spcPct val="115000"/>
                        </a:lnSpc>
                        <a:spcBef>
                          <a:spcPts val="1200"/>
                        </a:spcBef>
                        <a:spcAft>
                          <a:spcPts val="1000"/>
                        </a:spcAft>
                      </a:pPr>
                      <a:r>
                        <a:rPr lang="tr-TR" sz="1800" dirty="0">
                          <a:effectLst/>
                        </a:rPr>
                        <a:t>B</a:t>
                      </a:r>
                      <a:endParaRPr lang="tr-TR" sz="1800" dirty="0">
                        <a:effectLst/>
                        <a:latin typeface="Calibri"/>
                        <a:ea typeface="Calibri"/>
                        <a:cs typeface="Times New Roman"/>
                      </a:endParaRPr>
                    </a:p>
                  </a:txBody>
                  <a:tcPr marL="68580" marR="68580" marT="0" marB="0" anchor="ctr"/>
                </a:tc>
                <a:tc gridSpan="3">
                  <a:txBody>
                    <a:bodyPr/>
                    <a:lstStyle/>
                    <a:p>
                      <a:pPr algn="ctr">
                        <a:lnSpc>
                          <a:spcPct val="115000"/>
                        </a:lnSpc>
                        <a:spcBef>
                          <a:spcPts val="1200"/>
                        </a:spcBef>
                        <a:spcAft>
                          <a:spcPts val="1000"/>
                        </a:spcAft>
                      </a:pPr>
                      <a:r>
                        <a:rPr lang="tr-TR" sz="1800" dirty="0">
                          <a:effectLst/>
                        </a:rPr>
                        <a:t>Toplam büyüklüğü bir akciğer alanının 1/3’ü kadar</a:t>
                      </a:r>
                      <a:endParaRPr lang="tr-TR" sz="1800" dirty="0">
                        <a:effectLst/>
                        <a:latin typeface="Calibri"/>
                        <a:ea typeface="Calibri"/>
                        <a:cs typeface="Times New Roman"/>
                      </a:endParaRPr>
                    </a:p>
                  </a:txBody>
                  <a:tcPr marL="68580" marR="68580" marT="0" marB="0" anchor="ctr"/>
                </a:tc>
                <a:tc hMerge="1">
                  <a:txBody>
                    <a:bodyPr/>
                    <a:lstStyle/>
                    <a:p>
                      <a:endParaRPr lang="tr-TR"/>
                    </a:p>
                  </a:txBody>
                  <a:tcPr/>
                </a:tc>
                <a:tc hMerge="1">
                  <a:txBody>
                    <a:bodyPr/>
                    <a:lstStyle/>
                    <a:p>
                      <a:endParaRPr lang="tr-TR"/>
                    </a:p>
                  </a:txBody>
                  <a:tcPr/>
                </a:tc>
                <a:tc>
                  <a:txBody>
                    <a:bodyPr/>
                    <a:lstStyle/>
                    <a:p>
                      <a:pPr algn="just">
                        <a:lnSpc>
                          <a:spcPct val="115000"/>
                        </a:lnSpc>
                        <a:spcBef>
                          <a:spcPts val="1200"/>
                        </a:spcBef>
                        <a:spcAft>
                          <a:spcPts val="1000"/>
                        </a:spcAft>
                      </a:pPr>
                      <a:r>
                        <a:rPr lang="tr-TR" sz="1600">
                          <a:effectLst/>
                        </a:rPr>
                        <a:t> </a:t>
                      </a:r>
                      <a:endParaRPr lang="tr-TR" sz="1400">
                        <a:effectLst/>
                        <a:latin typeface="Calibri"/>
                        <a:ea typeface="Calibri"/>
                        <a:cs typeface="Times New Roman"/>
                      </a:endParaRPr>
                    </a:p>
                  </a:txBody>
                  <a:tcPr marL="68580" marR="68580" marT="0" marB="0"/>
                </a:tc>
              </a:tr>
              <a:tr h="572111">
                <a:tc vMerge="1">
                  <a:txBody>
                    <a:bodyPr/>
                    <a:lstStyle/>
                    <a:p>
                      <a:endParaRPr lang="tr-TR"/>
                    </a:p>
                  </a:txBody>
                  <a:tcPr/>
                </a:tc>
                <a:tc>
                  <a:txBody>
                    <a:bodyPr/>
                    <a:lstStyle/>
                    <a:p>
                      <a:pPr algn="ctr">
                        <a:lnSpc>
                          <a:spcPct val="115000"/>
                        </a:lnSpc>
                        <a:spcBef>
                          <a:spcPts val="1200"/>
                        </a:spcBef>
                        <a:spcAft>
                          <a:spcPts val="1000"/>
                        </a:spcAft>
                      </a:pPr>
                      <a:r>
                        <a:rPr lang="tr-TR" sz="1800" dirty="0">
                          <a:effectLst/>
                        </a:rPr>
                        <a:t>C</a:t>
                      </a:r>
                      <a:endParaRPr lang="tr-TR" sz="1800" dirty="0">
                        <a:effectLst/>
                        <a:latin typeface="Calibri"/>
                        <a:ea typeface="Calibri"/>
                        <a:cs typeface="Times New Roman"/>
                      </a:endParaRPr>
                    </a:p>
                  </a:txBody>
                  <a:tcPr marL="68580" marR="68580" marT="0" marB="0" anchor="ctr"/>
                </a:tc>
                <a:tc gridSpan="4">
                  <a:txBody>
                    <a:bodyPr/>
                    <a:lstStyle/>
                    <a:p>
                      <a:pPr algn="ctr">
                        <a:lnSpc>
                          <a:spcPct val="115000"/>
                        </a:lnSpc>
                        <a:spcBef>
                          <a:spcPts val="1200"/>
                        </a:spcBef>
                        <a:spcAft>
                          <a:spcPts val="1000"/>
                        </a:spcAft>
                      </a:pPr>
                      <a:r>
                        <a:rPr lang="tr-TR" sz="1800" dirty="0">
                          <a:effectLst/>
                        </a:rPr>
                        <a:t>Toplam büyüklüğü daha fazla olan </a:t>
                      </a:r>
                      <a:r>
                        <a:rPr lang="tr-TR" sz="1800" dirty="0" err="1">
                          <a:effectLst/>
                        </a:rPr>
                        <a:t>opasiteler</a:t>
                      </a:r>
                      <a:endParaRPr lang="tr-TR" sz="1800" dirty="0">
                        <a:effectLst/>
                        <a:latin typeface="Calibri"/>
                        <a:ea typeface="Calibri"/>
                        <a:cs typeface="Times New Roman"/>
                      </a:endParaRPr>
                    </a:p>
                  </a:txBody>
                  <a:tcPr marL="68580" marR="68580" marT="0" marB="0" anchor="ctr"/>
                </a:tc>
                <a:tc hMerge="1">
                  <a:txBody>
                    <a:bodyPr/>
                    <a:lstStyle/>
                    <a:p>
                      <a:endParaRPr lang="tr-TR"/>
                    </a:p>
                  </a:txBody>
                  <a:tcPr/>
                </a:tc>
                <a:tc hMerge="1">
                  <a:txBody>
                    <a:bodyPr/>
                    <a:lstStyle/>
                    <a:p>
                      <a:endParaRPr lang="tr-TR"/>
                    </a:p>
                  </a:txBody>
                  <a:tcPr/>
                </a:tc>
                <a:tc hMerge="1">
                  <a:txBody>
                    <a:bodyPr/>
                    <a:lstStyle/>
                    <a:p>
                      <a:endParaRPr lang="tr-TR"/>
                    </a:p>
                  </a:txBody>
                  <a:tcPr/>
                </a:tc>
              </a:tr>
              <a:tr h="315663">
                <a:tc>
                  <a:txBody>
                    <a:bodyPr/>
                    <a:lstStyle/>
                    <a:p>
                      <a:pPr>
                        <a:lnSpc>
                          <a:spcPct val="115000"/>
                        </a:lnSpc>
                      </a:pPr>
                      <a:endParaRPr lang="tr-TR" sz="1400">
                        <a:effectLst/>
                        <a:latin typeface="Calibri"/>
                        <a:cs typeface="Times New Roman"/>
                      </a:endParaRPr>
                    </a:p>
                  </a:txBody>
                  <a:tcPr marL="0" marR="0" marT="0" marB="0" anchor="ctr"/>
                </a:tc>
                <a:tc>
                  <a:txBody>
                    <a:bodyPr/>
                    <a:lstStyle/>
                    <a:p>
                      <a:pPr>
                        <a:lnSpc>
                          <a:spcPct val="115000"/>
                        </a:lnSpc>
                      </a:pPr>
                      <a:endParaRPr lang="tr-TR" sz="1400">
                        <a:effectLst/>
                        <a:latin typeface="Calibri"/>
                        <a:cs typeface="Times New Roman"/>
                      </a:endParaRPr>
                    </a:p>
                  </a:txBody>
                  <a:tcPr marL="0" marR="0" marT="0" marB="0" anchor="ctr"/>
                </a:tc>
                <a:tc>
                  <a:txBody>
                    <a:bodyPr/>
                    <a:lstStyle/>
                    <a:p>
                      <a:pPr>
                        <a:lnSpc>
                          <a:spcPct val="115000"/>
                        </a:lnSpc>
                      </a:pPr>
                      <a:endParaRPr lang="tr-TR" sz="1400">
                        <a:effectLst/>
                        <a:latin typeface="Calibri"/>
                        <a:cs typeface="Times New Roman"/>
                      </a:endParaRPr>
                    </a:p>
                  </a:txBody>
                  <a:tcPr marL="0" marR="0" marT="0" marB="0" anchor="ctr"/>
                </a:tc>
                <a:tc>
                  <a:txBody>
                    <a:bodyPr/>
                    <a:lstStyle/>
                    <a:p>
                      <a:pPr>
                        <a:lnSpc>
                          <a:spcPct val="115000"/>
                        </a:lnSpc>
                      </a:pPr>
                      <a:endParaRPr lang="tr-TR" sz="1400" dirty="0">
                        <a:effectLst/>
                        <a:latin typeface="Calibri"/>
                        <a:cs typeface="Times New Roman"/>
                      </a:endParaRPr>
                    </a:p>
                  </a:txBody>
                  <a:tcPr marL="0" marR="0" marT="0" marB="0" anchor="ctr"/>
                </a:tc>
                <a:tc>
                  <a:txBody>
                    <a:bodyPr/>
                    <a:lstStyle/>
                    <a:p>
                      <a:pPr>
                        <a:lnSpc>
                          <a:spcPct val="115000"/>
                        </a:lnSpc>
                      </a:pPr>
                      <a:endParaRPr lang="tr-TR" sz="1400" dirty="0">
                        <a:effectLst/>
                        <a:latin typeface="Calibri"/>
                        <a:cs typeface="Times New Roman"/>
                      </a:endParaRPr>
                    </a:p>
                  </a:txBody>
                  <a:tcPr marL="0" marR="0" marT="0" marB="0" anchor="ctr"/>
                </a:tc>
                <a:tc>
                  <a:txBody>
                    <a:bodyPr/>
                    <a:lstStyle/>
                    <a:p>
                      <a:pPr>
                        <a:lnSpc>
                          <a:spcPct val="115000"/>
                        </a:lnSpc>
                      </a:pPr>
                      <a:endParaRPr lang="tr-TR" sz="1400" dirty="0">
                        <a:effectLst/>
                        <a:latin typeface="Calibri"/>
                        <a:cs typeface="Times New Roman"/>
                      </a:endParaRPr>
                    </a:p>
                  </a:txBody>
                  <a:tcPr marL="0" marR="0" marT="0" marB="0" anchor="ctr"/>
                </a:tc>
              </a:tr>
            </a:tbl>
          </a:graphicData>
        </a:graphic>
      </p:graphicFrame>
      <p:sp>
        <p:nvSpPr>
          <p:cNvPr id="6" name="Rectangle 2"/>
          <p:cNvSpPr txBox="1">
            <a:spLocks noChangeArrowheads="1"/>
          </p:cNvSpPr>
          <p:nvPr/>
        </p:nvSpPr>
        <p:spPr bwMode="gray">
          <a:xfrm>
            <a:off x="338138" y="55563"/>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PNÖMOKONYOZ GRAFİ SINIFLAMASI</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mph" presetSubtype="0" fill="hold" grpId="0" nodeType="afterEffect">
                                  <p:stCondLst>
                                    <p:cond delay="0"/>
                                  </p:stCondLst>
                                  <p:childTnLst>
                                    <p:animEffect transition="out" filter="fade">
                                      <p:cBhvr>
                                        <p:cTn id="6" dur="900" tmFilter="0, 0; .2, .5; .8, .5; 1, 0"/>
                                        <p:tgtEl>
                                          <p:spTgt spid="1095"/>
                                        </p:tgtEl>
                                      </p:cBhvr>
                                    </p:animEffect>
                                    <p:animScale>
                                      <p:cBhvr>
                                        <p:cTn id="7" dur="450" autoRev="1" fill="hold"/>
                                        <p:tgtEl>
                                          <p:spTgt spid="109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Dikdörtgen 2"/>
          <p:cNvSpPr>
            <a:spLocks noChangeArrowheads="1"/>
          </p:cNvSpPr>
          <p:nvPr/>
        </p:nvSpPr>
        <p:spPr bwMode="auto">
          <a:xfrm>
            <a:off x="581025" y="735013"/>
            <a:ext cx="8010525" cy="5494337"/>
          </a:xfrm>
          <a:prstGeom prst="rect">
            <a:avLst/>
          </a:prstGeom>
          <a:noFill/>
          <a:ln w="9525">
            <a:noFill/>
            <a:miter lim="800000"/>
            <a:headEnd/>
            <a:tailEnd/>
          </a:ln>
        </p:spPr>
        <p:txBody>
          <a:bodyPr>
            <a:spAutoFit/>
          </a:bodyPr>
          <a:lstStyle/>
          <a:p>
            <a:pPr>
              <a:lnSpc>
                <a:spcPct val="150000"/>
              </a:lnSpc>
            </a:pPr>
            <a:r>
              <a:rPr lang="tr-TR"/>
              <a:t>Akciğer radyolojisinin değerlendirilmesi sırasında opasitelerin yaygınlığı ve büyüklüğü ifade edilirken ikili sembol kullanılır;</a:t>
            </a:r>
          </a:p>
          <a:p>
            <a:pPr>
              <a:lnSpc>
                <a:spcPct val="150000"/>
              </a:lnSpc>
            </a:pPr>
            <a:r>
              <a:rPr lang="tr-TR"/>
              <a:t>Örneğin 0/1 ve s/t veya 2/1 ve q/r şeklinde ifade edilir. İlk örnekte yaygınlık 0 ile 1 arasında ancak 0 yaygınlığın daha hakim olduğu, büyüklük bakımından da s opasiteler daha fazla olmak üzere s ve t opasitelerin bulunduğuna işaret edilmektedir. İkinci örnekte ise yaygınlık bakımından kategori 2 daha hakim olmak üzere 2 ile 1 arası yaygınlık ve q opasiteler hakim olmak üzere q ve r opasiteler ifade edilmektedir. Radyolojik sembol olarak 1/1 ve s/s kullanılmışsa, yaygınlık düzeyi 1 olan s opasitelerin varlığı belirtilmektedir.</a:t>
            </a:r>
          </a:p>
          <a:p>
            <a:pPr>
              <a:lnSpc>
                <a:spcPct val="150000"/>
              </a:lnSpc>
            </a:pPr>
            <a:endParaRPr lang="tr-TR"/>
          </a:p>
          <a:p>
            <a:pPr>
              <a:lnSpc>
                <a:spcPct val="150000"/>
              </a:lnSpc>
            </a:pPr>
            <a:r>
              <a:rPr lang="tr-TR"/>
              <a:t>Mesleki akciğer hastalıklarında radyolojik bulgu olarak; Opasiteler dışında akciğer parankiminde, plevrada, kalpte ve mediastinumda çeşitli patolojik görüntüler de olabilir.</a:t>
            </a:r>
          </a:p>
        </p:txBody>
      </p:sp>
      <p:sp>
        <p:nvSpPr>
          <p:cNvPr id="4" name="Rectangle 2"/>
          <p:cNvSpPr txBox="1">
            <a:spLocks noChangeArrowheads="1"/>
          </p:cNvSpPr>
          <p:nvPr/>
        </p:nvSpPr>
        <p:spPr bwMode="gray">
          <a:xfrm>
            <a:off x="490538" y="112713"/>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PNÖMOKONYOZ GRAFİ SINIFLAMASI</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8"/>
          <p:cNvSpPr>
            <a:spLocks noChangeArrowheads="1"/>
          </p:cNvSpPr>
          <p:nvPr/>
        </p:nvSpPr>
        <p:spPr bwMode="auto">
          <a:xfrm>
            <a:off x="0" y="180975"/>
            <a:ext cx="9144000" cy="5857875"/>
          </a:xfrm>
          <a:prstGeom prst="rect">
            <a:avLst/>
          </a:prstGeom>
          <a:solidFill>
            <a:schemeClr val="bg1"/>
          </a:solidFill>
          <a:ln w="9525">
            <a:noFill/>
            <a:miter lim="800000"/>
            <a:headEnd/>
            <a:tailEnd/>
          </a:ln>
        </p:spPr>
        <p:txBody>
          <a:bodyPr wrap="none" anchor="ctr"/>
          <a:lstStyle/>
          <a:p>
            <a:pPr algn="ctr"/>
            <a:endParaRPr lang="en-GB">
              <a:solidFill>
                <a:srgbClr val="000000"/>
              </a:solidFill>
            </a:endParaRPr>
          </a:p>
        </p:txBody>
      </p:sp>
      <p:sp>
        <p:nvSpPr>
          <p:cNvPr id="1095" name="Rectangle 71"/>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25604" name="Text Box 77"/>
          <p:cNvSpPr txBox="1">
            <a:spLocks noChangeArrowheads="1"/>
          </p:cNvSpPr>
          <p:nvPr/>
        </p:nvSpPr>
        <p:spPr bwMode="auto">
          <a:xfrm>
            <a:off x="2532063" y="3740150"/>
            <a:ext cx="793750" cy="304800"/>
          </a:xfrm>
          <a:prstGeom prst="rect">
            <a:avLst/>
          </a:prstGeom>
          <a:noFill/>
          <a:ln w="9525">
            <a:noFill/>
            <a:miter lim="800000"/>
            <a:headEnd/>
            <a:tailEnd/>
          </a:ln>
        </p:spPr>
        <p:txBody>
          <a:bodyPr wrap="none">
            <a:spAutoFit/>
          </a:bodyPr>
          <a:lstStyle/>
          <a:p>
            <a:r>
              <a:rPr lang="en-GB" sz="1400" b="1">
                <a:solidFill>
                  <a:srgbClr val="FFFFFF"/>
                </a:solidFill>
              </a:rPr>
              <a:t>Target</a:t>
            </a:r>
          </a:p>
        </p:txBody>
      </p:sp>
      <p:graphicFrame>
        <p:nvGraphicFramePr>
          <p:cNvPr id="3" name="Tablo 2"/>
          <p:cNvGraphicFramePr>
            <a:graphicFrameLocks noGrp="1"/>
          </p:cNvGraphicFramePr>
          <p:nvPr/>
        </p:nvGraphicFramePr>
        <p:xfrm>
          <a:off x="1576388" y="1157288"/>
          <a:ext cx="5991225" cy="4171952"/>
        </p:xfrm>
        <a:graphic>
          <a:graphicData uri="http://schemas.openxmlformats.org/drawingml/2006/table">
            <a:tbl>
              <a:tblPr firstRow="1" firstCol="1" bandRow="1">
                <a:tableStyleId>{5C22544A-7EE6-4342-B048-85BDC9FD1C3A}</a:tableStyleId>
              </a:tblPr>
              <a:tblGrid>
                <a:gridCol w="1089313"/>
                <a:gridCol w="4901912"/>
              </a:tblGrid>
              <a:tr h="715122">
                <a:tc>
                  <a:txBody>
                    <a:bodyPr/>
                    <a:lstStyle/>
                    <a:p>
                      <a:pPr algn="ctr">
                        <a:lnSpc>
                          <a:spcPct val="115000"/>
                        </a:lnSpc>
                        <a:spcAft>
                          <a:spcPts val="0"/>
                        </a:spcAft>
                      </a:pPr>
                      <a:r>
                        <a:rPr lang="tr-TR" sz="1400">
                          <a:effectLst/>
                        </a:rPr>
                        <a:t>Sembol</a:t>
                      </a:r>
                      <a:endParaRPr lang="tr-TR" sz="14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tr-TR" sz="1400" dirty="0">
                          <a:effectLst/>
                        </a:rPr>
                        <a:t>Anlamı</a:t>
                      </a:r>
                      <a:endParaRPr lang="tr-TR" sz="1400" dirty="0">
                        <a:effectLst/>
                        <a:latin typeface="Calibri"/>
                        <a:ea typeface="Calibri"/>
                        <a:cs typeface="Times New Roman"/>
                      </a:endParaRPr>
                    </a:p>
                  </a:txBody>
                  <a:tcPr marL="68580" marR="68580" marT="0" marB="0" anchor="ctr"/>
                </a:tc>
              </a:tr>
              <a:tr h="345683">
                <a:tc>
                  <a:txBody>
                    <a:bodyPr/>
                    <a:lstStyle/>
                    <a:p>
                      <a:pPr algn="ctr">
                        <a:lnSpc>
                          <a:spcPct val="115000"/>
                        </a:lnSpc>
                        <a:spcAft>
                          <a:spcPts val="0"/>
                        </a:spcAft>
                      </a:pPr>
                      <a:r>
                        <a:rPr lang="tr-TR" sz="1400">
                          <a:effectLst/>
                        </a:rPr>
                        <a:t>ca</a:t>
                      </a:r>
                      <a:endParaRPr lang="tr-TR" sz="14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tr-TR" sz="1400">
                          <a:effectLst/>
                        </a:rPr>
                        <a:t>Kanser olasılığı</a:t>
                      </a:r>
                      <a:endParaRPr lang="tr-TR" sz="1400">
                        <a:effectLst/>
                        <a:latin typeface="Calibri"/>
                        <a:ea typeface="Calibri"/>
                        <a:cs typeface="Times New Roman"/>
                      </a:endParaRPr>
                    </a:p>
                  </a:txBody>
                  <a:tcPr marL="68580" marR="68580" marT="0" marB="0" anchor="ctr"/>
                </a:tc>
              </a:tr>
              <a:tr h="345683">
                <a:tc>
                  <a:txBody>
                    <a:bodyPr/>
                    <a:lstStyle/>
                    <a:p>
                      <a:pPr algn="ctr">
                        <a:lnSpc>
                          <a:spcPct val="115000"/>
                        </a:lnSpc>
                        <a:spcAft>
                          <a:spcPts val="0"/>
                        </a:spcAft>
                      </a:pPr>
                      <a:r>
                        <a:rPr lang="tr-TR" sz="1400">
                          <a:effectLst/>
                        </a:rPr>
                        <a:t>co</a:t>
                      </a:r>
                      <a:endParaRPr lang="tr-TR" sz="14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tr-TR" sz="1400">
                          <a:effectLst/>
                        </a:rPr>
                        <a:t>Cardiac outline; kalp sınırları belirsiz</a:t>
                      </a:r>
                      <a:endParaRPr lang="tr-TR" sz="1400">
                        <a:effectLst/>
                        <a:latin typeface="Calibri"/>
                        <a:ea typeface="Calibri"/>
                        <a:cs typeface="Times New Roman"/>
                      </a:endParaRPr>
                    </a:p>
                  </a:txBody>
                  <a:tcPr marL="68580" marR="68580" marT="0" marB="0" anchor="ctr"/>
                </a:tc>
              </a:tr>
              <a:tr h="345683">
                <a:tc>
                  <a:txBody>
                    <a:bodyPr/>
                    <a:lstStyle/>
                    <a:p>
                      <a:pPr algn="ctr">
                        <a:lnSpc>
                          <a:spcPct val="115000"/>
                        </a:lnSpc>
                        <a:spcAft>
                          <a:spcPts val="0"/>
                        </a:spcAft>
                      </a:pPr>
                      <a:r>
                        <a:rPr lang="tr-TR" sz="1400">
                          <a:effectLst/>
                        </a:rPr>
                        <a:t>cp</a:t>
                      </a:r>
                      <a:endParaRPr lang="tr-TR" sz="14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tr-TR" sz="1400">
                          <a:effectLst/>
                        </a:rPr>
                        <a:t>Cor pulmonale</a:t>
                      </a:r>
                      <a:endParaRPr lang="tr-TR" sz="1400">
                        <a:effectLst/>
                        <a:latin typeface="Calibri"/>
                        <a:ea typeface="Calibri"/>
                        <a:cs typeface="Times New Roman"/>
                      </a:endParaRPr>
                    </a:p>
                  </a:txBody>
                  <a:tcPr marL="68580" marR="68580" marT="0" marB="0" anchor="ctr"/>
                </a:tc>
              </a:tr>
              <a:tr h="345683">
                <a:tc>
                  <a:txBody>
                    <a:bodyPr/>
                    <a:lstStyle/>
                    <a:p>
                      <a:pPr algn="ctr">
                        <a:lnSpc>
                          <a:spcPct val="115000"/>
                        </a:lnSpc>
                        <a:spcAft>
                          <a:spcPts val="0"/>
                        </a:spcAft>
                      </a:pPr>
                      <a:r>
                        <a:rPr lang="tr-TR" sz="1400">
                          <a:effectLst/>
                        </a:rPr>
                        <a:t>cv</a:t>
                      </a:r>
                      <a:endParaRPr lang="tr-TR" sz="14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tr-TR" sz="1400">
                          <a:effectLst/>
                        </a:rPr>
                        <a:t>Kavite</a:t>
                      </a:r>
                      <a:endParaRPr lang="tr-TR" sz="1400">
                        <a:effectLst/>
                        <a:latin typeface="Calibri"/>
                        <a:ea typeface="Calibri"/>
                        <a:cs typeface="Times New Roman"/>
                      </a:endParaRPr>
                    </a:p>
                  </a:txBody>
                  <a:tcPr marL="68580" marR="68580" marT="0" marB="0" anchor="ctr"/>
                </a:tc>
              </a:tr>
              <a:tr h="345683">
                <a:tc>
                  <a:txBody>
                    <a:bodyPr/>
                    <a:lstStyle/>
                    <a:p>
                      <a:pPr algn="ctr">
                        <a:lnSpc>
                          <a:spcPct val="115000"/>
                        </a:lnSpc>
                        <a:spcAft>
                          <a:spcPts val="0"/>
                        </a:spcAft>
                      </a:pPr>
                      <a:r>
                        <a:rPr lang="tr-TR" sz="1400">
                          <a:effectLst/>
                        </a:rPr>
                        <a:t>em</a:t>
                      </a:r>
                      <a:endParaRPr lang="tr-TR" sz="14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tr-TR" sz="1400">
                          <a:effectLst/>
                        </a:rPr>
                        <a:t>Amfizem</a:t>
                      </a:r>
                      <a:endParaRPr lang="tr-TR" sz="1400">
                        <a:effectLst/>
                        <a:latin typeface="Calibri"/>
                        <a:ea typeface="Calibri"/>
                        <a:cs typeface="Times New Roman"/>
                      </a:endParaRPr>
                    </a:p>
                  </a:txBody>
                  <a:tcPr marL="68580" marR="68580" marT="0" marB="0" anchor="ctr"/>
                </a:tc>
              </a:tr>
              <a:tr h="345683">
                <a:tc>
                  <a:txBody>
                    <a:bodyPr/>
                    <a:lstStyle/>
                    <a:p>
                      <a:pPr algn="ctr">
                        <a:lnSpc>
                          <a:spcPct val="115000"/>
                        </a:lnSpc>
                        <a:spcAft>
                          <a:spcPts val="0"/>
                        </a:spcAft>
                      </a:pPr>
                      <a:r>
                        <a:rPr lang="tr-TR" sz="1400">
                          <a:effectLst/>
                        </a:rPr>
                        <a:t>es</a:t>
                      </a:r>
                      <a:endParaRPr lang="tr-TR" sz="14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tr-TR" sz="1400">
                          <a:effectLst/>
                        </a:rPr>
                        <a:t>Egg-shell kalsifikasyon</a:t>
                      </a:r>
                      <a:endParaRPr lang="tr-TR" sz="1400">
                        <a:effectLst/>
                        <a:latin typeface="Calibri"/>
                        <a:ea typeface="Calibri"/>
                        <a:cs typeface="Times New Roman"/>
                      </a:endParaRPr>
                    </a:p>
                  </a:txBody>
                  <a:tcPr marL="68580" marR="68580" marT="0" marB="0" anchor="ctr"/>
                </a:tc>
              </a:tr>
              <a:tr h="345683">
                <a:tc>
                  <a:txBody>
                    <a:bodyPr/>
                    <a:lstStyle/>
                    <a:p>
                      <a:pPr algn="ctr">
                        <a:lnSpc>
                          <a:spcPct val="115000"/>
                        </a:lnSpc>
                        <a:spcAft>
                          <a:spcPts val="0"/>
                        </a:spcAft>
                      </a:pPr>
                      <a:r>
                        <a:rPr lang="tr-TR" sz="1400">
                          <a:effectLst/>
                        </a:rPr>
                        <a:t>hi</a:t>
                      </a:r>
                      <a:endParaRPr lang="tr-TR" sz="14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tr-TR" sz="1400">
                          <a:effectLst/>
                        </a:rPr>
                        <a:t>Hiler gölgeler</a:t>
                      </a:r>
                      <a:endParaRPr lang="tr-TR" sz="1400">
                        <a:effectLst/>
                        <a:latin typeface="Calibri"/>
                        <a:ea typeface="Calibri"/>
                        <a:cs typeface="Times New Roman"/>
                      </a:endParaRPr>
                    </a:p>
                  </a:txBody>
                  <a:tcPr marL="68580" marR="68580" marT="0" marB="0" anchor="ctr"/>
                </a:tc>
              </a:tr>
              <a:tr h="345683">
                <a:tc>
                  <a:txBody>
                    <a:bodyPr/>
                    <a:lstStyle/>
                    <a:p>
                      <a:pPr algn="ctr">
                        <a:lnSpc>
                          <a:spcPct val="115000"/>
                        </a:lnSpc>
                        <a:spcAft>
                          <a:spcPts val="0"/>
                        </a:spcAft>
                      </a:pPr>
                      <a:r>
                        <a:rPr lang="tr-TR" sz="1400">
                          <a:effectLst/>
                        </a:rPr>
                        <a:t>pl</a:t>
                      </a:r>
                      <a:endParaRPr lang="tr-TR" sz="14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tr-TR" sz="1400">
                          <a:effectLst/>
                        </a:rPr>
                        <a:t>Plevral anormallikler</a:t>
                      </a:r>
                      <a:endParaRPr lang="tr-TR" sz="1400">
                        <a:effectLst/>
                        <a:latin typeface="Calibri"/>
                        <a:ea typeface="Calibri"/>
                        <a:cs typeface="Times New Roman"/>
                      </a:endParaRPr>
                    </a:p>
                  </a:txBody>
                  <a:tcPr marL="68580" marR="68580" marT="0" marB="0" anchor="ctr"/>
                </a:tc>
              </a:tr>
              <a:tr h="345683">
                <a:tc>
                  <a:txBody>
                    <a:bodyPr/>
                    <a:lstStyle/>
                    <a:p>
                      <a:pPr algn="ctr">
                        <a:lnSpc>
                          <a:spcPct val="115000"/>
                        </a:lnSpc>
                        <a:spcAft>
                          <a:spcPts val="0"/>
                        </a:spcAft>
                      </a:pPr>
                      <a:r>
                        <a:rPr lang="tr-TR" sz="1400">
                          <a:effectLst/>
                        </a:rPr>
                        <a:t>px</a:t>
                      </a:r>
                      <a:endParaRPr lang="tr-TR" sz="14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tr-TR" sz="1400">
                          <a:effectLst/>
                        </a:rPr>
                        <a:t>Pnömotoraks</a:t>
                      </a:r>
                      <a:endParaRPr lang="tr-TR" sz="1400">
                        <a:effectLst/>
                        <a:latin typeface="Calibri"/>
                        <a:ea typeface="Calibri"/>
                        <a:cs typeface="Times New Roman"/>
                      </a:endParaRPr>
                    </a:p>
                  </a:txBody>
                  <a:tcPr marL="68580" marR="68580" marT="0" marB="0" anchor="ctr"/>
                </a:tc>
              </a:tr>
              <a:tr h="345683">
                <a:tc>
                  <a:txBody>
                    <a:bodyPr/>
                    <a:lstStyle/>
                    <a:p>
                      <a:pPr algn="ctr">
                        <a:lnSpc>
                          <a:spcPct val="115000"/>
                        </a:lnSpc>
                        <a:spcAft>
                          <a:spcPts val="0"/>
                        </a:spcAft>
                      </a:pPr>
                      <a:r>
                        <a:rPr lang="tr-TR" sz="1400">
                          <a:effectLst/>
                        </a:rPr>
                        <a:t>tb</a:t>
                      </a:r>
                      <a:endParaRPr lang="tr-TR" sz="140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tr-TR" sz="1400" dirty="0">
                          <a:effectLst/>
                        </a:rPr>
                        <a:t>Tüberküloz </a:t>
                      </a:r>
                      <a:endParaRPr lang="tr-TR" sz="1400" dirty="0">
                        <a:effectLst/>
                        <a:latin typeface="Calibri"/>
                        <a:ea typeface="Calibri"/>
                        <a:cs typeface="Times New Roman"/>
                      </a:endParaRPr>
                    </a:p>
                  </a:txBody>
                  <a:tcPr marL="68580" marR="68580" marT="0" marB="0" anchor="ctr"/>
                </a:tc>
              </a:tr>
            </a:tbl>
          </a:graphicData>
        </a:graphic>
      </p:graphicFrame>
      <p:sp>
        <p:nvSpPr>
          <p:cNvPr id="6" name="Rectangle 2"/>
          <p:cNvSpPr txBox="1">
            <a:spLocks noChangeArrowheads="1"/>
          </p:cNvSpPr>
          <p:nvPr/>
        </p:nvSpPr>
        <p:spPr bwMode="gray">
          <a:xfrm>
            <a:off x="338138" y="152400"/>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PNÖMOKONYOZ GRAFİ SINIFLAMASI</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mph" presetSubtype="0" fill="hold" grpId="0" nodeType="afterEffect">
                                  <p:stCondLst>
                                    <p:cond delay="0"/>
                                  </p:stCondLst>
                                  <p:childTnLst>
                                    <p:animEffect transition="out" filter="fade">
                                      <p:cBhvr>
                                        <p:cTn id="6" dur="900" tmFilter="0, 0; .2, .5; .8, .5; 1, 0"/>
                                        <p:tgtEl>
                                          <p:spTgt spid="1095"/>
                                        </p:tgtEl>
                                      </p:cBhvr>
                                    </p:animEffect>
                                    <p:animScale>
                                      <p:cBhvr>
                                        <p:cTn id="7" dur="450" autoRev="1" fill="hold"/>
                                        <p:tgtEl>
                                          <p:spTgt spid="109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Dikdörtgen 1"/>
          <p:cNvSpPr>
            <a:spLocks noChangeArrowheads="1"/>
          </p:cNvSpPr>
          <p:nvPr/>
        </p:nvSpPr>
        <p:spPr bwMode="auto">
          <a:xfrm>
            <a:off x="0" y="665163"/>
            <a:ext cx="8829675" cy="6186487"/>
          </a:xfrm>
          <a:prstGeom prst="rect">
            <a:avLst/>
          </a:prstGeom>
          <a:noFill/>
          <a:ln w="9525">
            <a:noFill/>
            <a:miter lim="800000"/>
            <a:headEnd/>
            <a:tailEnd/>
          </a:ln>
        </p:spPr>
        <p:txBody>
          <a:bodyPr>
            <a:spAutoFit/>
          </a:bodyPr>
          <a:lstStyle/>
          <a:p>
            <a:r>
              <a:rPr lang="tr-TR"/>
              <a:t>Mesleki akciğer hastalıklarının incelenmesinde radyolojinin yanı sıra SFT de önemli! SFT ile, hem hastalığın türü hem de fonksiyonel kapasite, yani fonksiyonel bozulmanın derecesi belirlenir. (SFT, hastalığın seyri ve maluliyet düzeyinin tespiti için de önemli)</a:t>
            </a:r>
          </a:p>
          <a:p>
            <a:r>
              <a:rPr lang="tr-TR"/>
              <a:t>SFT, expirium hacimlerini ölçer. Kişi en derin nefesini alır, ciğerlerine doldurduğu havayı hızla cihazın içine üfler. Bu sırada cihaz çeşitli ölçümler yapar. Bu ölçümlerden en temel ikisi; zorlu vital kapasite (FVC) ile expiriumun ilk saniyesi içinde üflenen hacim (FEV</a:t>
            </a:r>
            <a:r>
              <a:rPr lang="tr-TR" baseline="-25000"/>
              <a:t>1.0</a:t>
            </a:r>
            <a:r>
              <a:rPr lang="tr-TR"/>
              <a:t>) değerleridir. Zorlu vital kapasite en derin nefes alıp ciğerlerdeki havayı en hızlı şekilde üfleme sırasında çıkarılan hava hacmidir. (Sağlıklı bir yetişkinde 5-6 lt.)   FEV</a:t>
            </a:r>
            <a:r>
              <a:rPr lang="tr-TR" baseline="-25000"/>
              <a:t>1.0</a:t>
            </a:r>
            <a:r>
              <a:rPr lang="tr-TR"/>
              <a:t>:4-5 Lt.</a:t>
            </a:r>
          </a:p>
          <a:p>
            <a:r>
              <a:rPr lang="tr-TR"/>
              <a:t>Bu hacimler mutlak değerler olarak ifade edildiği gibi, yaş, cinsiyet ve boy uzunluğu dikkate alınarak hazırlanmış olan normogamlarda belirlenen “beklenen” değerlerin yüzdesi olarak da belirtilebilir. Beklenen değerin </a:t>
            </a:r>
            <a:r>
              <a:rPr lang="tr-TR" b="1">
                <a:solidFill>
                  <a:srgbClr val="FF0000"/>
                </a:solidFill>
              </a:rPr>
              <a:t>%80 ve daha üzerindeki değerler normal</a:t>
            </a:r>
            <a:r>
              <a:rPr lang="tr-TR"/>
              <a:t> olarak kabul edilir. </a:t>
            </a:r>
          </a:p>
          <a:p>
            <a:r>
              <a:rPr lang="tr-TR"/>
              <a:t>Hava yollarında tıkanıklık olduğunda (</a:t>
            </a:r>
            <a:r>
              <a:rPr lang="tr-TR" b="1"/>
              <a:t>obstrüktif bozukluk</a:t>
            </a:r>
            <a:r>
              <a:rPr lang="tr-TR"/>
              <a:t>) her iki hacim de azalır ama nefes verme daha güçleşeceği için </a:t>
            </a:r>
            <a:r>
              <a:rPr lang="tr-TR" b="1"/>
              <a:t>FEV</a:t>
            </a:r>
            <a:r>
              <a:rPr lang="tr-TR" b="1" baseline="-25000"/>
              <a:t>1.0</a:t>
            </a:r>
            <a:r>
              <a:rPr lang="tr-TR" b="1"/>
              <a:t> / FVC değeri %80’den daha düşüktür</a:t>
            </a:r>
            <a:r>
              <a:rPr lang="tr-TR"/>
              <a:t>. Restriktif bozukluklarda ise her iki hacimde de aynı ölçüde azalma olacağı için değer normaldir, hatta artmış da bulunabilir. Hacimlerde ileri derecede azalma:Akciğer parankiminde yaygın fibrozis!</a:t>
            </a:r>
          </a:p>
          <a:p>
            <a:endParaRPr lang="tr-TR"/>
          </a:p>
          <a:p>
            <a:r>
              <a:rPr lang="tr-TR"/>
              <a:t>NOT: Mesleki akciğer hastalığı olan hastalarda en sık ölüm nedeni kalp yetmezliğidir.</a:t>
            </a:r>
          </a:p>
          <a:p>
            <a:endParaRPr lang="tr-TR"/>
          </a:p>
        </p:txBody>
      </p:sp>
      <p:sp>
        <p:nvSpPr>
          <p:cNvPr id="3" name="Rectangle 2"/>
          <p:cNvSpPr txBox="1">
            <a:spLocks noChangeArrowheads="1"/>
          </p:cNvSpPr>
          <p:nvPr/>
        </p:nvSpPr>
        <p:spPr bwMode="gray">
          <a:xfrm>
            <a:off x="338138" y="17463"/>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MESLEKİ SOL. SİS. HASTALIKLARINDA SFT</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8"/>
          <p:cNvSpPr>
            <a:spLocks noChangeArrowheads="1"/>
          </p:cNvSpPr>
          <p:nvPr/>
        </p:nvSpPr>
        <p:spPr bwMode="auto">
          <a:xfrm>
            <a:off x="0" y="180975"/>
            <a:ext cx="9144000" cy="5857875"/>
          </a:xfrm>
          <a:prstGeom prst="rect">
            <a:avLst/>
          </a:prstGeom>
          <a:solidFill>
            <a:schemeClr val="bg1"/>
          </a:solidFill>
          <a:ln w="9525">
            <a:noFill/>
            <a:miter lim="800000"/>
            <a:headEnd/>
            <a:tailEnd/>
          </a:ln>
        </p:spPr>
        <p:txBody>
          <a:bodyPr wrap="none" anchor="ctr"/>
          <a:lstStyle/>
          <a:p>
            <a:pPr algn="ctr"/>
            <a:endParaRPr lang="en-GB">
              <a:solidFill>
                <a:srgbClr val="000000"/>
              </a:solidFill>
            </a:endParaRPr>
          </a:p>
        </p:txBody>
      </p:sp>
      <p:sp>
        <p:nvSpPr>
          <p:cNvPr id="1095" name="Rectangle 71"/>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solidFill>
                <a:srgbClr val="000000"/>
              </a:solidFill>
            </a:endParaRPr>
          </a:p>
        </p:txBody>
      </p:sp>
      <p:sp>
        <p:nvSpPr>
          <p:cNvPr id="27652" name="Text Box 77"/>
          <p:cNvSpPr txBox="1">
            <a:spLocks noChangeArrowheads="1"/>
          </p:cNvSpPr>
          <p:nvPr/>
        </p:nvSpPr>
        <p:spPr bwMode="auto">
          <a:xfrm>
            <a:off x="2532063" y="3740150"/>
            <a:ext cx="793750" cy="304800"/>
          </a:xfrm>
          <a:prstGeom prst="rect">
            <a:avLst/>
          </a:prstGeom>
          <a:noFill/>
          <a:ln w="9525">
            <a:noFill/>
            <a:miter lim="800000"/>
            <a:headEnd/>
            <a:tailEnd/>
          </a:ln>
        </p:spPr>
        <p:txBody>
          <a:bodyPr wrap="none">
            <a:spAutoFit/>
          </a:bodyPr>
          <a:lstStyle/>
          <a:p>
            <a:r>
              <a:rPr lang="en-GB" sz="1400" b="1">
                <a:solidFill>
                  <a:srgbClr val="FFFFFF"/>
                </a:solidFill>
              </a:rPr>
              <a:t>Target</a:t>
            </a:r>
          </a:p>
        </p:txBody>
      </p:sp>
      <p:graphicFrame>
        <p:nvGraphicFramePr>
          <p:cNvPr id="2" name="Tablo 1"/>
          <p:cNvGraphicFramePr>
            <a:graphicFrameLocks noGrp="1"/>
          </p:cNvGraphicFramePr>
          <p:nvPr/>
        </p:nvGraphicFramePr>
        <p:xfrm>
          <a:off x="1592263" y="1997075"/>
          <a:ext cx="5903913" cy="3390899"/>
        </p:xfrm>
        <a:graphic>
          <a:graphicData uri="http://schemas.openxmlformats.org/drawingml/2006/table">
            <a:tbl>
              <a:tblPr firstRow="1" firstCol="1" bandRow="1">
                <a:tableStyleId>{5C22544A-7EE6-4342-B048-85BDC9FD1C3A}</a:tableStyleId>
              </a:tblPr>
              <a:tblGrid>
                <a:gridCol w="2057488"/>
                <a:gridCol w="1000169"/>
                <a:gridCol w="1247829"/>
                <a:gridCol w="1598427"/>
              </a:tblGrid>
              <a:tr h="637624">
                <a:tc>
                  <a:txBody>
                    <a:bodyPr/>
                    <a:lstStyle/>
                    <a:p>
                      <a:pPr algn="ctr">
                        <a:lnSpc>
                          <a:spcPct val="115000"/>
                        </a:lnSpc>
                        <a:spcAft>
                          <a:spcPts val="0"/>
                        </a:spcAft>
                      </a:pPr>
                      <a:r>
                        <a:rPr lang="tr-TR" sz="1400" dirty="0">
                          <a:effectLst/>
                        </a:rPr>
                        <a:t> </a:t>
                      </a:r>
                      <a:endParaRPr lang="tr-TR" sz="1400" dirty="0">
                        <a:effectLst/>
                        <a:latin typeface="Calibri"/>
                        <a:ea typeface="Calibri"/>
                        <a:cs typeface="Times New Roman"/>
                      </a:endParaRPr>
                    </a:p>
                  </a:txBody>
                  <a:tcPr marL="68583" marR="68583" marT="0" marB="0" anchor="ctr"/>
                </a:tc>
                <a:tc>
                  <a:txBody>
                    <a:bodyPr/>
                    <a:lstStyle/>
                    <a:p>
                      <a:pPr algn="ctr">
                        <a:lnSpc>
                          <a:spcPct val="115000"/>
                        </a:lnSpc>
                        <a:spcAft>
                          <a:spcPts val="0"/>
                        </a:spcAft>
                      </a:pPr>
                      <a:r>
                        <a:rPr lang="tr-TR" sz="1400" dirty="0">
                          <a:effectLst/>
                        </a:rPr>
                        <a:t>ZVK (litre)</a:t>
                      </a:r>
                      <a:endParaRPr lang="tr-TR" sz="1400" dirty="0">
                        <a:effectLst/>
                        <a:latin typeface="Calibri"/>
                        <a:ea typeface="Calibri"/>
                        <a:cs typeface="Times New Roman"/>
                      </a:endParaRPr>
                    </a:p>
                  </a:txBody>
                  <a:tcPr marL="68583" marR="68583" marT="0" marB="0" anchor="ctr"/>
                </a:tc>
                <a:tc>
                  <a:txBody>
                    <a:bodyPr/>
                    <a:lstStyle/>
                    <a:p>
                      <a:pPr algn="ctr">
                        <a:lnSpc>
                          <a:spcPct val="115000"/>
                        </a:lnSpc>
                        <a:spcAft>
                          <a:spcPts val="0"/>
                        </a:spcAft>
                      </a:pPr>
                      <a:r>
                        <a:rPr lang="tr-TR" sz="1400">
                          <a:effectLst/>
                        </a:rPr>
                        <a:t>ZEV</a:t>
                      </a:r>
                      <a:r>
                        <a:rPr lang="tr-TR" sz="1400" baseline="-25000">
                          <a:effectLst/>
                        </a:rPr>
                        <a:t>1.0</a:t>
                      </a:r>
                      <a:r>
                        <a:rPr lang="tr-TR" sz="1400">
                          <a:effectLst/>
                        </a:rPr>
                        <a:t> (litre)</a:t>
                      </a:r>
                      <a:endParaRPr lang="tr-TR" sz="1400">
                        <a:effectLst/>
                        <a:latin typeface="Calibri"/>
                        <a:ea typeface="Calibri"/>
                        <a:cs typeface="Times New Roman"/>
                      </a:endParaRPr>
                    </a:p>
                  </a:txBody>
                  <a:tcPr marL="68583" marR="68583" marT="0" marB="0" anchor="ctr"/>
                </a:tc>
                <a:tc>
                  <a:txBody>
                    <a:bodyPr/>
                    <a:lstStyle/>
                    <a:p>
                      <a:pPr algn="ctr">
                        <a:lnSpc>
                          <a:spcPct val="115000"/>
                        </a:lnSpc>
                        <a:spcAft>
                          <a:spcPts val="0"/>
                        </a:spcAft>
                      </a:pPr>
                      <a:r>
                        <a:rPr lang="tr-TR" sz="1400">
                          <a:effectLst/>
                        </a:rPr>
                        <a:t>ZEV</a:t>
                      </a:r>
                      <a:r>
                        <a:rPr lang="tr-TR" sz="1400" baseline="-25000">
                          <a:effectLst/>
                        </a:rPr>
                        <a:t>1.0</a:t>
                      </a:r>
                      <a:r>
                        <a:rPr lang="tr-TR" sz="1400">
                          <a:effectLst/>
                        </a:rPr>
                        <a:t> / ZVK (%)</a:t>
                      </a:r>
                      <a:endParaRPr lang="tr-TR" sz="1400">
                        <a:effectLst/>
                        <a:latin typeface="Calibri"/>
                        <a:ea typeface="Calibri"/>
                        <a:cs typeface="Times New Roman"/>
                      </a:endParaRPr>
                    </a:p>
                  </a:txBody>
                  <a:tcPr marL="68583" marR="68583" marT="0" marB="0" anchor="ctr"/>
                </a:tc>
              </a:tr>
              <a:tr h="749611">
                <a:tc>
                  <a:txBody>
                    <a:bodyPr/>
                    <a:lstStyle/>
                    <a:p>
                      <a:pPr algn="ctr">
                        <a:lnSpc>
                          <a:spcPct val="115000"/>
                        </a:lnSpc>
                        <a:spcAft>
                          <a:spcPts val="0"/>
                        </a:spcAft>
                      </a:pPr>
                      <a:r>
                        <a:rPr lang="tr-TR" sz="1400" dirty="0">
                          <a:effectLst/>
                        </a:rPr>
                        <a:t>Normal değerler</a:t>
                      </a:r>
                      <a:endParaRPr lang="tr-TR" sz="1400" dirty="0">
                        <a:effectLst/>
                        <a:latin typeface="Calibri"/>
                        <a:ea typeface="Calibri"/>
                        <a:cs typeface="Times New Roman"/>
                      </a:endParaRPr>
                    </a:p>
                  </a:txBody>
                  <a:tcPr marL="68583" marR="68583" marT="0" marB="0" anchor="ctr"/>
                </a:tc>
                <a:tc>
                  <a:txBody>
                    <a:bodyPr/>
                    <a:lstStyle/>
                    <a:p>
                      <a:pPr algn="ctr">
                        <a:lnSpc>
                          <a:spcPct val="115000"/>
                        </a:lnSpc>
                        <a:spcAft>
                          <a:spcPts val="0"/>
                        </a:spcAft>
                      </a:pPr>
                      <a:r>
                        <a:rPr lang="tr-TR" sz="1400" dirty="0">
                          <a:effectLst/>
                        </a:rPr>
                        <a:t>5</a:t>
                      </a:r>
                      <a:endParaRPr lang="tr-TR" sz="1400" dirty="0">
                        <a:effectLst/>
                        <a:latin typeface="Calibri"/>
                        <a:ea typeface="Calibri"/>
                        <a:cs typeface="Times New Roman"/>
                      </a:endParaRPr>
                    </a:p>
                  </a:txBody>
                  <a:tcPr marL="68583" marR="68583" marT="0" marB="0" anchor="ctr"/>
                </a:tc>
                <a:tc>
                  <a:txBody>
                    <a:bodyPr/>
                    <a:lstStyle/>
                    <a:p>
                      <a:pPr algn="ctr">
                        <a:lnSpc>
                          <a:spcPct val="115000"/>
                        </a:lnSpc>
                        <a:spcAft>
                          <a:spcPts val="0"/>
                        </a:spcAft>
                      </a:pPr>
                      <a:r>
                        <a:rPr lang="tr-TR" sz="1400">
                          <a:effectLst/>
                        </a:rPr>
                        <a:t>4</a:t>
                      </a:r>
                      <a:endParaRPr lang="tr-TR" sz="1400">
                        <a:effectLst/>
                        <a:latin typeface="Calibri"/>
                        <a:ea typeface="Calibri"/>
                        <a:cs typeface="Times New Roman"/>
                      </a:endParaRPr>
                    </a:p>
                  </a:txBody>
                  <a:tcPr marL="68583" marR="68583" marT="0" marB="0" anchor="ctr"/>
                </a:tc>
                <a:tc>
                  <a:txBody>
                    <a:bodyPr/>
                    <a:lstStyle/>
                    <a:p>
                      <a:pPr algn="ctr">
                        <a:lnSpc>
                          <a:spcPct val="115000"/>
                        </a:lnSpc>
                        <a:spcAft>
                          <a:spcPts val="0"/>
                        </a:spcAft>
                      </a:pPr>
                      <a:r>
                        <a:rPr lang="tr-TR" sz="1400">
                          <a:effectLst/>
                        </a:rPr>
                        <a:t>80</a:t>
                      </a:r>
                      <a:endParaRPr lang="tr-TR" sz="1400">
                        <a:effectLst/>
                        <a:latin typeface="Calibri"/>
                        <a:ea typeface="Calibri"/>
                        <a:cs typeface="Times New Roman"/>
                      </a:endParaRPr>
                    </a:p>
                  </a:txBody>
                  <a:tcPr marL="68583" marR="68583" marT="0" marB="0" anchor="ctr"/>
                </a:tc>
              </a:tr>
              <a:tr h="940798">
                <a:tc>
                  <a:txBody>
                    <a:bodyPr/>
                    <a:lstStyle/>
                    <a:p>
                      <a:pPr algn="ctr">
                        <a:lnSpc>
                          <a:spcPct val="115000"/>
                        </a:lnSpc>
                        <a:spcAft>
                          <a:spcPts val="0"/>
                        </a:spcAft>
                      </a:pPr>
                      <a:r>
                        <a:rPr lang="tr-TR" sz="1400">
                          <a:effectLst/>
                        </a:rPr>
                        <a:t>Obstrüktif bozukluk</a:t>
                      </a:r>
                      <a:endParaRPr lang="tr-TR" sz="1400">
                        <a:effectLst/>
                        <a:latin typeface="Calibri"/>
                        <a:ea typeface="Calibri"/>
                        <a:cs typeface="Times New Roman"/>
                      </a:endParaRPr>
                    </a:p>
                  </a:txBody>
                  <a:tcPr marL="68583" marR="68583" marT="0" marB="0" anchor="ctr"/>
                </a:tc>
                <a:tc>
                  <a:txBody>
                    <a:bodyPr/>
                    <a:lstStyle/>
                    <a:p>
                      <a:pPr algn="ctr">
                        <a:lnSpc>
                          <a:spcPct val="115000"/>
                        </a:lnSpc>
                        <a:spcAft>
                          <a:spcPts val="0"/>
                        </a:spcAft>
                      </a:pPr>
                      <a:r>
                        <a:rPr lang="tr-TR" sz="1400">
                          <a:effectLst/>
                        </a:rPr>
                        <a:t>3</a:t>
                      </a:r>
                      <a:endParaRPr lang="tr-TR" sz="1400">
                        <a:effectLst/>
                        <a:latin typeface="Calibri"/>
                        <a:ea typeface="Calibri"/>
                        <a:cs typeface="Times New Roman"/>
                      </a:endParaRPr>
                    </a:p>
                  </a:txBody>
                  <a:tcPr marL="68583" marR="68583" marT="0" marB="0" anchor="ctr"/>
                </a:tc>
                <a:tc>
                  <a:txBody>
                    <a:bodyPr/>
                    <a:lstStyle/>
                    <a:p>
                      <a:pPr algn="ctr">
                        <a:lnSpc>
                          <a:spcPct val="115000"/>
                        </a:lnSpc>
                        <a:spcAft>
                          <a:spcPts val="0"/>
                        </a:spcAft>
                      </a:pPr>
                      <a:r>
                        <a:rPr lang="tr-TR" sz="1400" dirty="0">
                          <a:effectLst/>
                        </a:rPr>
                        <a:t>2</a:t>
                      </a:r>
                      <a:endParaRPr lang="tr-TR" sz="1400" dirty="0">
                        <a:effectLst/>
                        <a:latin typeface="Calibri"/>
                        <a:ea typeface="Calibri"/>
                        <a:cs typeface="Times New Roman"/>
                      </a:endParaRPr>
                    </a:p>
                  </a:txBody>
                  <a:tcPr marL="68583" marR="68583" marT="0" marB="0" anchor="ctr"/>
                </a:tc>
                <a:tc>
                  <a:txBody>
                    <a:bodyPr/>
                    <a:lstStyle/>
                    <a:p>
                      <a:pPr algn="ctr">
                        <a:lnSpc>
                          <a:spcPct val="115000"/>
                        </a:lnSpc>
                        <a:spcAft>
                          <a:spcPts val="0"/>
                        </a:spcAft>
                      </a:pPr>
                      <a:r>
                        <a:rPr lang="tr-TR" sz="1400">
                          <a:effectLst/>
                        </a:rPr>
                        <a:t>66</a:t>
                      </a:r>
                      <a:endParaRPr lang="tr-TR" sz="1400">
                        <a:effectLst/>
                        <a:latin typeface="Calibri"/>
                        <a:ea typeface="Calibri"/>
                        <a:cs typeface="Times New Roman"/>
                      </a:endParaRPr>
                    </a:p>
                  </a:txBody>
                  <a:tcPr marL="68583" marR="68583" marT="0" marB="0" anchor="ctr"/>
                </a:tc>
              </a:tr>
              <a:tr h="1062866">
                <a:tc>
                  <a:txBody>
                    <a:bodyPr/>
                    <a:lstStyle/>
                    <a:p>
                      <a:pPr algn="ctr">
                        <a:lnSpc>
                          <a:spcPct val="115000"/>
                        </a:lnSpc>
                        <a:spcAft>
                          <a:spcPts val="0"/>
                        </a:spcAft>
                      </a:pPr>
                      <a:r>
                        <a:rPr lang="tr-TR" sz="1400">
                          <a:effectLst/>
                        </a:rPr>
                        <a:t>Restriktif bozukluk</a:t>
                      </a:r>
                      <a:endParaRPr lang="tr-TR" sz="1400">
                        <a:effectLst/>
                        <a:latin typeface="Calibri"/>
                        <a:ea typeface="Calibri"/>
                        <a:cs typeface="Times New Roman"/>
                      </a:endParaRPr>
                    </a:p>
                  </a:txBody>
                  <a:tcPr marL="68583" marR="68583" marT="0" marB="0" anchor="ctr"/>
                </a:tc>
                <a:tc>
                  <a:txBody>
                    <a:bodyPr/>
                    <a:lstStyle/>
                    <a:p>
                      <a:pPr algn="ctr">
                        <a:lnSpc>
                          <a:spcPct val="115000"/>
                        </a:lnSpc>
                        <a:spcAft>
                          <a:spcPts val="0"/>
                        </a:spcAft>
                      </a:pPr>
                      <a:r>
                        <a:rPr lang="tr-TR" sz="1400">
                          <a:effectLst/>
                        </a:rPr>
                        <a:t>4</a:t>
                      </a:r>
                      <a:endParaRPr lang="tr-TR" sz="1400">
                        <a:effectLst/>
                        <a:latin typeface="Calibri"/>
                        <a:ea typeface="Calibri"/>
                        <a:cs typeface="Times New Roman"/>
                      </a:endParaRPr>
                    </a:p>
                  </a:txBody>
                  <a:tcPr marL="68583" marR="68583" marT="0" marB="0" anchor="ctr"/>
                </a:tc>
                <a:tc>
                  <a:txBody>
                    <a:bodyPr/>
                    <a:lstStyle/>
                    <a:p>
                      <a:pPr algn="ctr">
                        <a:lnSpc>
                          <a:spcPct val="115000"/>
                        </a:lnSpc>
                        <a:spcAft>
                          <a:spcPts val="0"/>
                        </a:spcAft>
                      </a:pPr>
                      <a:r>
                        <a:rPr lang="tr-TR" sz="1400">
                          <a:effectLst/>
                        </a:rPr>
                        <a:t>3.2</a:t>
                      </a:r>
                      <a:endParaRPr lang="tr-TR" sz="1400">
                        <a:effectLst/>
                        <a:latin typeface="Calibri"/>
                        <a:ea typeface="Calibri"/>
                        <a:cs typeface="Times New Roman"/>
                      </a:endParaRPr>
                    </a:p>
                  </a:txBody>
                  <a:tcPr marL="68583" marR="68583" marT="0" marB="0" anchor="ctr"/>
                </a:tc>
                <a:tc>
                  <a:txBody>
                    <a:bodyPr/>
                    <a:lstStyle/>
                    <a:p>
                      <a:pPr algn="ctr">
                        <a:lnSpc>
                          <a:spcPct val="115000"/>
                        </a:lnSpc>
                        <a:spcAft>
                          <a:spcPts val="0"/>
                        </a:spcAft>
                      </a:pPr>
                      <a:r>
                        <a:rPr lang="tr-TR" sz="1400" dirty="0">
                          <a:effectLst/>
                        </a:rPr>
                        <a:t>80</a:t>
                      </a:r>
                      <a:endParaRPr lang="tr-TR" sz="1400" dirty="0">
                        <a:effectLst/>
                        <a:latin typeface="Calibri"/>
                        <a:ea typeface="Calibri"/>
                        <a:cs typeface="Times New Roman"/>
                      </a:endParaRPr>
                    </a:p>
                  </a:txBody>
                  <a:tcPr marL="68583" marR="68583" marT="0" marB="0" anchor="ctr"/>
                </a:tc>
              </a:tr>
            </a:tbl>
          </a:graphicData>
        </a:graphic>
      </p:graphicFrame>
      <p:sp>
        <p:nvSpPr>
          <p:cNvPr id="27680" name="Rectangle 1"/>
          <p:cNvSpPr>
            <a:spLocks noChangeArrowheads="1"/>
          </p:cNvSpPr>
          <p:nvPr/>
        </p:nvSpPr>
        <p:spPr bwMode="auto">
          <a:xfrm>
            <a:off x="1970088" y="895350"/>
            <a:ext cx="5021262" cy="830263"/>
          </a:xfrm>
          <a:prstGeom prst="rect">
            <a:avLst/>
          </a:prstGeom>
          <a:noFill/>
          <a:ln w="9525">
            <a:noFill/>
            <a:miter lim="800000"/>
            <a:headEnd/>
            <a:tailEnd/>
          </a:ln>
        </p:spPr>
        <p:txBody>
          <a:bodyPr anchor="ctr">
            <a:spAutoFit/>
          </a:bodyPr>
          <a:lstStyle/>
          <a:p>
            <a:pPr algn="ctr"/>
            <a:r>
              <a:rPr lang="tr-TR" sz="2400" b="1">
                <a:latin typeface="Calibri" pitchFamily="34" charset="0"/>
                <a:cs typeface="Times New Roman" pitchFamily="18" charset="0"/>
              </a:rPr>
              <a:t>OBSTRÜKTİF VE RESTRİKTİF BOZUKLUKLARDA SFT DEĞERLERİ</a:t>
            </a:r>
          </a:p>
        </p:txBody>
      </p:sp>
      <p:sp>
        <p:nvSpPr>
          <p:cNvPr id="8" name="Rectangle 2"/>
          <p:cNvSpPr txBox="1">
            <a:spLocks noChangeArrowheads="1"/>
          </p:cNvSpPr>
          <p:nvPr/>
        </p:nvSpPr>
        <p:spPr bwMode="gray">
          <a:xfrm>
            <a:off x="338138" y="65088"/>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MESLEKİ SOL. SİS. HASTALIKLARINDA SFT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mph" presetSubtype="0" fill="hold" grpId="0" nodeType="afterEffect">
                                  <p:stCondLst>
                                    <p:cond delay="0"/>
                                  </p:stCondLst>
                                  <p:childTnLst>
                                    <p:animEffect transition="out" filter="fade">
                                      <p:cBhvr>
                                        <p:cTn id="6" dur="900" tmFilter="0, 0; .2, .5; .8, .5; 1, 0"/>
                                        <p:tgtEl>
                                          <p:spTgt spid="1095"/>
                                        </p:tgtEl>
                                      </p:cBhvr>
                                    </p:animEffect>
                                    <p:animScale>
                                      <p:cBhvr>
                                        <p:cTn id="7" dur="450" autoRev="1" fill="hold"/>
                                        <p:tgtEl>
                                          <p:spTgt spid="109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ikdörtgen 22"/>
          <p:cNvSpPr>
            <a:spLocks noChangeArrowheads="1"/>
          </p:cNvSpPr>
          <p:nvPr/>
        </p:nvSpPr>
        <p:spPr bwMode="auto">
          <a:xfrm>
            <a:off x="1028700" y="1268413"/>
            <a:ext cx="7429500" cy="29321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lnSpc>
                <a:spcPct val="150000"/>
              </a:lnSpc>
              <a:defRPr/>
            </a:pPr>
            <a:r>
              <a:rPr lang="tr-TR" sz="2400" b="1" dirty="0">
                <a:solidFill>
                  <a:srgbClr val="FF0000"/>
                </a:solidFill>
                <a:latin typeface="Arial" charset="0"/>
                <a:cs typeface="Arial" charset="0"/>
              </a:rPr>
              <a:t>MESLEK HASTALIKLARI</a:t>
            </a:r>
            <a:endParaRPr lang="tr-TR" sz="2400" dirty="0">
              <a:latin typeface="Arial" charset="0"/>
              <a:cs typeface="Arial" charset="0"/>
            </a:endParaRPr>
          </a:p>
          <a:p>
            <a:pPr marL="285750" indent="-285750">
              <a:lnSpc>
                <a:spcPct val="150000"/>
              </a:lnSpc>
              <a:buFont typeface="Wingdings" pitchFamily="2" charset="2"/>
              <a:buChar char="Ø"/>
              <a:defRPr/>
            </a:pPr>
            <a:endParaRPr lang="tr-TR" sz="900" dirty="0">
              <a:latin typeface="Arial" charset="0"/>
              <a:cs typeface="Arial" charset="0"/>
            </a:endParaRPr>
          </a:p>
          <a:p>
            <a:pPr marL="285750" indent="-285750">
              <a:lnSpc>
                <a:spcPct val="150000"/>
              </a:lnSpc>
              <a:buFont typeface="Wingdings" pitchFamily="2" charset="2"/>
              <a:buChar char="Ø"/>
              <a:defRPr/>
            </a:pPr>
            <a:r>
              <a:rPr lang="tr-TR" dirty="0">
                <a:latin typeface="Arial" charset="0"/>
                <a:cs typeface="Arial" charset="0"/>
              </a:rPr>
              <a:t>A Grubu : Kimyasal Maddelerle olan MH</a:t>
            </a:r>
          </a:p>
          <a:p>
            <a:pPr marL="285750" indent="-285750">
              <a:lnSpc>
                <a:spcPct val="150000"/>
              </a:lnSpc>
              <a:buFont typeface="Wingdings" pitchFamily="2" charset="2"/>
              <a:buChar char="Ø"/>
              <a:defRPr/>
            </a:pPr>
            <a:r>
              <a:rPr lang="tr-TR" dirty="0">
                <a:latin typeface="Arial" charset="0"/>
                <a:cs typeface="Arial" charset="0"/>
              </a:rPr>
              <a:t>B Grubu : Mesleki Deri Hastalıkları</a:t>
            </a:r>
          </a:p>
          <a:p>
            <a:pPr marL="285750" indent="-285750">
              <a:lnSpc>
                <a:spcPct val="150000"/>
              </a:lnSpc>
              <a:buFont typeface="Wingdings" pitchFamily="2" charset="2"/>
              <a:buChar char="Ø"/>
              <a:defRPr/>
            </a:pPr>
            <a:r>
              <a:rPr lang="tr-TR" dirty="0">
                <a:solidFill>
                  <a:srgbClr val="FFC000"/>
                </a:solidFill>
                <a:latin typeface="Arial" charset="0"/>
                <a:cs typeface="Arial" charset="0"/>
              </a:rPr>
              <a:t>C Grubu : Mesleki Solunum Sistemi Hastalıkları</a:t>
            </a:r>
          </a:p>
          <a:p>
            <a:pPr marL="285750" indent="-285750">
              <a:lnSpc>
                <a:spcPct val="150000"/>
              </a:lnSpc>
              <a:buFont typeface="Wingdings" pitchFamily="2" charset="2"/>
              <a:buChar char="Ø"/>
              <a:defRPr/>
            </a:pPr>
            <a:r>
              <a:rPr lang="tr-TR" dirty="0">
                <a:latin typeface="Arial" charset="0"/>
                <a:cs typeface="Arial" charset="0"/>
              </a:rPr>
              <a:t>D Grubu : Mesleki Bulaşıcı Hastalıklar</a:t>
            </a:r>
          </a:p>
          <a:p>
            <a:pPr marL="285750" indent="-285750">
              <a:lnSpc>
                <a:spcPct val="150000"/>
              </a:lnSpc>
              <a:buFont typeface="Wingdings" pitchFamily="2" charset="2"/>
              <a:buChar char="Ø"/>
              <a:defRPr/>
            </a:pPr>
            <a:r>
              <a:rPr lang="tr-TR" dirty="0">
                <a:latin typeface="Arial" charset="0"/>
                <a:cs typeface="Arial" charset="0"/>
              </a:rPr>
              <a:t>E Grubu : Fiziksel Etkenlerle oluşan MH</a:t>
            </a:r>
          </a:p>
        </p:txBody>
      </p:sp>
    </p:spTree>
  </p:cSld>
  <p:clrMapOvr>
    <a:masterClrMapping/>
  </p:clrMapOvr>
  <p:transition advClick="0" advTm="4000">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kdörtgen 2"/>
          <p:cNvSpPr/>
          <p:nvPr/>
        </p:nvSpPr>
        <p:spPr>
          <a:xfrm>
            <a:off x="200025" y="327025"/>
            <a:ext cx="8696325" cy="6324600"/>
          </a:xfrm>
          <a:prstGeom prst="rect">
            <a:avLst/>
          </a:prstGeom>
        </p:spPr>
        <p:txBody>
          <a:bodyPr>
            <a:spAutoFit/>
          </a:bodyPr>
          <a:lstStyle/>
          <a:p>
            <a:pPr>
              <a:lnSpc>
                <a:spcPct val="150000"/>
              </a:lnSpc>
              <a:defRPr/>
            </a:pPr>
            <a:r>
              <a:rPr lang="tr-TR" b="1" dirty="0">
                <a:solidFill>
                  <a:srgbClr val="FF0000"/>
                </a:solidFill>
                <a:latin typeface="Arial" charset="0"/>
                <a:cs typeface="Arial" charset="0"/>
              </a:rPr>
              <a:t>Mesleki akciğer hastalıklarında tedavi ve korunma</a:t>
            </a:r>
            <a:endParaRPr lang="tr-TR" dirty="0">
              <a:solidFill>
                <a:srgbClr val="FF0000"/>
              </a:solidFill>
              <a:latin typeface="Arial" charset="0"/>
              <a:cs typeface="Arial" charset="0"/>
            </a:endParaRPr>
          </a:p>
          <a:p>
            <a:pPr>
              <a:lnSpc>
                <a:spcPct val="150000"/>
              </a:lnSpc>
              <a:defRPr/>
            </a:pPr>
            <a:r>
              <a:rPr lang="tr-TR" dirty="0">
                <a:latin typeface="Arial" charset="0"/>
                <a:cs typeface="Arial" charset="0"/>
              </a:rPr>
              <a:t>Hastalık, tozun akciğerlerde depolanması + </a:t>
            </a:r>
            <a:r>
              <a:rPr lang="tr-TR" dirty="0" err="1">
                <a:latin typeface="Arial" charset="0"/>
                <a:cs typeface="Arial" charset="0"/>
              </a:rPr>
              <a:t>Fibrozis</a:t>
            </a:r>
            <a:endParaRPr lang="tr-TR" dirty="0">
              <a:latin typeface="Arial" charset="0"/>
              <a:cs typeface="Arial" charset="0"/>
            </a:endParaRPr>
          </a:p>
          <a:p>
            <a:pPr>
              <a:lnSpc>
                <a:spcPct val="150000"/>
              </a:lnSpc>
              <a:defRPr/>
            </a:pPr>
            <a:r>
              <a:rPr lang="tr-TR" dirty="0">
                <a:latin typeface="Arial" charset="0"/>
                <a:cs typeface="Arial" charset="0"/>
              </a:rPr>
              <a:t>Akciğerlerdeki tozun atılmasını sağlayacak veya </a:t>
            </a:r>
            <a:r>
              <a:rPr lang="tr-TR" dirty="0" err="1">
                <a:latin typeface="Arial" charset="0"/>
                <a:cs typeface="Arial" charset="0"/>
              </a:rPr>
              <a:t>fibrozisi</a:t>
            </a:r>
            <a:r>
              <a:rPr lang="tr-TR" dirty="0">
                <a:latin typeface="Arial" charset="0"/>
                <a:cs typeface="Arial" charset="0"/>
              </a:rPr>
              <a:t> durduracak bir tedavi YOK</a:t>
            </a:r>
          </a:p>
          <a:p>
            <a:pPr>
              <a:lnSpc>
                <a:spcPct val="150000"/>
              </a:lnSpc>
              <a:defRPr/>
            </a:pPr>
            <a:r>
              <a:rPr lang="tr-TR" dirty="0">
                <a:latin typeface="Arial" charset="0"/>
                <a:cs typeface="Arial" charset="0"/>
              </a:rPr>
              <a:t>İleri etkilenmenin önüne geçmek için; hastanın işyeri ortamından uzaklaştırılması! Ayrıca nefes darlığı, kalp yetmezliği vb. bulgular olursa veya +</a:t>
            </a:r>
            <a:r>
              <a:rPr lang="tr-TR" dirty="0" err="1">
                <a:latin typeface="Arial" charset="0"/>
                <a:cs typeface="Arial" charset="0"/>
              </a:rPr>
              <a:t>inf</a:t>
            </a:r>
            <a:r>
              <a:rPr lang="tr-TR" dirty="0">
                <a:latin typeface="Arial" charset="0"/>
                <a:cs typeface="Arial" charset="0"/>
              </a:rPr>
              <a:t>. :Uygun tedavi!</a:t>
            </a:r>
          </a:p>
          <a:p>
            <a:pPr>
              <a:lnSpc>
                <a:spcPct val="150000"/>
              </a:lnSpc>
              <a:defRPr/>
            </a:pPr>
            <a:r>
              <a:rPr lang="tr-TR" b="1" dirty="0">
                <a:solidFill>
                  <a:srgbClr val="FF0000"/>
                </a:solidFill>
                <a:latin typeface="Arial" charset="0"/>
                <a:cs typeface="Arial" charset="0"/>
              </a:rPr>
              <a:t>İşyeri ortamında toz kontrolü </a:t>
            </a:r>
            <a:r>
              <a:rPr lang="tr-TR" dirty="0">
                <a:latin typeface="Arial" charset="0"/>
                <a:cs typeface="Arial" charset="0"/>
              </a:rPr>
              <a:t>en önemli koruyucu yaklaşımdır. Tozun oluştuğu bölümlerde </a:t>
            </a:r>
            <a:r>
              <a:rPr lang="tr-TR" b="1" dirty="0">
                <a:latin typeface="Arial" charset="0"/>
                <a:cs typeface="Arial" charset="0"/>
              </a:rPr>
              <a:t>uygun havalandırma </a:t>
            </a:r>
            <a:r>
              <a:rPr lang="tr-TR" dirty="0">
                <a:latin typeface="Arial" charset="0"/>
                <a:cs typeface="Arial" charset="0"/>
              </a:rPr>
              <a:t>düzenekleri kurulması, tozumanın önüne geçmek için </a:t>
            </a:r>
            <a:r>
              <a:rPr lang="tr-TR" b="1" dirty="0">
                <a:latin typeface="Arial" charset="0"/>
                <a:cs typeface="Arial" charset="0"/>
              </a:rPr>
              <a:t>ıslak çalışma yöntemi </a:t>
            </a:r>
            <a:r>
              <a:rPr lang="tr-TR" dirty="0">
                <a:latin typeface="Arial" charset="0"/>
                <a:cs typeface="Arial" charset="0"/>
              </a:rPr>
              <a:t>uygulanması, gereken durumlarda </a:t>
            </a:r>
            <a:r>
              <a:rPr lang="tr-TR" b="1" dirty="0">
                <a:latin typeface="Arial" charset="0"/>
                <a:cs typeface="Arial" charset="0"/>
              </a:rPr>
              <a:t>koruyucu maskelerin kullanılması</a:t>
            </a:r>
            <a:r>
              <a:rPr lang="tr-TR" dirty="0">
                <a:latin typeface="Arial" charset="0"/>
                <a:cs typeface="Arial" charset="0"/>
              </a:rPr>
              <a:t> gibi önlemler koruma için önemlidir.</a:t>
            </a:r>
          </a:p>
          <a:p>
            <a:pPr marL="285750" indent="-285750">
              <a:lnSpc>
                <a:spcPct val="150000"/>
              </a:lnSpc>
              <a:buFont typeface="Arial" pitchFamily="34" charset="0"/>
              <a:buChar char="•"/>
              <a:defRPr/>
            </a:pPr>
            <a:r>
              <a:rPr lang="tr-TR" dirty="0">
                <a:latin typeface="Arial" charset="0"/>
                <a:cs typeface="Arial" charset="0"/>
              </a:rPr>
              <a:t>Toz ölçümleri</a:t>
            </a:r>
          </a:p>
          <a:p>
            <a:pPr marL="285750" indent="-285750">
              <a:lnSpc>
                <a:spcPct val="150000"/>
              </a:lnSpc>
              <a:buFont typeface="Arial" pitchFamily="34" charset="0"/>
              <a:buChar char="•"/>
              <a:defRPr/>
            </a:pPr>
            <a:r>
              <a:rPr lang="tr-TR" dirty="0">
                <a:latin typeface="Arial" charset="0"/>
                <a:cs typeface="Arial" charset="0"/>
              </a:rPr>
              <a:t>Periyodik kontrol muayeneleri</a:t>
            </a:r>
          </a:p>
          <a:p>
            <a:pPr marL="285750" indent="-285750">
              <a:lnSpc>
                <a:spcPct val="150000"/>
              </a:lnSpc>
              <a:buFont typeface="Arial" pitchFamily="34" charset="0"/>
              <a:buChar char="•"/>
              <a:defRPr/>
            </a:pPr>
            <a:r>
              <a:rPr lang="tr-TR" dirty="0">
                <a:latin typeface="Arial" charset="0"/>
                <a:cs typeface="Arial" charset="0"/>
              </a:rPr>
              <a:t>İşe giriş muayenesi (Akciğer rahatsızlığı yönünden riskli olanlar, aşırı sigara içenler belirlenmeli ve toz maruziyeti olan işlerde çalışması önlenmeli!)</a:t>
            </a:r>
          </a:p>
          <a:p>
            <a:pPr marL="285750" indent="-285750">
              <a:lnSpc>
                <a:spcPct val="150000"/>
              </a:lnSpc>
              <a:buFont typeface="Arial" pitchFamily="34" charset="0"/>
              <a:buChar char="•"/>
              <a:defRPr/>
            </a:pPr>
            <a:r>
              <a:rPr lang="tr-TR" dirty="0">
                <a:latin typeface="Arial" charset="0"/>
                <a:cs typeface="Arial" charset="0"/>
              </a:rPr>
              <a:t>Tozlu işyerlerinde çalışanlara periyodik tıbbi kontrol, röntgen ve SFT</a:t>
            </a:r>
          </a:p>
          <a:p>
            <a:pPr marL="285750" indent="-285750">
              <a:lnSpc>
                <a:spcPct val="150000"/>
              </a:lnSpc>
              <a:buFont typeface="Arial" pitchFamily="34" charset="0"/>
              <a:buChar char="•"/>
              <a:defRPr/>
            </a:pPr>
            <a:r>
              <a:rPr lang="tr-TR" dirty="0">
                <a:latin typeface="Arial" charset="0"/>
                <a:cs typeface="Arial" charset="0"/>
              </a:rPr>
              <a:t>Sağlık eğitimi</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Başlık"/>
          <p:cNvSpPr>
            <a:spLocks noGrp="1"/>
          </p:cNvSpPr>
          <p:nvPr>
            <p:ph type="ctrTitle"/>
          </p:nvPr>
        </p:nvSpPr>
        <p:spPr/>
        <p:txBody>
          <a:bodyPr/>
          <a:lstStyle/>
          <a:p>
            <a:r>
              <a:rPr lang="tr-TR" dirty="0" smtClean="0"/>
              <a:t>I. DERSİN SONU</a:t>
            </a:r>
            <a:endParaRPr lang="tr-TR" dirty="0"/>
          </a:p>
        </p:txBody>
      </p:sp>
      <p:sp>
        <p:nvSpPr>
          <p:cNvPr id="4" name="3 Alt Başlık"/>
          <p:cNvSpPr>
            <a:spLocks noGrp="1"/>
          </p:cNvSpPr>
          <p:nvPr>
            <p:ph type="subTitle" idx="1"/>
          </p:nvPr>
        </p:nvSpPr>
        <p:spPr/>
        <p:txBody>
          <a:bodyPr/>
          <a:lstStyle/>
          <a:p>
            <a:endParaRPr lang="tr-T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rganization Chart 2"/>
          <p:cNvGraphicFramePr>
            <a:graphicFrameLocks/>
          </p:cNvGraphicFramePr>
          <p:nvPr>
            <p:ph type="dgm" idx="1"/>
          </p:nvPr>
        </p:nvGraphicFramePr>
        <p:xfrm>
          <a:off x="457200" y="1124744"/>
          <a:ext cx="8229600" cy="4411662"/>
        </p:xfrm>
        <a:graphic>
          <a:graphicData uri="http://schemas.openxmlformats.org/drawingml/2006/compatibility">
            <com:legacyDrawing xmlns:com="http://schemas.openxmlformats.org/drawingml/2006/compatibility" spid="_x0000_s15362"/>
          </a:graphicData>
        </a:graphic>
      </p:graphicFrame>
      <p:sp>
        <p:nvSpPr>
          <p:cNvPr id="1042" name="Text Box 20"/>
          <p:cNvSpPr txBox="1">
            <a:spLocks noChangeArrowheads="1"/>
          </p:cNvSpPr>
          <p:nvPr/>
        </p:nvSpPr>
        <p:spPr bwMode="auto">
          <a:xfrm>
            <a:off x="6227763" y="6381750"/>
            <a:ext cx="2305050" cy="366713"/>
          </a:xfrm>
          <a:prstGeom prst="rect">
            <a:avLst/>
          </a:prstGeom>
          <a:noFill/>
          <a:ln w="9525">
            <a:noFill/>
            <a:miter lim="800000"/>
            <a:headEnd/>
            <a:tailEnd/>
          </a:ln>
        </p:spPr>
        <p:txBody>
          <a:bodyPr>
            <a:spAutoFit/>
          </a:bodyPr>
          <a:lstStyle/>
          <a:p>
            <a:pPr>
              <a:spcBef>
                <a:spcPct val="50000"/>
              </a:spcBef>
            </a:pPr>
            <a:endParaRPr lang="en-US"/>
          </a:p>
        </p:txBody>
      </p:sp>
      <p:sp>
        <p:nvSpPr>
          <p:cNvPr id="1043" name="Text Box 21"/>
          <p:cNvSpPr txBox="1">
            <a:spLocks noChangeArrowheads="1"/>
          </p:cNvSpPr>
          <p:nvPr/>
        </p:nvSpPr>
        <p:spPr bwMode="auto">
          <a:xfrm>
            <a:off x="6227763" y="6453188"/>
            <a:ext cx="2520950" cy="336550"/>
          </a:xfrm>
          <a:prstGeom prst="rect">
            <a:avLst/>
          </a:prstGeom>
          <a:noFill/>
          <a:ln w="9525">
            <a:noFill/>
            <a:miter lim="800000"/>
            <a:headEnd/>
            <a:tailEnd/>
          </a:ln>
        </p:spPr>
        <p:txBody>
          <a:bodyPr>
            <a:spAutoFit/>
          </a:bodyPr>
          <a:lstStyle/>
          <a:p>
            <a:pPr>
              <a:spcBef>
                <a:spcPct val="50000"/>
              </a:spcBef>
            </a:pPr>
            <a:r>
              <a:rPr lang="tr-TR" sz="1600">
                <a:solidFill>
                  <a:srgbClr val="000099"/>
                </a:solidFill>
              </a:rPr>
              <a:t>Chest 2008; 134: 1S-41S</a:t>
            </a:r>
          </a:p>
        </p:txBody>
      </p:sp>
      <p:sp>
        <p:nvSpPr>
          <p:cNvPr id="7" name="Rectangle 2"/>
          <p:cNvSpPr txBox="1">
            <a:spLocks noChangeArrowheads="1"/>
          </p:cNvSpPr>
          <p:nvPr/>
        </p:nvSpPr>
        <p:spPr bwMode="gray">
          <a:xfrm>
            <a:off x="338138" y="65088"/>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ASTIM ve İŞYERİ İLİŞKİSİ</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noFill/>
        </p:spPr>
        <p:txBody>
          <a:bodyPr lIns="92075" tIns="46038" rIns="92075" bIns="46038"/>
          <a:lstStyle/>
          <a:p>
            <a:pPr eaLnBrk="1" hangingPunct="1"/>
            <a:r>
              <a:rPr lang="tr-TR" smtClean="0"/>
              <a:t>Meslek Astımının Önemi</a:t>
            </a:r>
          </a:p>
        </p:txBody>
      </p:sp>
      <p:sp>
        <p:nvSpPr>
          <p:cNvPr id="23555" name="Rectangle 3"/>
          <p:cNvSpPr>
            <a:spLocks noGrp="1" noChangeArrowheads="1"/>
          </p:cNvSpPr>
          <p:nvPr>
            <p:ph idx="1"/>
          </p:nvPr>
        </p:nvSpPr>
        <p:spPr/>
        <p:txBody>
          <a:bodyPr lIns="92075" tIns="46038" rIns="92075" bIns="46038"/>
          <a:lstStyle/>
          <a:p>
            <a:pPr eaLnBrk="1" hangingPunct="1">
              <a:lnSpc>
                <a:spcPct val="90000"/>
              </a:lnSpc>
            </a:pPr>
            <a:r>
              <a:rPr lang="tr-TR" b="1" smtClean="0"/>
              <a:t>Tüm astma olgularının % 2 ila %5’ini oluşturur</a:t>
            </a:r>
          </a:p>
          <a:p>
            <a:pPr eaLnBrk="1" hangingPunct="1">
              <a:lnSpc>
                <a:spcPct val="90000"/>
              </a:lnSpc>
            </a:pPr>
            <a:r>
              <a:rPr lang="tr-TR" b="1" smtClean="0"/>
              <a:t>SWORD (Surveillance of Work Related Respiratory Disease) 1997 : mesleki akciğer hastalıkları arasında %26.4’lük bir oranla ilk sırada</a:t>
            </a:r>
          </a:p>
          <a:p>
            <a:pPr eaLnBrk="1" hangingPunct="1">
              <a:lnSpc>
                <a:spcPct val="90000"/>
              </a:lnSpc>
            </a:pPr>
            <a:r>
              <a:rPr lang="tr-TR" b="1" smtClean="0"/>
              <a:t>T.C.’de üçüncü sırada</a:t>
            </a:r>
            <a:endParaRPr lang="tr-TR" sz="3600" b="1"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762000" y="76200"/>
            <a:ext cx="7772400" cy="1066800"/>
          </a:xfrm>
        </p:spPr>
        <p:txBody>
          <a:bodyPr/>
          <a:lstStyle/>
          <a:p>
            <a:pPr eaLnBrk="1" hangingPunct="1"/>
            <a:r>
              <a:rPr lang="tr-TR" sz="3200" b="1" smtClean="0"/>
              <a:t>Meslek Astımının Gelişiminden Sorumlu Düşük MA Maddeler</a:t>
            </a:r>
            <a:endParaRPr lang="tr-TR" smtClean="0"/>
          </a:p>
        </p:txBody>
      </p:sp>
      <p:graphicFrame>
        <p:nvGraphicFramePr>
          <p:cNvPr id="2050" name="Object 3"/>
          <p:cNvGraphicFramePr>
            <a:graphicFrameLocks noChangeAspect="1"/>
          </p:cNvGraphicFramePr>
          <p:nvPr>
            <p:ph type="tbl" idx="1"/>
          </p:nvPr>
        </p:nvGraphicFramePr>
        <p:xfrm>
          <a:off x="533400" y="1295400"/>
          <a:ext cx="7878763" cy="5791200"/>
        </p:xfrm>
        <a:graphic>
          <a:graphicData uri="http://schemas.openxmlformats.org/presentationml/2006/ole">
            <p:oleObj spid="_x0000_s16386" name="Document" r:id="rId4" imgW="7957857" imgH="5848111" progId="Word.Document.8">
              <p:embed/>
            </p:oleObj>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685800" y="-47625"/>
            <a:ext cx="7772400" cy="1190625"/>
          </a:xfrm>
        </p:spPr>
        <p:txBody>
          <a:bodyPr/>
          <a:lstStyle/>
          <a:p>
            <a:pPr eaLnBrk="1" hangingPunct="1"/>
            <a:r>
              <a:rPr lang="tr-TR" sz="3600" smtClean="0"/>
              <a:t>Meslek Astımının Gelişmesinde Rol Oynayan Yüksek MA’lı Maddeler</a:t>
            </a:r>
            <a:endParaRPr lang="tr-TR" smtClean="0"/>
          </a:p>
        </p:txBody>
      </p:sp>
      <p:graphicFrame>
        <p:nvGraphicFramePr>
          <p:cNvPr id="3074" name="Object 3"/>
          <p:cNvGraphicFramePr>
            <a:graphicFrameLocks noChangeAspect="1"/>
          </p:cNvGraphicFramePr>
          <p:nvPr>
            <p:ph type="tbl" idx="1"/>
          </p:nvPr>
        </p:nvGraphicFramePr>
        <p:xfrm>
          <a:off x="777875" y="1504950"/>
          <a:ext cx="7519988" cy="4529138"/>
        </p:xfrm>
        <a:graphic>
          <a:graphicData uri="http://schemas.openxmlformats.org/presentationml/2006/ole">
            <p:oleObj spid="_x0000_s17410" name="Document" r:id="rId4" imgW="7836383" imgH="4719519" progId="Word.Document.8">
              <p:embed/>
            </p:oleObj>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noFill/>
        </p:spPr>
        <p:txBody>
          <a:bodyPr lIns="92075" tIns="46038" rIns="92075" bIns="46038"/>
          <a:lstStyle/>
          <a:p>
            <a:pPr eaLnBrk="1" hangingPunct="1"/>
            <a:r>
              <a:rPr lang="tr-TR" smtClean="0"/>
              <a:t>Meslek Astımı: Risk Faktörleri</a:t>
            </a:r>
          </a:p>
        </p:txBody>
      </p:sp>
      <p:sp>
        <p:nvSpPr>
          <p:cNvPr id="24579" name="Rectangle 3"/>
          <p:cNvSpPr>
            <a:spLocks noGrp="1" noChangeArrowheads="1"/>
          </p:cNvSpPr>
          <p:nvPr>
            <p:ph idx="1"/>
          </p:nvPr>
        </p:nvSpPr>
        <p:spPr/>
        <p:txBody>
          <a:bodyPr lIns="92075" tIns="46038" rIns="92075" bIns="46038"/>
          <a:lstStyle/>
          <a:p>
            <a:pPr eaLnBrk="1" hangingPunct="1">
              <a:lnSpc>
                <a:spcPct val="90000"/>
              </a:lnSpc>
              <a:buFontTx/>
              <a:buNone/>
            </a:pPr>
            <a:r>
              <a:rPr lang="tr-TR" sz="2400" b="1" smtClean="0"/>
              <a:t>Kişisel Risk Faktörleri</a:t>
            </a:r>
          </a:p>
          <a:p>
            <a:pPr lvl="1" eaLnBrk="1" hangingPunct="1">
              <a:lnSpc>
                <a:spcPct val="90000"/>
              </a:lnSpc>
            </a:pPr>
            <a:r>
              <a:rPr lang="tr-TR" sz="2000" b="1" smtClean="0"/>
              <a:t>Genetik Faktörler:</a:t>
            </a:r>
          </a:p>
          <a:p>
            <a:pPr lvl="2" eaLnBrk="1" hangingPunct="1">
              <a:lnSpc>
                <a:spcPct val="90000"/>
              </a:lnSpc>
            </a:pPr>
            <a:r>
              <a:rPr lang="tr-TR" sz="1800" b="1" smtClean="0"/>
              <a:t>Atopi: </a:t>
            </a:r>
          </a:p>
          <a:p>
            <a:pPr lvl="3" eaLnBrk="1" hangingPunct="1">
              <a:lnSpc>
                <a:spcPct val="90000"/>
              </a:lnSpc>
            </a:pPr>
            <a:r>
              <a:rPr lang="tr-TR" sz="1600" b="1" smtClean="0"/>
              <a:t>Laboratuar hayvanlarının atık ve salgılarına ;</a:t>
            </a:r>
            <a:r>
              <a:rPr lang="tr-TR" sz="1600" b="1" i="1" smtClean="0"/>
              <a:t>B Subtilis</a:t>
            </a:r>
            <a:r>
              <a:rPr lang="tr-TR" sz="1600" i="1" smtClean="0"/>
              <a:t> </a:t>
            </a:r>
            <a:r>
              <a:rPr lang="tr-TR" sz="1600" b="1" smtClean="0"/>
              <a:t>enzimlerine karşı gelişen astmada risk faktörü.</a:t>
            </a:r>
          </a:p>
          <a:p>
            <a:pPr lvl="2" eaLnBrk="1" hangingPunct="1">
              <a:lnSpc>
                <a:spcPct val="90000"/>
              </a:lnSpc>
            </a:pPr>
            <a:r>
              <a:rPr lang="tr-TR" sz="1800" b="1" smtClean="0"/>
              <a:t>HLA Doku Grubu Antijenleri</a:t>
            </a:r>
          </a:p>
          <a:p>
            <a:pPr lvl="3" eaLnBrk="1" hangingPunct="1">
              <a:lnSpc>
                <a:spcPct val="90000"/>
              </a:lnSpc>
            </a:pPr>
            <a:r>
              <a:rPr lang="tr-TR" sz="1600" b="1" smtClean="0"/>
              <a:t>Kimyasallarla (izosiyanatlar, anhidrik asidler) oluşan astmada belirleyici gözükmekte;</a:t>
            </a:r>
          </a:p>
          <a:p>
            <a:pPr lvl="1" eaLnBrk="1" hangingPunct="1">
              <a:lnSpc>
                <a:spcPct val="90000"/>
              </a:lnSpc>
            </a:pPr>
            <a:r>
              <a:rPr lang="tr-TR" sz="2000" b="1" smtClean="0"/>
              <a:t>Sigara</a:t>
            </a:r>
          </a:p>
          <a:p>
            <a:pPr eaLnBrk="1" hangingPunct="1">
              <a:lnSpc>
                <a:spcPct val="90000"/>
              </a:lnSpc>
              <a:buFont typeface="Monotype Sorts" charset="2"/>
              <a:buNone/>
            </a:pPr>
            <a:r>
              <a:rPr lang="tr-TR" sz="2400" b="1" smtClean="0"/>
              <a:t>Çevresel Risk Faktörleri</a:t>
            </a:r>
          </a:p>
          <a:p>
            <a:pPr eaLnBrk="1" hangingPunct="1">
              <a:lnSpc>
                <a:spcPct val="90000"/>
              </a:lnSpc>
            </a:pPr>
            <a:r>
              <a:rPr lang="tr-TR" sz="2400" b="1" i="1" smtClean="0"/>
              <a:t>Maruziyetin Yoğunluğu:</a:t>
            </a:r>
            <a:r>
              <a:rPr lang="tr-TR" sz="2400" smtClean="0"/>
              <a:t> </a:t>
            </a:r>
            <a:r>
              <a:rPr lang="tr-TR" sz="2400" b="1" smtClean="0"/>
              <a:t>Deterjan yapımındaki enzimler, cimetidine, çam reçineleri</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317500" y="52388"/>
            <a:ext cx="8637588" cy="1431925"/>
          </a:xfrm>
        </p:spPr>
        <p:txBody>
          <a:bodyPr/>
          <a:lstStyle/>
          <a:p>
            <a:pPr eaLnBrk="1" hangingPunct="1"/>
            <a:r>
              <a:rPr lang="tr-TR" sz="4000" smtClean="0"/>
              <a:t>Meslek Astımının Ortaya Çıkış Mekanizmaları</a:t>
            </a:r>
          </a:p>
        </p:txBody>
      </p:sp>
      <p:graphicFrame>
        <p:nvGraphicFramePr>
          <p:cNvPr id="4098" name="Object 3"/>
          <p:cNvGraphicFramePr>
            <a:graphicFrameLocks noChangeAspect="1"/>
          </p:cNvGraphicFramePr>
          <p:nvPr>
            <p:ph type="tbl" idx="1"/>
          </p:nvPr>
        </p:nvGraphicFramePr>
        <p:xfrm>
          <a:off x="685800" y="1998663"/>
          <a:ext cx="7772400" cy="4078287"/>
        </p:xfrm>
        <a:graphic>
          <a:graphicData uri="http://schemas.openxmlformats.org/presentationml/2006/ole">
            <p:oleObj spid="_x0000_s18434" name="Document" r:id="rId4" imgW="8608684" imgH="4517878" progId="Word.Document.8">
              <p:embed/>
            </p:oleObj>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571500" y="0"/>
            <a:ext cx="7772400" cy="1143000"/>
          </a:xfrm>
        </p:spPr>
        <p:txBody>
          <a:bodyPr/>
          <a:lstStyle/>
          <a:p>
            <a:pPr eaLnBrk="1" hangingPunct="1"/>
            <a:r>
              <a:rPr lang="tr-TR" sz="3600" smtClean="0"/>
              <a:t>Meslek Astımında Tanı Yöntemleri</a:t>
            </a:r>
            <a:endParaRPr lang="en-US" sz="3600" smtClean="0"/>
          </a:p>
        </p:txBody>
      </p:sp>
      <p:graphicFrame>
        <p:nvGraphicFramePr>
          <p:cNvPr id="5122" name="Object 3"/>
          <p:cNvGraphicFramePr>
            <a:graphicFrameLocks noChangeAspect="1"/>
          </p:cNvGraphicFramePr>
          <p:nvPr>
            <p:ph type="tbl" idx="1"/>
          </p:nvPr>
        </p:nvGraphicFramePr>
        <p:xfrm>
          <a:off x="931863" y="928688"/>
          <a:ext cx="7186612" cy="6565900"/>
        </p:xfrm>
        <a:graphic>
          <a:graphicData uri="http://schemas.openxmlformats.org/presentationml/2006/ole">
            <p:oleObj spid="_x0000_s19458" name="Document" r:id="rId4" imgW="7898740" imgH="7216944" progId="Word.Document.8">
              <p:embed/>
            </p:oleObj>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3005138" y="1900238"/>
            <a:ext cx="9144000" cy="0"/>
          </a:xfrm>
          <a:prstGeom prst="rect">
            <a:avLst/>
          </a:prstGeom>
          <a:noFill/>
          <a:ln w="9525">
            <a:noFill/>
            <a:miter lim="800000"/>
            <a:headEnd/>
            <a:tailEnd/>
          </a:ln>
        </p:spPr>
        <p:txBody>
          <a:bodyPr>
            <a:spAutoFit/>
          </a:bodyPr>
          <a:lstStyle/>
          <a:p>
            <a:endParaRPr lang="en-US"/>
          </a:p>
        </p:txBody>
      </p:sp>
      <p:pic>
        <p:nvPicPr>
          <p:cNvPr id="25603" name="Picture 3"/>
          <p:cNvPicPr>
            <a:picLocks noChangeAspect="1" noChangeArrowheads="1"/>
          </p:cNvPicPr>
          <p:nvPr/>
        </p:nvPicPr>
        <p:blipFill>
          <a:blip r:embed="rId3" cstate="print"/>
          <a:srcRect/>
          <a:stretch>
            <a:fillRect/>
          </a:stretch>
        </p:blipFill>
        <p:spPr bwMode="auto">
          <a:xfrm>
            <a:off x="1752600" y="1905000"/>
            <a:ext cx="5562600" cy="4953000"/>
          </a:xfrm>
          <a:prstGeom prst="rect">
            <a:avLst/>
          </a:prstGeom>
          <a:noFill/>
          <a:ln w="9525">
            <a:noFill/>
            <a:miter lim="800000"/>
            <a:headEnd/>
            <a:tailEnd/>
          </a:ln>
        </p:spPr>
      </p:pic>
      <p:sp>
        <p:nvSpPr>
          <p:cNvPr id="25604" name="Text Box 4"/>
          <p:cNvSpPr txBox="1">
            <a:spLocks noChangeArrowheads="1"/>
          </p:cNvSpPr>
          <p:nvPr/>
        </p:nvSpPr>
        <p:spPr bwMode="auto">
          <a:xfrm>
            <a:off x="990600" y="457200"/>
            <a:ext cx="6705600" cy="1190625"/>
          </a:xfrm>
          <a:prstGeom prst="rect">
            <a:avLst/>
          </a:prstGeom>
          <a:noFill/>
          <a:ln w="9525">
            <a:noFill/>
            <a:miter lim="800000"/>
            <a:headEnd/>
            <a:tailEnd/>
          </a:ln>
        </p:spPr>
        <p:txBody>
          <a:bodyPr>
            <a:spAutoFit/>
          </a:bodyPr>
          <a:lstStyle/>
          <a:p>
            <a:pPr>
              <a:spcBef>
                <a:spcPct val="50000"/>
              </a:spcBef>
            </a:pPr>
            <a:r>
              <a:rPr lang="tr-TR" sz="3600"/>
              <a:t>Meslek Astımında Tatiller ve İş Günlerinde PEF değişiklikleri</a:t>
            </a:r>
            <a:endParaRPr lang="en-US" sz="36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ikdörtgen 22"/>
          <p:cNvSpPr>
            <a:spLocks noChangeArrowheads="1"/>
          </p:cNvSpPr>
          <p:nvPr/>
        </p:nvSpPr>
        <p:spPr bwMode="auto">
          <a:xfrm>
            <a:off x="90933" y="1016719"/>
            <a:ext cx="8945563" cy="5508625"/>
          </a:xfrm>
          <a:prstGeom prst="rect">
            <a:avLst/>
          </a:prstGeom>
          <a:noFill/>
          <a:ln w="9525">
            <a:noFill/>
            <a:miter lim="800000"/>
            <a:headEnd/>
            <a:tailEnd/>
          </a:ln>
        </p:spPr>
        <p:txBody>
          <a:bodyPr>
            <a:spAutoFit/>
          </a:bodyPr>
          <a:lstStyle/>
          <a:p>
            <a:pPr algn="ctr">
              <a:lnSpc>
                <a:spcPct val="150000"/>
              </a:lnSpc>
            </a:pPr>
            <a:r>
              <a:rPr lang="tr-TR" dirty="0"/>
              <a:t>Toz; havada asılı durumda bulunan katı parçacıkların genel adı!</a:t>
            </a:r>
          </a:p>
          <a:p>
            <a:pPr algn="ctr">
              <a:lnSpc>
                <a:spcPct val="150000"/>
              </a:lnSpc>
            </a:pPr>
            <a:r>
              <a:rPr lang="tr-TR" dirty="0"/>
              <a:t>Tozun partikül büyüklüğü çok değişik olabilir.</a:t>
            </a:r>
          </a:p>
          <a:p>
            <a:pPr algn="ctr">
              <a:lnSpc>
                <a:spcPct val="150000"/>
              </a:lnSpc>
            </a:pPr>
            <a:r>
              <a:rPr lang="tr-TR" dirty="0"/>
              <a:t>Mikrondan daha ufak - 500 mikrona kadar</a:t>
            </a:r>
          </a:p>
          <a:p>
            <a:pPr algn="ctr">
              <a:lnSpc>
                <a:spcPct val="150000"/>
              </a:lnSpc>
            </a:pPr>
            <a:r>
              <a:rPr lang="tr-TR" dirty="0"/>
              <a:t> Daha büyük olan partiküller havada asılı durumda kalamaz, ağırlıkları nedeniyle çökerler.</a:t>
            </a:r>
          </a:p>
          <a:p>
            <a:pPr algn="ctr"/>
            <a:endParaRPr lang="tr-TR" dirty="0"/>
          </a:p>
          <a:p>
            <a:pPr algn="ctr"/>
            <a:r>
              <a:rPr lang="tr-TR" sz="2000" dirty="0"/>
              <a:t>İnsan sağlığı bakımından önemli olan boyutlar: </a:t>
            </a:r>
            <a:r>
              <a:rPr lang="tr-TR" sz="2000" b="1" i="1" dirty="0">
                <a:solidFill>
                  <a:srgbClr val="FF0000"/>
                </a:solidFill>
              </a:rPr>
              <a:t>0.5 – 100 mikron arasındaki</a:t>
            </a:r>
            <a:r>
              <a:rPr lang="tr-TR" sz="2000" dirty="0"/>
              <a:t> büyüklüklere sahip tozlar!</a:t>
            </a:r>
          </a:p>
          <a:p>
            <a:pPr algn="ctr"/>
            <a:endParaRPr lang="tr-TR" sz="2400" dirty="0"/>
          </a:p>
          <a:p>
            <a:pPr algn="ctr">
              <a:lnSpc>
                <a:spcPct val="150000"/>
              </a:lnSpc>
            </a:pPr>
            <a:r>
              <a:rPr lang="tr-TR" dirty="0"/>
              <a:t>Daha büyük olan partiküller solunum yollarına giremezler.</a:t>
            </a:r>
          </a:p>
          <a:p>
            <a:pPr algn="ctr">
              <a:lnSpc>
                <a:spcPct val="150000"/>
              </a:lnSpc>
            </a:pPr>
            <a:r>
              <a:rPr lang="tr-TR" dirty="0"/>
              <a:t>Tozlar fiziksel, kimyasal özelliklerine veya biyolojik davranışlarına göre sınıflandırılabilirler. İnsan sağlığı bakımından tozun büyüklüğü, kimyasal bileşimi, yüzey şekilleri, çökme hızı gibi özelliklerinin yanı sıra en önemli özelliği biyolojik davranışıdır. İnsan vücudunda tozlar değişik biyolojik etkiler gösterebilirler.</a:t>
            </a:r>
          </a:p>
        </p:txBody>
      </p:sp>
      <p:sp>
        <p:nvSpPr>
          <p:cNvPr id="3" name="Rectangle 2"/>
          <p:cNvSpPr txBox="1">
            <a:spLocks noChangeArrowheads="1"/>
          </p:cNvSpPr>
          <p:nvPr/>
        </p:nvSpPr>
        <p:spPr bwMode="gray">
          <a:xfrm>
            <a:off x="338138" y="55563"/>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MESLEKİ SOL SİS HAST - TOZLAR</a:t>
            </a:r>
          </a:p>
        </p:txBody>
      </p:sp>
    </p:spTree>
  </p:cSld>
  <p:clrMapOvr>
    <a:masterClrMapping/>
  </p:clrMapOvr>
  <p:transition advClick="0" advTm="4000">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tr-TR" smtClean="0"/>
              <a:t>Prognoz: etki eden faktörler</a:t>
            </a:r>
          </a:p>
        </p:txBody>
      </p:sp>
      <p:sp>
        <p:nvSpPr>
          <p:cNvPr id="26627" name="Rectangle 3"/>
          <p:cNvSpPr>
            <a:spLocks noGrp="1" noChangeArrowheads="1"/>
          </p:cNvSpPr>
          <p:nvPr>
            <p:ph idx="1"/>
          </p:nvPr>
        </p:nvSpPr>
        <p:spPr>
          <a:xfrm>
            <a:off x="468313" y="1628775"/>
            <a:ext cx="8229600" cy="4525963"/>
          </a:xfrm>
        </p:spPr>
        <p:txBody>
          <a:bodyPr/>
          <a:lstStyle/>
          <a:p>
            <a:pPr eaLnBrk="1" hangingPunct="1">
              <a:buClr>
                <a:schemeClr val="tx1"/>
              </a:buClr>
              <a:buFont typeface="Wingdings" pitchFamily="2" charset="2"/>
              <a:buChar char="J"/>
            </a:pPr>
            <a:r>
              <a:rPr lang="tr-TR" smtClean="0"/>
              <a:t>Erkenden tanı konması ve etkenle temasın kesilmesi;</a:t>
            </a:r>
          </a:p>
          <a:p>
            <a:pPr eaLnBrk="1" hangingPunct="1">
              <a:buClr>
                <a:schemeClr val="tx1"/>
              </a:buClr>
              <a:buFont typeface="Wingdings" pitchFamily="2" charset="2"/>
              <a:buChar char="J"/>
            </a:pPr>
            <a:r>
              <a:rPr lang="tr-TR" smtClean="0"/>
              <a:t>İnhale steroidlerin uygulanması;</a:t>
            </a:r>
          </a:p>
          <a:p>
            <a:pPr eaLnBrk="1" hangingPunct="1">
              <a:buClr>
                <a:schemeClr val="tx1"/>
              </a:buClr>
              <a:buFont typeface="Wingdings" pitchFamily="2" charset="2"/>
              <a:buChar char="L"/>
            </a:pPr>
            <a:r>
              <a:rPr lang="tr-TR" smtClean="0"/>
              <a:t>Tanı sırasındaki semptomların ağırlığı;</a:t>
            </a:r>
          </a:p>
          <a:p>
            <a:pPr eaLnBrk="1" hangingPunct="1">
              <a:buClr>
                <a:schemeClr val="tx1"/>
              </a:buClr>
              <a:buFont typeface="Wingdings" pitchFamily="2" charset="2"/>
              <a:buChar char="L"/>
            </a:pPr>
            <a:r>
              <a:rPr lang="tr-TR" smtClean="0"/>
              <a:t>Daha önce atopinin bulunması;</a:t>
            </a:r>
          </a:p>
          <a:p>
            <a:pPr eaLnBrk="1" hangingPunct="1">
              <a:buClr>
                <a:schemeClr val="tx1"/>
              </a:buClr>
              <a:buFont typeface="Wingdings" pitchFamily="2" charset="2"/>
              <a:buChar char="L"/>
            </a:pPr>
            <a:r>
              <a:rPr lang="tr-TR" smtClean="0"/>
              <a:t>Bronş hiperreaktivitesinin düzeyi;</a:t>
            </a:r>
          </a:p>
          <a:p>
            <a:pPr eaLnBrk="1" hangingPunct="1">
              <a:buClr>
                <a:schemeClr val="tx1"/>
              </a:buClr>
              <a:buFont typeface="Wingdings" pitchFamily="2" charset="2"/>
              <a:buChar char="L"/>
            </a:pPr>
            <a:r>
              <a:rPr lang="tr-TR" smtClean="0"/>
              <a:t>Etken maddenin molekül ağırlığı.</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Başlık"/>
          <p:cNvSpPr>
            <a:spLocks noGrp="1"/>
          </p:cNvSpPr>
          <p:nvPr>
            <p:ph type="title"/>
          </p:nvPr>
        </p:nvSpPr>
        <p:spPr>
          <a:xfrm>
            <a:off x="714375" y="285750"/>
            <a:ext cx="7772400" cy="1143000"/>
          </a:xfrm>
        </p:spPr>
        <p:txBody>
          <a:bodyPr/>
          <a:lstStyle/>
          <a:p>
            <a:pPr eaLnBrk="1" hangingPunct="1"/>
            <a:r>
              <a:rPr lang="tr-TR" smtClean="0"/>
              <a:t>Olgu 1</a:t>
            </a:r>
            <a:endParaRPr lang="en-US" smtClean="0"/>
          </a:p>
        </p:txBody>
      </p:sp>
      <p:sp>
        <p:nvSpPr>
          <p:cNvPr id="27651" name="2 İçerik Yer Tutucusu"/>
          <p:cNvSpPr>
            <a:spLocks noGrp="1"/>
          </p:cNvSpPr>
          <p:nvPr>
            <p:ph idx="1"/>
          </p:nvPr>
        </p:nvSpPr>
        <p:spPr>
          <a:xfrm>
            <a:off x="571500" y="1571625"/>
            <a:ext cx="7772400" cy="4114800"/>
          </a:xfrm>
        </p:spPr>
        <p:txBody>
          <a:bodyPr/>
          <a:lstStyle/>
          <a:p>
            <a:pPr eaLnBrk="1" hangingPunct="1"/>
            <a:r>
              <a:rPr lang="tr-TR" smtClean="0"/>
              <a:t>E.M 22 yaşında bayan hasta</a:t>
            </a:r>
          </a:p>
          <a:p>
            <a:pPr eaLnBrk="1" hangingPunct="1"/>
            <a:r>
              <a:rPr lang="tr-TR" smtClean="0"/>
              <a:t>Öksürük, nefes darlığı, hırıltılı solunum ve tıkanma</a:t>
            </a:r>
          </a:p>
          <a:p>
            <a:pPr eaLnBrk="1" hangingPunct="1"/>
            <a:r>
              <a:rPr lang="tr-TR" smtClean="0"/>
              <a:t>Yakınmaları 3 ay önce ortaya çıkmış</a:t>
            </a:r>
          </a:p>
          <a:p>
            <a:pPr eaLnBrk="1" hangingPunct="1"/>
            <a:r>
              <a:rPr lang="tr-TR" smtClean="0"/>
              <a:t>Daha önce hiçbir yakınması yok</a:t>
            </a:r>
          </a:p>
          <a:p>
            <a:pPr eaLnBrk="1" hangingPunct="1"/>
            <a:r>
              <a:rPr lang="tr-TR" smtClean="0"/>
              <a:t>1,5 yıldır bir tekstil fabrikasında çalışmakta</a:t>
            </a:r>
          </a:p>
          <a:p>
            <a:pPr eaLnBrk="1" hangingPunct="1">
              <a:buFont typeface="Arial" pitchFamily="34" charset="0"/>
              <a:buNone/>
            </a:pPr>
            <a:endParaRPr lang="tr-TR"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Başlık"/>
          <p:cNvSpPr>
            <a:spLocks noGrp="1"/>
          </p:cNvSpPr>
          <p:nvPr>
            <p:ph type="title"/>
          </p:nvPr>
        </p:nvSpPr>
        <p:spPr/>
        <p:txBody>
          <a:bodyPr/>
          <a:lstStyle/>
          <a:p>
            <a:pPr eaLnBrk="1" hangingPunct="1"/>
            <a:endParaRPr lang="en-US" smtClean="0"/>
          </a:p>
        </p:txBody>
      </p:sp>
      <p:sp>
        <p:nvSpPr>
          <p:cNvPr id="28675" name="2 İçerik Yer Tutucusu"/>
          <p:cNvSpPr>
            <a:spLocks noGrp="1"/>
          </p:cNvSpPr>
          <p:nvPr>
            <p:ph idx="1"/>
          </p:nvPr>
        </p:nvSpPr>
        <p:spPr/>
        <p:txBody>
          <a:bodyPr/>
          <a:lstStyle/>
          <a:p>
            <a:pPr eaLnBrk="1" hangingPunct="1"/>
            <a:r>
              <a:rPr lang="tr-TR" smtClean="0"/>
              <a:t>Solunum Fonksiyon testleri:</a:t>
            </a:r>
          </a:p>
          <a:p>
            <a:pPr lvl="1" eaLnBrk="1" hangingPunct="1"/>
            <a:r>
              <a:rPr lang="tr-TR" smtClean="0"/>
              <a:t>FVC: 3,76 (%95 pred)</a:t>
            </a:r>
          </a:p>
          <a:p>
            <a:pPr lvl="1" eaLnBrk="1" hangingPunct="1"/>
            <a:r>
              <a:rPr lang="tr-TR" smtClean="0"/>
              <a:t>FEV1:3,14 (%95)</a:t>
            </a:r>
          </a:p>
          <a:p>
            <a:pPr lvl="1" eaLnBrk="1" hangingPunct="1"/>
            <a:r>
              <a:rPr lang="tr-TR" smtClean="0"/>
              <a:t>FEV1/FVC :%83</a:t>
            </a:r>
          </a:p>
          <a:p>
            <a:pPr lvl="1" eaLnBrk="1" hangingPunct="1"/>
            <a:r>
              <a:rPr lang="tr-TR" smtClean="0"/>
              <a:t>PEF:7,22 (%88)</a:t>
            </a:r>
          </a:p>
          <a:p>
            <a:pPr lvl="1" eaLnBrk="1" hangingPunct="1"/>
            <a:r>
              <a:rPr lang="tr-TR" smtClean="0"/>
              <a:t>FEF25-75: 4,13 (%7)</a:t>
            </a:r>
          </a:p>
          <a:p>
            <a:pPr eaLnBrk="1" hangingPunct="1"/>
            <a:r>
              <a:rPr lang="tr-TR" smtClean="0"/>
              <a:t>PC20: 0,033mg/ml</a:t>
            </a:r>
          </a:p>
          <a:p>
            <a:pPr eaLnBrk="1" hangingPunct="1"/>
            <a:r>
              <a:rPr lang="tr-TR" smtClean="0"/>
              <a:t>Deri prick testleri -</a:t>
            </a:r>
          </a:p>
          <a:p>
            <a:pPr eaLnBrk="1" hangingPunct="1"/>
            <a:endParaRPr lang="en-US"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Başlık"/>
          <p:cNvSpPr>
            <a:spLocks noGrp="1"/>
          </p:cNvSpPr>
          <p:nvPr>
            <p:ph type="title"/>
          </p:nvPr>
        </p:nvSpPr>
        <p:spPr/>
        <p:txBody>
          <a:bodyPr/>
          <a:lstStyle/>
          <a:p>
            <a:pPr eaLnBrk="1" hangingPunct="1"/>
            <a:r>
              <a:rPr lang="tr-TR" smtClean="0"/>
              <a:t>Olgu 1: Mesleki Anamnez</a:t>
            </a:r>
            <a:endParaRPr lang="en-US" smtClean="0"/>
          </a:p>
        </p:txBody>
      </p:sp>
      <p:sp>
        <p:nvSpPr>
          <p:cNvPr id="29699" name="2 İçerik Yer Tutucusu"/>
          <p:cNvSpPr>
            <a:spLocks noGrp="1"/>
          </p:cNvSpPr>
          <p:nvPr>
            <p:ph idx="1"/>
          </p:nvPr>
        </p:nvSpPr>
        <p:spPr/>
        <p:txBody>
          <a:bodyPr/>
          <a:lstStyle/>
          <a:p>
            <a:pPr eaLnBrk="1" hangingPunct="1">
              <a:lnSpc>
                <a:spcPct val="90000"/>
              </a:lnSpc>
            </a:pPr>
            <a:r>
              <a:rPr lang="tr-TR" smtClean="0"/>
              <a:t>İşyerinde boyanıp işlemden geçmiş olan pamuklu dokuma çarşafları katlıyor paketlenmeye hazır hale getiriyor</a:t>
            </a:r>
          </a:p>
          <a:p>
            <a:pPr eaLnBrk="1" hangingPunct="1">
              <a:lnSpc>
                <a:spcPct val="90000"/>
              </a:lnSpc>
            </a:pPr>
            <a:r>
              <a:rPr lang="tr-TR" smtClean="0"/>
              <a:t>Ortamın tozlu ve keskin kokulu olduğunu söylüyor</a:t>
            </a:r>
          </a:p>
          <a:p>
            <a:pPr eaLnBrk="1" hangingPunct="1">
              <a:lnSpc>
                <a:spcPct val="90000"/>
              </a:lnSpc>
            </a:pPr>
            <a:r>
              <a:rPr lang="tr-TR" smtClean="0"/>
              <a:t>Maske kullanmıyor</a:t>
            </a:r>
          </a:p>
          <a:p>
            <a:pPr eaLnBrk="1" hangingPunct="1">
              <a:lnSpc>
                <a:spcPct val="90000"/>
              </a:lnSpc>
            </a:pPr>
            <a:r>
              <a:rPr lang="tr-TR" smtClean="0"/>
              <a:t>Yoğun çalıştıkları bir iş gününün sonunda aniden tıkanarak acile götürüldüğünü ifade ediyor</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Başlık"/>
          <p:cNvSpPr>
            <a:spLocks noGrp="1"/>
          </p:cNvSpPr>
          <p:nvPr>
            <p:ph type="title"/>
          </p:nvPr>
        </p:nvSpPr>
        <p:spPr/>
        <p:txBody>
          <a:bodyPr/>
          <a:lstStyle/>
          <a:p>
            <a:pPr eaLnBrk="1" hangingPunct="1"/>
            <a:r>
              <a:rPr lang="tr-TR" smtClean="0"/>
              <a:t>Soru 3: Bu Olguda Tanınız Nedir?</a:t>
            </a:r>
            <a:endParaRPr lang="en-US" smtClean="0"/>
          </a:p>
        </p:txBody>
      </p:sp>
      <p:sp>
        <p:nvSpPr>
          <p:cNvPr id="30723" name="2 İçerik Yer Tutucusu"/>
          <p:cNvSpPr>
            <a:spLocks noGrp="1"/>
          </p:cNvSpPr>
          <p:nvPr>
            <p:ph idx="1"/>
          </p:nvPr>
        </p:nvSpPr>
        <p:spPr/>
        <p:txBody>
          <a:bodyPr/>
          <a:lstStyle/>
          <a:p>
            <a:pPr marL="514350" indent="-514350" eaLnBrk="1" hangingPunct="1">
              <a:buFont typeface="Calibri" pitchFamily="34" charset="0"/>
              <a:buAutoNum type="alphaLcPeriod"/>
            </a:pPr>
            <a:r>
              <a:rPr lang="tr-TR" smtClean="0"/>
              <a:t>Erişkin yaşta ortaya çıkan astım</a:t>
            </a:r>
          </a:p>
          <a:p>
            <a:pPr marL="514350" indent="-514350" eaLnBrk="1" hangingPunct="1">
              <a:buFont typeface="Calibri" pitchFamily="34" charset="0"/>
              <a:buAutoNum type="alphaLcPeriod"/>
            </a:pPr>
            <a:r>
              <a:rPr lang="tr-TR" smtClean="0"/>
              <a:t>Meslek astımı</a:t>
            </a:r>
          </a:p>
          <a:p>
            <a:pPr marL="514350" indent="-514350" eaLnBrk="1" hangingPunct="1">
              <a:buFont typeface="Calibri" pitchFamily="34" charset="0"/>
              <a:buAutoNum type="alphaLcPeriod"/>
            </a:pPr>
            <a:r>
              <a:rPr lang="tr-TR" smtClean="0"/>
              <a:t>İritanla indüktlenen astım</a:t>
            </a:r>
          </a:p>
          <a:p>
            <a:pPr marL="514350" indent="-514350" eaLnBrk="1" hangingPunct="1">
              <a:buFont typeface="Calibri" pitchFamily="34" charset="0"/>
              <a:buAutoNum type="alphaLcPeriod"/>
            </a:pPr>
            <a:r>
              <a:rPr lang="tr-TR" smtClean="0"/>
              <a:t>Astım benzeri sendrom</a:t>
            </a:r>
            <a:endParaRPr lang="en-US"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1 Başlık"/>
          <p:cNvSpPr>
            <a:spLocks noGrp="1"/>
          </p:cNvSpPr>
          <p:nvPr>
            <p:ph type="title"/>
          </p:nvPr>
        </p:nvSpPr>
        <p:spPr/>
        <p:txBody>
          <a:bodyPr/>
          <a:lstStyle/>
          <a:p>
            <a:pPr eaLnBrk="1" hangingPunct="1"/>
            <a:r>
              <a:rPr lang="tr-TR" smtClean="0"/>
              <a:t>Olgu 1:  PEF Takibi Sonuçları</a:t>
            </a:r>
            <a:endParaRPr lang="en-US" smtClean="0"/>
          </a:p>
        </p:txBody>
      </p:sp>
      <p:graphicFrame>
        <p:nvGraphicFramePr>
          <p:cNvPr id="6146" name="2 Grafik"/>
          <p:cNvGraphicFramePr>
            <a:graphicFrameLocks/>
          </p:cNvGraphicFramePr>
          <p:nvPr/>
        </p:nvGraphicFramePr>
        <p:xfrm>
          <a:off x="1500188" y="1998663"/>
          <a:ext cx="6096000" cy="4067175"/>
        </p:xfrm>
        <a:graphic>
          <a:graphicData uri="http://schemas.openxmlformats.org/presentationml/2006/ole">
            <p:oleObj spid="_x0000_s20482" name="Çizelge" r:id="rId4" imgW="6096075" imgH="4067089" progId="Excel.Sheet.8">
              <p:embed/>
            </p:oleObj>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685800" y="228600"/>
            <a:ext cx="7772400" cy="1143000"/>
          </a:xfrm>
        </p:spPr>
        <p:txBody>
          <a:bodyPr rtlCol="0">
            <a:normAutofit fontScale="90000"/>
          </a:bodyPr>
          <a:lstStyle/>
          <a:p>
            <a:pPr eaLnBrk="1" fontAlgn="auto" hangingPunct="1">
              <a:spcAft>
                <a:spcPts val="0"/>
              </a:spcAft>
              <a:defRPr/>
            </a:pPr>
            <a:r>
              <a:rPr lang="tr-TR" smtClean="0"/>
              <a:t>ACCP’nin Meslek Astımı Olgusu Tanımlaması</a:t>
            </a:r>
            <a:endParaRPr lang="en-US" smtClean="0"/>
          </a:p>
        </p:txBody>
      </p:sp>
      <p:sp>
        <p:nvSpPr>
          <p:cNvPr id="31747" name="Rectangle 3"/>
          <p:cNvSpPr>
            <a:spLocks noGrp="1" noChangeArrowheads="1"/>
          </p:cNvSpPr>
          <p:nvPr>
            <p:ph idx="1"/>
          </p:nvPr>
        </p:nvSpPr>
        <p:spPr>
          <a:xfrm>
            <a:off x="684213" y="1484313"/>
            <a:ext cx="7772400" cy="4114800"/>
          </a:xfrm>
        </p:spPr>
        <p:txBody>
          <a:bodyPr/>
          <a:lstStyle/>
          <a:p>
            <a:pPr marL="533400" indent="-533400" eaLnBrk="1" hangingPunct="1">
              <a:lnSpc>
                <a:spcPct val="70000"/>
              </a:lnSpc>
            </a:pPr>
            <a:r>
              <a:rPr lang="tr-TR" sz="2600" smtClean="0"/>
              <a:t>A: Bir hekim tarafından astım tanısı konulması;</a:t>
            </a:r>
            <a:r>
              <a:rPr lang="tr-TR" sz="2600" smtClean="0">
                <a:sym typeface="Wingdings 2" pitchFamily="18" charset="2"/>
              </a:rPr>
              <a:t></a:t>
            </a:r>
            <a:endParaRPr lang="tr-TR" sz="2600" smtClean="0"/>
          </a:p>
          <a:p>
            <a:pPr marL="533400" indent="-533400" eaLnBrk="1" hangingPunct="1">
              <a:lnSpc>
                <a:spcPct val="70000"/>
              </a:lnSpc>
            </a:pPr>
            <a:r>
              <a:rPr lang="tr-TR" sz="2600" smtClean="0"/>
              <a:t>B: Astım belirtilerinin işe girdikten sonra </a:t>
            </a:r>
            <a:r>
              <a:rPr lang="tr-TR" sz="2600" smtClean="0">
                <a:sym typeface="Wingdings 2" pitchFamily="18" charset="2"/>
              </a:rPr>
              <a:t> </a:t>
            </a:r>
            <a:r>
              <a:rPr lang="tr-TR" sz="2600" smtClean="0"/>
              <a:t>başlaması;</a:t>
            </a:r>
          </a:p>
          <a:p>
            <a:pPr marL="533400" indent="-533400" eaLnBrk="1" hangingPunct="1">
              <a:lnSpc>
                <a:spcPct val="70000"/>
              </a:lnSpc>
            </a:pPr>
            <a:r>
              <a:rPr lang="tr-TR" sz="2600" smtClean="0"/>
              <a:t>C: Astım belirtilerinin iş ile ilişkili olması</a:t>
            </a:r>
            <a:r>
              <a:rPr lang="tr-TR" sz="2600" smtClean="0">
                <a:sym typeface="Wingdings 2" pitchFamily="18" charset="2"/>
              </a:rPr>
              <a:t> </a:t>
            </a:r>
            <a:endParaRPr lang="tr-TR" sz="2600" smtClean="0"/>
          </a:p>
          <a:p>
            <a:pPr marL="533400" indent="-533400" eaLnBrk="1" hangingPunct="1">
              <a:lnSpc>
                <a:spcPct val="70000"/>
              </a:lnSpc>
            </a:pPr>
            <a:r>
              <a:rPr lang="tr-TR" sz="2600" smtClean="0"/>
              <a:t>D: </a:t>
            </a:r>
          </a:p>
          <a:p>
            <a:pPr marL="914400" lvl="1" indent="-457200" eaLnBrk="1" hangingPunct="1">
              <a:lnSpc>
                <a:spcPct val="70000"/>
              </a:lnSpc>
              <a:buFontTx/>
              <a:buAutoNum type="arabicPeriod"/>
            </a:pPr>
            <a:r>
              <a:rPr lang="tr-TR" sz="2200" smtClean="0"/>
              <a:t>Meslek astımına neden olduğu bilinen etkenlere</a:t>
            </a:r>
            <a:r>
              <a:rPr lang="tr-TR" sz="2200" smtClean="0">
                <a:sym typeface="Wingdings 2" pitchFamily="18" charset="2"/>
              </a:rPr>
              <a:t> </a:t>
            </a:r>
            <a:r>
              <a:rPr lang="tr-TR" sz="2200" smtClean="0"/>
              <a:t>işyerine maruziyet </a:t>
            </a:r>
            <a:r>
              <a:rPr lang="tr-TR" sz="2200" smtClean="0">
                <a:sym typeface="Wingdings 2" pitchFamily="18" charset="2"/>
              </a:rPr>
              <a:t></a:t>
            </a:r>
            <a:endParaRPr lang="tr-TR" sz="2200" smtClean="0"/>
          </a:p>
          <a:p>
            <a:pPr marL="914400" lvl="1" indent="-457200" eaLnBrk="1" hangingPunct="1">
              <a:lnSpc>
                <a:spcPct val="70000"/>
              </a:lnSpc>
              <a:buFontTx/>
              <a:buAutoNum type="arabicPeriod"/>
            </a:pPr>
            <a:r>
              <a:rPr lang="tr-TR" sz="2200" smtClean="0"/>
              <a:t>FEV1 ya da PEF’te işe bağlı değişiklikler </a:t>
            </a:r>
            <a:r>
              <a:rPr lang="tr-TR" sz="2200" smtClean="0">
                <a:sym typeface="Wingdings 2" pitchFamily="18" charset="2"/>
              </a:rPr>
              <a:t></a:t>
            </a:r>
            <a:endParaRPr lang="tr-TR" sz="2200" smtClean="0"/>
          </a:p>
          <a:p>
            <a:pPr marL="914400" lvl="1" indent="-457200" eaLnBrk="1" hangingPunct="1">
              <a:lnSpc>
                <a:spcPct val="70000"/>
              </a:lnSpc>
              <a:buFontTx/>
              <a:buAutoNum type="arabicPeriod"/>
            </a:pPr>
            <a:r>
              <a:rPr lang="tr-TR" sz="2200" smtClean="0"/>
              <a:t>Bronş hiperreaktivitesinde işe bağlı değişiklikler;</a:t>
            </a:r>
            <a:r>
              <a:rPr lang="tr-TR" sz="2200" smtClean="0">
                <a:sym typeface="Wingdings 2" pitchFamily="18" charset="2"/>
              </a:rPr>
              <a:t> </a:t>
            </a:r>
            <a:endParaRPr lang="tr-TR" sz="2200" smtClean="0"/>
          </a:p>
          <a:p>
            <a:pPr marL="914400" lvl="1" indent="-457200" eaLnBrk="1" hangingPunct="1">
              <a:lnSpc>
                <a:spcPct val="70000"/>
              </a:lnSpc>
              <a:buFontTx/>
              <a:buAutoNum type="arabicPeriod"/>
            </a:pPr>
            <a:r>
              <a:rPr lang="tr-TR" sz="2200" smtClean="0"/>
              <a:t>Spesifik inhalasyon testlerine pozitif yanıt</a:t>
            </a:r>
          </a:p>
          <a:p>
            <a:pPr marL="914400" lvl="1" indent="-457200" eaLnBrk="1" hangingPunct="1">
              <a:lnSpc>
                <a:spcPct val="70000"/>
              </a:lnSpc>
              <a:buFontTx/>
              <a:buAutoNum type="arabicPeriod"/>
            </a:pPr>
            <a:r>
              <a:rPr lang="tr-TR" sz="2200" smtClean="0"/>
              <a:t>İşyerinde iritan bir madde inhalasyonunu takiben gelişen astım semptomları</a:t>
            </a:r>
          </a:p>
          <a:p>
            <a:pPr marL="533400" indent="-533400" eaLnBrk="1" hangingPunct="1">
              <a:lnSpc>
                <a:spcPct val="70000"/>
              </a:lnSpc>
              <a:buFontTx/>
              <a:buNone/>
            </a:pPr>
            <a:endParaRPr lang="en-US" sz="260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Başlık"/>
          <p:cNvSpPr>
            <a:spLocks noGrp="1"/>
          </p:cNvSpPr>
          <p:nvPr>
            <p:ph type="title"/>
          </p:nvPr>
        </p:nvSpPr>
        <p:spPr/>
        <p:txBody>
          <a:bodyPr/>
          <a:lstStyle/>
          <a:p>
            <a:pPr eaLnBrk="1" hangingPunct="1"/>
            <a:r>
              <a:rPr lang="tr-TR" smtClean="0"/>
              <a:t>Olgumuza ne Oldu?</a:t>
            </a:r>
            <a:endParaRPr lang="en-US" smtClean="0"/>
          </a:p>
        </p:txBody>
      </p:sp>
      <p:sp>
        <p:nvSpPr>
          <p:cNvPr id="32771" name="2 İçerik Yer Tutucusu"/>
          <p:cNvSpPr>
            <a:spLocks noGrp="1"/>
          </p:cNvSpPr>
          <p:nvPr>
            <p:ph idx="1"/>
          </p:nvPr>
        </p:nvSpPr>
        <p:spPr/>
        <p:txBody>
          <a:bodyPr/>
          <a:lstStyle/>
          <a:p>
            <a:pPr eaLnBrk="1" hangingPunct="1"/>
            <a:r>
              <a:rPr lang="tr-TR" smtClean="0"/>
              <a:t>İşyerinde başka bir bölümde görevlendirildi. </a:t>
            </a:r>
          </a:p>
          <a:p>
            <a:pPr eaLnBrk="1" hangingPunct="1"/>
            <a:r>
              <a:rPr lang="tr-TR" smtClean="0"/>
              <a:t>Boyalarla teması kesildi</a:t>
            </a:r>
          </a:p>
          <a:p>
            <a:pPr eaLnBrk="1" hangingPunct="1"/>
            <a:r>
              <a:rPr lang="tr-TR" smtClean="0"/>
              <a:t>İnhale steroid ve bronkodilatör tedavisini kullanmaya devam etmekte</a:t>
            </a:r>
          </a:p>
          <a:p>
            <a:pPr eaLnBrk="1" hangingPunct="1">
              <a:buFont typeface="Arial" pitchFamily="34" charset="0"/>
              <a:buNone/>
            </a:pPr>
            <a:endParaRPr lang="en-US"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tr-TR" smtClean="0"/>
              <a:t>Soru 4</a:t>
            </a:r>
          </a:p>
        </p:txBody>
      </p:sp>
      <p:sp>
        <p:nvSpPr>
          <p:cNvPr id="33795" name="Rectangle 3"/>
          <p:cNvSpPr>
            <a:spLocks noGrp="1" noChangeArrowheads="1"/>
          </p:cNvSpPr>
          <p:nvPr>
            <p:ph idx="1"/>
          </p:nvPr>
        </p:nvSpPr>
        <p:spPr/>
        <p:txBody>
          <a:bodyPr/>
          <a:lstStyle/>
          <a:p>
            <a:pPr eaLnBrk="1" hangingPunct="1">
              <a:lnSpc>
                <a:spcPct val="90000"/>
              </a:lnSpc>
              <a:buFontTx/>
              <a:buNone/>
            </a:pPr>
            <a:endParaRPr lang="tr-TR" sz="2800" smtClean="0"/>
          </a:p>
          <a:p>
            <a:pPr eaLnBrk="1" hangingPunct="1">
              <a:lnSpc>
                <a:spcPct val="90000"/>
              </a:lnSpc>
            </a:pPr>
            <a:r>
              <a:rPr lang="tr-TR" sz="2800" smtClean="0"/>
              <a:t>Reaktiv havayolu fonksiyon bozukluğu sendromu (RADS) ile meslek astımını ayıran en önemli özellik hangisidir?</a:t>
            </a:r>
          </a:p>
          <a:p>
            <a:pPr lvl="1" eaLnBrk="1" hangingPunct="1">
              <a:lnSpc>
                <a:spcPct val="90000"/>
              </a:lnSpc>
              <a:buFontTx/>
              <a:buNone/>
            </a:pPr>
            <a:r>
              <a:rPr lang="tr-TR" sz="2400" smtClean="0"/>
              <a:t>a) RADS’ta bronş hiperreaktivitesi bulunmamaktadır</a:t>
            </a:r>
          </a:p>
          <a:p>
            <a:pPr lvl="1" eaLnBrk="1" hangingPunct="1">
              <a:lnSpc>
                <a:spcPct val="90000"/>
              </a:lnSpc>
              <a:buFontTx/>
              <a:buNone/>
            </a:pPr>
            <a:r>
              <a:rPr lang="tr-TR" sz="2400" smtClean="0"/>
              <a:t>b) RADS’ta solunum sistemi  belirtileri üç aydan daha kısa sürmektedir</a:t>
            </a:r>
          </a:p>
          <a:p>
            <a:pPr lvl="1" eaLnBrk="1" hangingPunct="1">
              <a:lnSpc>
                <a:spcPct val="90000"/>
              </a:lnSpc>
              <a:buFontTx/>
              <a:buNone/>
            </a:pPr>
            <a:r>
              <a:rPr lang="tr-TR" sz="2400" smtClean="0"/>
              <a:t>c) RADS daima yüksek molekül ağırlıklı maddelere düşük dozda maruziyete bağlı gelişir</a:t>
            </a:r>
          </a:p>
          <a:p>
            <a:pPr lvl="1" eaLnBrk="1" hangingPunct="1">
              <a:lnSpc>
                <a:spcPct val="90000"/>
              </a:lnSpc>
              <a:buFontTx/>
              <a:buNone/>
            </a:pPr>
            <a:r>
              <a:rPr lang="tr-TR" sz="2400" smtClean="0"/>
              <a:t>d) RADS’ta latent periyod bulunmamaktadır.</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tr-TR" smtClean="0"/>
              <a:t>İritanla İndüktlenen Astım I</a:t>
            </a:r>
          </a:p>
        </p:txBody>
      </p:sp>
      <p:sp>
        <p:nvSpPr>
          <p:cNvPr id="34819" name="Rectangle 3"/>
          <p:cNvSpPr>
            <a:spLocks noGrp="1" noChangeArrowheads="1"/>
          </p:cNvSpPr>
          <p:nvPr>
            <p:ph idx="1"/>
          </p:nvPr>
        </p:nvSpPr>
        <p:spPr>
          <a:xfrm>
            <a:off x="685800" y="2514600"/>
            <a:ext cx="7772400" cy="4114800"/>
          </a:xfrm>
        </p:spPr>
        <p:txBody>
          <a:bodyPr/>
          <a:lstStyle/>
          <a:p>
            <a:pPr eaLnBrk="1" hangingPunct="1"/>
            <a:r>
              <a:rPr lang="tr-TR" sz="2800" dirty="0" smtClean="0"/>
              <a:t>1985’te </a:t>
            </a:r>
            <a:r>
              <a:rPr lang="tr-TR" sz="2800" dirty="0" err="1" smtClean="0"/>
              <a:t>Brooks</a:t>
            </a:r>
            <a:r>
              <a:rPr lang="tr-TR" sz="2800" dirty="0" smtClean="0"/>
              <a:t> tarafından tanımlanmış</a:t>
            </a:r>
          </a:p>
          <a:p>
            <a:pPr eaLnBrk="1" hangingPunct="1"/>
            <a:r>
              <a:rPr lang="tr-TR" sz="2800" dirty="0" smtClean="0"/>
              <a:t>Gaz, duman, buhar halindeki </a:t>
            </a:r>
            <a:r>
              <a:rPr lang="tr-TR" sz="2800" dirty="0" err="1" smtClean="0"/>
              <a:t>iritanlara</a:t>
            </a:r>
            <a:r>
              <a:rPr lang="tr-TR" sz="2800" dirty="0" smtClean="0"/>
              <a:t> </a:t>
            </a:r>
            <a:r>
              <a:rPr lang="tr-TR" sz="2800" dirty="0" err="1" smtClean="0"/>
              <a:t>maruziyetten</a:t>
            </a:r>
            <a:r>
              <a:rPr lang="tr-TR" sz="2800" dirty="0" smtClean="0"/>
              <a:t> ortalama 24 saat sonra </a:t>
            </a:r>
            <a:r>
              <a:rPr lang="tr-TR" sz="2800" dirty="0" err="1" smtClean="0"/>
              <a:t>astmaya</a:t>
            </a:r>
            <a:r>
              <a:rPr lang="tr-TR" sz="2800" dirty="0" smtClean="0"/>
              <a:t> benzer belirtiler</a:t>
            </a:r>
          </a:p>
          <a:p>
            <a:pPr eaLnBrk="1" hangingPunct="1"/>
            <a:r>
              <a:rPr lang="tr-TR" sz="2800" dirty="0" smtClean="0"/>
              <a:t>Bu belirtilere aylarca süren bronş </a:t>
            </a:r>
            <a:r>
              <a:rPr lang="tr-TR" sz="2800" dirty="0" err="1" smtClean="0"/>
              <a:t>hiperreaktivitesi</a:t>
            </a:r>
            <a:r>
              <a:rPr lang="tr-TR" sz="2800" dirty="0" smtClean="0"/>
              <a:t> eşlik etmekte</a:t>
            </a:r>
          </a:p>
          <a:p>
            <a:pPr eaLnBrk="1" hangingPunct="1">
              <a:buFontTx/>
              <a:buNone/>
            </a:pPr>
            <a:r>
              <a:rPr lang="tr-TR" sz="1800" dirty="0" smtClean="0">
                <a:solidFill>
                  <a:srgbClr val="CCFF33"/>
                </a:solidFill>
              </a:rPr>
              <a:t>                                                  </a:t>
            </a:r>
            <a:r>
              <a:rPr lang="tr-TR" sz="1800" dirty="0" err="1" smtClean="0">
                <a:solidFill>
                  <a:srgbClr val="FF0000"/>
                </a:solidFill>
              </a:rPr>
              <a:t>Chest</a:t>
            </a:r>
            <a:r>
              <a:rPr lang="tr-TR" sz="1800" dirty="0" smtClean="0">
                <a:solidFill>
                  <a:srgbClr val="FF0000"/>
                </a:solidFill>
              </a:rPr>
              <a:t> 1985 88 (3): 376-384</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ikdörtgen 1"/>
          <p:cNvSpPr>
            <a:spLocks noChangeArrowheads="1"/>
          </p:cNvSpPr>
          <p:nvPr/>
        </p:nvSpPr>
        <p:spPr bwMode="auto">
          <a:xfrm>
            <a:off x="85725" y="419100"/>
            <a:ext cx="8982075" cy="6186488"/>
          </a:xfrm>
          <a:prstGeom prst="rect">
            <a:avLst/>
          </a:prstGeom>
          <a:noFill/>
          <a:ln w="9525">
            <a:noFill/>
            <a:miter lim="800000"/>
            <a:headEnd/>
            <a:tailEnd/>
          </a:ln>
        </p:spPr>
        <p:txBody>
          <a:bodyPr>
            <a:spAutoFit/>
          </a:bodyPr>
          <a:lstStyle/>
          <a:p>
            <a:r>
              <a:rPr lang="tr-TR" dirty="0"/>
              <a:t>Biyolojik etkileri bakımından başlıca gruplar:</a:t>
            </a:r>
          </a:p>
          <a:p>
            <a:r>
              <a:rPr lang="tr-TR" dirty="0"/>
              <a:t>(a) </a:t>
            </a:r>
            <a:r>
              <a:rPr lang="tr-TR" i="1" dirty="0"/>
              <a:t>   </a:t>
            </a:r>
            <a:r>
              <a:rPr lang="tr-TR" b="1" i="1" dirty="0" err="1">
                <a:solidFill>
                  <a:srgbClr val="FF0000"/>
                </a:solidFill>
              </a:rPr>
              <a:t>İnert</a:t>
            </a:r>
            <a:r>
              <a:rPr lang="tr-TR" b="1" i="1" dirty="0">
                <a:solidFill>
                  <a:srgbClr val="FF0000"/>
                </a:solidFill>
              </a:rPr>
              <a:t> tozlar</a:t>
            </a:r>
            <a:r>
              <a:rPr lang="tr-TR" dirty="0"/>
              <a:t>: Bu tozlar (örneğin baryum tozu) </a:t>
            </a:r>
            <a:r>
              <a:rPr lang="tr-TR" dirty="0" err="1"/>
              <a:t>inert</a:t>
            </a:r>
            <a:r>
              <a:rPr lang="tr-TR" dirty="0"/>
              <a:t> olup vücutta herhangi reaksiyona girmeden lenfatiklerle vücut dışına taşınır. Ancak bu tozlar da fazla miktarda olduğunda lenfatiklerde tıkanıklığa yol açabilir.</a:t>
            </a:r>
          </a:p>
          <a:p>
            <a:r>
              <a:rPr lang="tr-TR" dirty="0"/>
              <a:t>(b)  </a:t>
            </a:r>
            <a:r>
              <a:rPr lang="tr-TR" b="1" i="1" dirty="0">
                <a:solidFill>
                  <a:srgbClr val="FF0000"/>
                </a:solidFill>
              </a:rPr>
              <a:t> </a:t>
            </a:r>
            <a:r>
              <a:rPr lang="tr-TR" b="1" i="1" dirty="0" err="1">
                <a:solidFill>
                  <a:srgbClr val="FF0000"/>
                </a:solidFill>
              </a:rPr>
              <a:t>Toksik</a:t>
            </a:r>
            <a:r>
              <a:rPr lang="tr-TR" b="1" i="1" dirty="0">
                <a:solidFill>
                  <a:srgbClr val="FF0000"/>
                </a:solidFill>
              </a:rPr>
              <a:t> tozlar</a:t>
            </a:r>
            <a:r>
              <a:rPr lang="tr-TR" dirty="0"/>
              <a:t>: Bazı metallerin tozları, solunum yolundan vücuda girdiğinde vücutta değişik organlara yönelir, bazı kimyasal sistemlerle etkileşime girer ve zehirlenmeye yol açar. Bu tür tozlara </a:t>
            </a:r>
            <a:r>
              <a:rPr lang="tr-TR" dirty="0" err="1"/>
              <a:t>toksik</a:t>
            </a:r>
            <a:r>
              <a:rPr lang="tr-TR" dirty="0"/>
              <a:t> toz denilir. (Kurşun, krom, nikel, kadmiyum gibi metallerin tozları)</a:t>
            </a:r>
          </a:p>
          <a:p>
            <a:r>
              <a:rPr lang="tr-TR" dirty="0"/>
              <a:t>(c)    </a:t>
            </a:r>
            <a:r>
              <a:rPr lang="tr-TR" b="1" i="1" dirty="0" err="1">
                <a:solidFill>
                  <a:srgbClr val="FF0000"/>
                </a:solidFill>
              </a:rPr>
              <a:t>Allerjik</a:t>
            </a:r>
            <a:r>
              <a:rPr lang="tr-TR" b="1" i="1" dirty="0">
                <a:solidFill>
                  <a:srgbClr val="FF0000"/>
                </a:solidFill>
              </a:rPr>
              <a:t> tozlar</a:t>
            </a:r>
            <a:r>
              <a:rPr lang="tr-TR" dirty="0"/>
              <a:t>: Bu tozlar solunum yollarında spazma yol açarak </a:t>
            </a:r>
            <a:r>
              <a:rPr lang="tr-TR" b="1" dirty="0"/>
              <a:t>astım</a:t>
            </a:r>
            <a:r>
              <a:rPr lang="tr-TR" dirty="0"/>
              <a:t> benzeri tabloya neden olur, deri ile temas ettiğinde de </a:t>
            </a:r>
            <a:r>
              <a:rPr lang="tr-TR" dirty="0" err="1"/>
              <a:t>allerjik</a:t>
            </a:r>
            <a:r>
              <a:rPr lang="tr-TR" dirty="0"/>
              <a:t> rahatsızlıklar. Tipik örnek:Pamuk tozu (keten, kenevir tozu, şeker kamışı tozu, kuşların tüylerinden gelen tozlar gibi organik tozlar ve cam yünü (cam elyafı), kireç tozu gibi inorganik tozlar da).</a:t>
            </a:r>
          </a:p>
          <a:p>
            <a:r>
              <a:rPr lang="tr-TR" dirty="0"/>
              <a:t>(d)   </a:t>
            </a:r>
            <a:r>
              <a:rPr lang="tr-TR" b="1" i="1" dirty="0" err="1">
                <a:solidFill>
                  <a:srgbClr val="FF0000"/>
                </a:solidFill>
              </a:rPr>
              <a:t>Fibrojenik</a:t>
            </a:r>
            <a:r>
              <a:rPr lang="tr-TR" b="1" i="1" dirty="0">
                <a:solidFill>
                  <a:srgbClr val="FF0000"/>
                </a:solidFill>
              </a:rPr>
              <a:t> tozlar</a:t>
            </a:r>
            <a:r>
              <a:rPr lang="tr-TR" dirty="0"/>
              <a:t>: </a:t>
            </a:r>
            <a:r>
              <a:rPr lang="tr-TR" b="1" dirty="0"/>
              <a:t>Biyolojik etki ve insan sağlığı bakımından en önemli olan grup </a:t>
            </a:r>
            <a:r>
              <a:rPr lang="tr-TR" b="1" dirty="0" err="1"/>
              <a:t>fibrojenik</a:t>
            </a:r>
            <a:r>
              <a:rPr lang="tr-TR" b="1" dirty="0"/>
              <a:t> tozlardır. </a:t>
            </a:r>
            <a:r>
              <a:rPr lang="tr-TR" dirty="0"/>
              <a:t>Bu tozlar akciğerlere ulaştığında orada depolanır, </a:t>
            </a:r>
            <a:r>
              <a:rPr lang="tr-TR" dirty="0" err="1"/>
              <a:t>fibrotik</a:t>
            </a:r>
            <a:r>
              <a:rPr lang="tr-TR" dirty="0"/>
              <a:t> reaksiyona yol açar ve sonuç olarak öksürük, nefes darlığı gibi belirtilerle seyreden </a:t>
            </a:r>
            <a:r>
              <a:rPr lang="tr-TR" b="1" dirty="0"/>
              <a:t>kronik </a:t>
            </a:r>
            <a:r>
              <a:rPr lang="tr-TR" b="1" dirty="0" err="1"/>
              <a:t>obstruktif</a:t>
            </a:r>
            <a:r>
              <a:rPr lang="tr-TR" b="1" dirty="0"/>
              <a:t> akciğer hastalıklarına </a:t>
            </a:r>
            <a:r>
              <a:rPr lang="tr-TR" dirty="0"/>
              <a:t>neden olur.</a:t>
            </a:r>
          </a:p>
          <a:p>
            <a:r>
              <a:rPr lang="tr-TR" dirty="0"/>
              <a:t>(e)   </a:t>
            </a:r>
            <a:r>
              <a:rPr lang="tr-TR" b="1" i="1" dirty="0">
                <a:solidFill>
                  <a:srgbClr val="FF0000"/>
                </a:solidFill>
              </a:rPr>
              <a:t> Kanserojen tozlar</a:t>
            </a:r>
            <a:r>
              <a:rPr lang="tr-TR" dirty="0"/>
              <a:t>: Bazı tozlar da özellikle akciğerlerde ve solunum sisteminin diğer bölümlerinde kansere neden olurlar. Bu konuda en çok bilinen örnek </a:t>
            </a:r>
            <a:r>
              <a:rPr lang="tr-TR" b="1" dirty="0"/>
              <a:t>asbest lifleridir. Asbest akciğer kanserinin başlıca nedenlerinden birisidir. </a:t>
            </a:r>
            <a:r>
              <a:rPr lang="tr-TR" b="1" dirty="0" err="1"/>
              <a:t>Mezotelyoma</a:t>
            </a:r>
            <a:r>
              <a:rPr lang="tr-TR" b="1" dirty="0"/>
              <a:t> ise yalnızca asbest etkisi ile meydana gelen bir </a:t>
            </a:r>
            <a:r>
              <a:rPr lang="tr-TR" b="1" dirty="0" err="1"/>
              <a:t>malign</a:t>
            </a:r>
            <a:r>
              <a:rPr lang="tr-TR" b="1" dirty="0"/>
              <a:t> hastalıktır. </a:t>
            </a:r>
            <a:r>
              <a:rPr lang="tr-TR" dirty="0"/>
              <a:t>Asbest dışında krom, nikel, kadmiyum gibi bazı metal tozları ile arsenik tozlarının da çeşitli kanserlerin gelişmesinde etkili olduğu bilinmektedir.</a:t>
            </a:r>
          </a:p>
        </p:txBody>
      </p:sp>
    </p:spTree>
  </p:cSld>
  <p:clrMapOvr>
    <a:masterClrMapping/>
  </p:clrMapOvr>
  <p:transition advClick="0" advTm="4000">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tr-TR" smtClean="0"/>
              <a:t>İritanla İndüktlenen Astım II</a:t>
            </a:r>
          </a:p>
        </p:txBody>
      </p:sp>
      <p:sp>
        <p:nvSpPr>
          <p:cNvPr id="35843" name="Rectangle 3"/>
          <p:cNvSpPr>
            <a:spLocks noGrp="1" noChangeArrowheads="1"/>
          </p:cNvSpPr>
          <p:nvPr>
            <p:ph idx="1"/>
          </p:nvPr>
        </p:nvSpPr>
        <p:spPr/>
        <p:txBody>
          <a:bodyPr/>
          <a:lstStyle/>
          <a:p>
            <a:pPr eaLnBrk="1" hangingPunct="1"/>
            <a:r>
              <a:rPr lang="tr-TR" dirty="0" smtClean="0"/>
              <a:t>Benzer </a:t>
            </a:r>
            <a:r>
              <a:rPr lang="tr-TR" dirty="0" err="1" smtClean="0"/>
              <a:t>iritan</a:t>
            </a:r>
            <a:r>
              <a:rPr lang="tr-TR" dirty="0" smtClean="0"/>
              <a:t> maddelere orta-yüksek düzeyde tekrarlayıcı </a:t>
            </a:r>
            <a:r>
              <a:rPr lang="tr-TR" dirty="0" err="1" smtClean="0"/>
              <a:t>maruziyete</a:t>
            </a:r>
            <a:r>
              <a:rPr lang="tr-TR" dirty="0" smtClean="0"/>
              <a:t> bağlı olarak ortaya çıkan astım belirtileri</a:t>
            </a:r>
          </a:p>
          <a:p>
            <a:pPr eaLnBrk="1" hangingPunct="1"/>
            <a:r>
              <a:rPr lang="tr-TR" dirty="0" smtClean="0"/>
              <a:t>Çok ani  ortaya çıkmayan </a:t>
            </a:r>
            <a:r>
              <a:rPr lang="tr-TR" dirty="0" err="1" smtClean="0"/>
              <a:t>iritanla</a:t>
            </a:r>
            <a:r>
              <a:rPr lang="tr-TR" dirty="0" smtClean="0"/>
              <a:t> </a:t>
            </a:r>
            <a:r>
              <a:rPr lang="tr-TR" dirty="0" err="1" smtClean="0"/>
              <a:t>indüktlenen</a:t>
            </a:r>
            <a:r>
              <a:rPr lang="tr-TR" dirty="0" smtClean="0"/>
              <a:t> astım</a:t>
            </a:r>
          </a:p>
          <a:p>
            <a:pPr eaLnBrk="1" hangingPunct="1">
              <a:buClr>
                <a:schemeClr val="tx1"/>
              </a:buClr>
              <a:buFontTx/>
              <a:buChar char=" "/>
            </a:pPr>
            <a:r>
              <a:rPr lang="tr-TR" dirty="0" smtClean="0"/>
              <a:t>                 </a:t>
            </a:r>
            <a:r>
              <a:rPr lang="tr-TR" sz="2000" dirty="0" err="1" smtClean="0">
                <a:solidFill>
                  <a:srgbClr val="FF0000"/>
                </a:solidFill>
              </a:rPr>
              <a:t>Chest</a:t>
            </a:r>
            <a:r>
              <a:rPr lang="tr-TR" sz="2000" dirty="0" smtClean="0">
                <a:solidFill>
                  <a:srgbClr val="FF0000"/>
                </a:solidFill>
              </a:rPr>
              <a:t>: 1998;96:297-300</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168275"/>
            <a:ext cx="7772400" cy="1311275"/>
          </a:xfrm>
        </p:spPr>
        <p:txBody>
          <a:bodyPr/>
          <a:lstStyle/>
          <a:p>
            <a:pPr eaLnBrk="1" hangingPunct="1"/>
            <a:r>
              <a:rPr lang="tr-TR" sz="4000" smtClean="0"/>
              <a:t> RADS’a Neden Olan Etken Ajanlar</a:t>
            </a:r>
            <a:endParaRPr lang="tr-TR" smtClean="0"/>
          </a:p>
        </p:txBody>
      </p:sp>
      <p:sp>
        <p:nvSpPr>
          <p:cNvPr id="36867" name="Rectangle 3"/>
          <p:cNvSpPr>
            <a:spLocks noGrp="1" noChangeArrowheads="1"/>
          </p:cNvSpPr>
          <p:nvPr>
            <p:ph idx="1"/>
          </p:nvPr>
        </p:nvSpPr>
        <p:spPr>
          <a:xfrm>
            <a:off x="0" y="914400"/>
            <a:ext cx="4038600" cy="4114800"/>
          </a:xfrm>
        </p:spPr>
        <p:txBody>
          <a:bodyPr/>
          <a:lstStyle/>
          <a:p>
            <a:pPr eaLnBrk="1" hangingPunct="1"/>
            <a:r>
              <a:rPr lang="tr-TR" sz="2800" smtClean="0"/>
              <a:t>Uranyum hekzaflüorid;</a:t>
            </a:r>
          </a:p>
          <a:p>
            <a:pPr eaLnBrk="1" hangingPunct="1"/>
            <a:r>
              <a:rPr lang="tr-TR" sz="2800" smtClean="0"/>
              <a:t>Sprey boyalar;</a:t>
            </a:r>
          </a:p>
          <a:p>
            <a:pPr eaLnBrk="1" hangingPunct="1"/>
            <a:r>
              <a:rPr lang="tr-TR" sz="2800" smtClean="0"/>
              <a:t>SO2;</a:t>
            </a:r>
          </a:p>
          <a:p>
            <a:pPr eaLnBrk="1" hangingPunct="1"/>
            <a:r>
              <a:rPr lang="tr-TR" sz="2800" smtClean="0"/>
              <a:t>Sülfürik asid;</a:t>
            </a:r>
          </a:p>
          <a:p>
            <a:pPr eaLnBrk="1" hangingPunct="1"/>
            <a:r>
              <a:rPr lang="tr-TR" sz="2800" smtClean="0"/>
              <a:t>Hidroklorik asid;</a:t>
            </a:r>
          </a:p>
          <a:p>
            <a:pPr eaLnBrk="1" hangingPunct="1"/>
            <a:r>
              <a:rPr lang="tr-TR" sz="2800" smtClean="0"/>
              <a:t>Beyazlatıcı maddeler;</a:t>
            </a:r>
          </a:p>
          <a:p>
            <a:pPr eaLnBrk="1" hangingPunct="1"/>
            <a:r>
              <a:rPr lang="tr-TR" sz="2800" smtClean="0"/>
              <a:t>TDI </a:t>
            </a:r>
          </a:p>
          <a:p>
            <a:pPr eaLnBrk="1" hangingPunct="1"/>
            <a:r>
              <a:rPr lang="tr-TR" sz="2800" smtClean="0"/>
              <a:t>Duman İnhalasyonu</a:t>
            </a:r>
          </a:p>
        </p:txBody>
      </p:sp>
      <p:sp>
        <p:nvSpPr>
          <p:cNvPr id="36868" name="Rectangle 4"/>
          <p:cNvSpPr>
            <a:spLocks noChangeArrowheads="1"/>
          </p:cNvSpPr>
          <p:nvPr/>
        </p:nvSpPr>
        <p:spPr bwMode="auto">
          <a:xfrm>
            <a:off x="4724400" y="838200"/>
            <a:ext cx="4114800" cy="4114800"/>
          </a:xfrm>
          <a:prstGeom prst="rect">
            <a:avLst/>
          </a:prstGeom>
          <a:noFill/>
          <a:ln w="9525">
            <a:noFill/>
            <a:miter lim="800000"/>
            <a:headEnd/>
            <a:tailEnd/>
          </a:ln>
        </p:spPr>
        <p:txBody>
          <a:bodyPr/>
          <a:lstStyle/>
          <a:p>
            <a:pPr eaLnBrk="0" hangingPunct="0">
              <a:buClr>
                <a:schemeClr val="hlink"/>
              </a:buClr>
              <a:buFontTx/>
              <a:buChar char="•"/>
            </a:pPr>
            <a:r>
              <a:rPr lang="tr-TR" sz="2800" dirty="0" err="1"/>
              <a:t>Toksik</a:t>
            </a:r>
            <a:r>
              <a:rPr lang="tr-TR" sz="2800" dirty="0"/>
              <a:t> amonyak dumanları;</a:t>
            </a:r>
          </a:p>
          <a:p>
            <a:pPr eaLnBrk="0" hangingPunct="0">
              <a:buClr>
                <a:schemeClr val="hlink"/>
              </a:buClr>
              <a:buFontTx/>
              <a:buChar char="•"/>
            </a:pPr>
            <a:r>
              <a:rPr lang="tr-TR" sz="2800" dirty="0"/>
              <a:t>Asetik </a:t>
            </a:r>
            <a:r>
              <a:rPr lang="tr-TR" sz="2800" dirty="0" err="1"/>
              <a:t>asid</a:t>
            </a:r>
            <a:r>
              <a:rPr lang="tr-TR" sz="2800" dirty="0"/>
              <a:t>;</a:t>
            </a:r>
          </a:p>
          <a:p>
            <a:pPr eaLnBrk="0" hangingPunct="0">
              <a:buClr>
                <a:schemeClr val="hlink"/>
              </a:buClr>
              <a:buFontTx/>
              <a:buChar char="•"/>
            </a:pPr>
            <a:r>
              <a:rPr lang="tr-TR" sz="2800" dirty="0" err="1"/>
              <a:t>Klorin</a:t>
            </a:r>
            <a:r>
              <a:rPr lang="tr-TR" sz="2800" dirty="0"/>
              <a:t> gazı</a:t>
            </a:r>
          </a:p>
          <a:p>
            <a:pPr eaLnBrk="0" hangingPunct="0">
              <a:buClr>
                <a:schemeClr val="hlink"/>
              </a:buClr>
              <a:buFontTx/>
              <a:buChar char="•"/>
            </a:pPr>
            <a:r>
              <a:rPr lang="tr-TR" sz="2800" dirty="0" err="1"/>
              <a:t>HCl</a:t>
            </a:r>
            <a:endParaRPr lang="tr-TR" sz="2800" dirty="0"/>
          </a:p>
          <a:p>
            <a:pPr eaLnBrk="0" hangingPunct="0">
              <a:buClr>
                <a:schemeClr val="hlink"/>
              </a:buClr>
              <a:buFontTx/>
              <a:buChar char="•"/>
            </a:pPr>
            <a:r>
              <a:rPr lang="tr-TR" sz="2800" dirty="0" err="1"/>
              <a:t>Glasial</a:t>
            </a:r>
            <a:r>
              <a:rPr lang="tr-TR" sz="2800" dirty="0"/>
              <a:t> asetik </a:t>
            </a:r>
            <a:r>
              <a:rPr lang="tr-TR" sz="2800" dirty="0" err="1"/>
              <a:t>asid</a:t>
            </a:r>
            <a:r>
              <a:rPr lang="tr-TR" sz="2800" dirty="0"/>
              <a:t>;</a:t>
            </a:r>
          </a:p>
          <a:p>
            <a:pPr eaLnBrk="0" hangingPunct="0">
              <a:buClr>
                <a:schemeClr val="hlink"/>
              </a:buClr>
              <a:buFontTx/>
              <a:buChar char="•"/>
            </a:pPr>
            <a:r>
              <a:rPr lang="tr-TR" sz="2800" dirty="0"/>
              <a:t>Fosgen</a:t>
            </a:r>
          </a:p>
          <a:p>
            <a:pPr eaLnBrk="0" hangingPunct="0">
              <a:buClr>
                <a:schemeClr val="hlink"/>
              </a:buClr>
              <a:buFontTx/>
              <a:buChar char="•"/>
            </a:pPr>
            <a:r>
              <a:rPr lang="tr-TR" sz="2800" dirty="0"/>
              <a:t>Göz yaşartıcı gazlar</a:t>
            </a:r>
          </a:p>
          <a:p>
            <a:pPr eaLnBrk="0" hangingPunct="0">
              <a:buClr>
                <a:schemeClr val="hlink"/>
              </a:buClr>
              <a:buFontTx/>
              <a:buChar char="•"/>
            </a:pPr>
            <a:r>
              <a:rPr lang="tr-TR" sz="2800" dirty="0"/>
              <a:t>Lokomotif dumanı</a:t>
            </a:r>
          </a:p>
          <a:p>
            <a:pPr eaLnBrk="0" hangingPunct="0">
              <a:buClr>
                <a:schemeClr val="hlink"/>
              </a:buClr>
              <a:buFontTx/>
              <a:buChar char="•"/>
            </a:pPr>
            <a:r>
              <a:rPr lang="tr-TR" sz="2800" dirty="0"/>
              <a:t>Maden buharları</a:t>
            </a:r>
          </a:p>
          <a:p>
            <a:pPr eaLnBrk="0" hangingPunct="0">
              <a:buClr>
                <a:schemeClr val="hlink"/>
              </a:buClr>
              <a:buFontTx/>
              <a:buChar char="•"/>
            </a:pPr>
            <a:r>
              <a:rPr lang="tr-TR" sz="2800" dirty="0"/>
              <a:t>MMMF (insan yapımı mineral lifler)</a:t>
            </a:r>
          </a:p>
          <a:p>
            <a:pPr eaLnBrk="0" hangingPunct="0">
              <a:buClr>
                <a:schemeClr val="hlink"/>
              </a:buClr>
            </a:pPr>
            <a:r>
              <a:rPr lang="tr-TR" sz="1800" dirty="0">
                <a:solidFill>
                  <a:srgbClr val="FF0000"/>
                </a:solidFill>
              </a:rPr>
              <a:t>                  </a:t>
            </a:r>
            <a:r>
              <a:rPr lang="tr-TR" sz="1800" dirty="0" err="1" smtClean="0">
                <a:solidFill>
                  <a:srgbClr val="FF0000"/>
                </a:solidFill>
              </a:rPr>
              <a:t>Chest</a:t>
            </a:r>
            <a:r>
              <a:rPr lang="tr-TR" sz="1800" dirty="0" smtClean="0">
                <a:solidFill>
                  <a:srgbClr val="FF0000"/>
                </a:solidFill>
              </a:rPr>
              <a:t> </a:t>
            </a:r>
            <a:r>
              <a:rPr lang="tr-TR" sz="1800" dirty="0">
                <a:solidFill>
                  <a:srgbClr val="FF0000"/>
                </a:solidFill>
              </a:rPr>
              <a:t>1996;109:1618-1626</a:t>
            </a:r>
          </a:p>
          <a:p>
            <a:pPr eaLnBrk="0" hangingPunct="0"/>
            <a:endParaRPr lang="tr-TR" sz="28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901700" y="715963"/>
            <a:ext cx="7340600" cy="762000"/>
          </a:xfrm>
        </p:spPr>
        <p:txBody>
          <a:bodyPr/>
          <a:lstStyle/>
          <a:p>
            <a:pPr eaLnBrk="1" hangingPunct="1"/>
            <a:r>
              <a:rPr lang="tr-TR" smtClean="0"/>
              <a:t>Klinik Özellikler</a:t>
            </a:r>
          </a:p>
        </p:txBody>
      </p:sp>
      <p:sp>
        <p:nvSpPr>
          <p:cNvPr id="37891" name="Rectangle 3"/>
          <p:cNvSpPr>
            <a:spLocks noGrp="1" noChangeArrowheads="1"/>
          </p:cNvSpPr>
          <p:nvPr>
            <p:ph idx="1"/>
          </p:nvPr>
        </p:nvSpPr>
        <p:spPr>
          <a:xfrm>
            <a:off x="838200" y="1600200"/>
            <a:ext cx="7772400" cy="4114800"/>
          </a:xfrm>
        </p:spPr>
        <p:txBody>
          <a:bodyPr/>
          <a:lstStyle/>
          <a:p>
            <a:pPr eaLnBrk="1" hangingPunct="1">
              <a:lnSpc>
                <a:spcPct val="90000"/>
              </a:lnSpc>
            </a:pPr>
            <a:r>
              <a:rPr lang="tr-TR" sz="2800" smtClean="0"/>
              <a:t>Öncelikle yüksek konsantrasyonlarda toksik bir madde inhalasyonu</a:t>
            </a:r>
          </a:p>
          <a:p>
            <a:pPr eaLnBrk="1" hangingPunct="1">
              <a:lnSpc>
                <a:spcPct val="90000"/>
              </a:lnSpc>
            </a:pPr>
            <a:r>
              <a:rPr lang="tr-TR" sz="2800" smtClean="0"/>
              <a:t>(birkaç dakikadan 12 saate kadar varan olgular)</a:t>
            </a:r>
          </a:p>
          <a:p>
            <a:pPr eaLnBrk="1" hangingPunct="1">
              <a:lnSpc>
                <a:spcPct val="90000"/>
              </a:lnSpc>
            </a:pPr>
            <a:r>
              <a:rPr lang="tr-TR" sz="2800" smtClean="0"/>
              <a:t>Daha önce hiçbir solunum sistemi yakınmasının bulunmaması </a:t>
            </a:r>
          </a:p>
          <a:p>
            <a:pPr eaLnBrk="1" hangingPunct="1">
              <a:lnSpc>
                <a:spcPct val="90000"/>
              </a:lnSpc>
            </a:pPr>
            <a:r>
              <a:rPr lang="tr-TR" sz="2800" smtClean="0"/>
              <a:t>Astım benzeri koşullar maruziyetle başlar;</a:t>
            </a:r>
          </a:p>
          <a:p>
            <a:pPr eaLnBrk="1" hangingPunct="1">
              <a:lnSpc>
                <a:spcPct val="90000"/>
              </a:lnSpc>
            </a:pPr>
            <a:r>
              <a:rPr lang="tr-TR" sz="2800" smtClean="0"/>
              <a:t>RADS sonrası gelişen belirtilerin en az 3 ay gibi uzun süre devamı </a:t>
            </a:r>
          </a:p>
          <a:p>
            <a:pPr eaLnBrk="1" hangingPunct="1">
              <a:lnSpc>
                <a:spcPct val="90000"/>
              </a:lnSpc>
            </a:pPr>
            <a:r>
              <a:rPr lang="tr-TR" sz="2800" smtClean="0"/>
              <a:t>Beraberinde NSBH +</a:t>
            </a:r>
          </a:p>
          <a:p>
            <a:pPr eaLnBrk="1" hangingPunct="1">
              <a:lnSpc>
                <a:spcPct val="90000"/>
              </a:lnSpc>
            </a:pPr>
            <a:endParaRPr lang="tr-TR" sz="280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901700" y="715963"/>
            <a:ext cx="7340600" cy="762000"/>
          </a:xfrm>
        </p:spPr>
        <p:txBody>
          <a:bodyPr/>
          <a:lstStyle/>
          <a:p>
            <a:pPr eaLnBrk="1" hangingPunct="1"/>
            <a:r>
              <a:rPr lang="tr-TR" smtClean="0"/>
              <a:t>RADS:Prognoz</a:t>
            </a:r>
          </a:p>
        </p:txBody>
      </p:sp>
      <p:sp>
        <p:nvSpPr>
          <p:cNvPr id="38915" name="Rectangle 3"/>
          <p:cNvSpPr>
            <a:spLocks noGrp="1" noChangeArrowheads="1"/>
          </p:cNvSpPr>
          <p:nvPr>
            <p:ph idx="1"/>
          </p:nvPr>
        </p:nvSpPr>
        <p:spPr>
          <a:xfrm>
            <a:off x="609600" y="1752600"/>
            <a:ext cx="7772400" cy="4114800"/>
          </a:xfrm>
        </p:spPr>
        <p:txBody>
          <a:bodyPr/>
          <a:lstStyle/>
          <a:p>
            <a:pPr eaLnBrk="1" hangingPunct="1">
              <a:lnSpc>
                <a:spcPct val="90000"/>
              </a:lnSpc>
            </a:pPr>
            <a:r>
              <a:rPr lang="tr-TR" sz="2800" dirty="0" err="1" smtClean="0"/>
              <a:t>RADS’lı</a:t>
            </a:r>
            <a:r>
              <a:rPr lang="tr-TR" sz="2800" dirty="0" smtClean="0"/>
              <a:t> hastalar yeniden </a:t>
            </a:r>
            <a:r>
              <a:rPr lang="tr-TR" sz="2800" dirty="0" err="1" smtClean="0"/>
              <a:t>maruziyetle</a:t>
            </a:r>
            <a:r>
              <a:rPr lang="tr-TR" sz="2800" dirty="0" smtClean="0"/>
              <a:t> etkilenme açısından diğer astım tiplerine göre daha fazla risk altında değildir</a:t>
            </a:r>
          </a:p>
          <a:p>
            <a:pPr eaLnBrk="1" hangingPunct="1">
              <a:lnSpc>
                <a:spcPct val="90000"/>
              </a:lnSpc>
            </a:pPr>
            <a:r>
              <a:rPr lang="tr-TR" sz="2800" dirty="0" smtClean="0"/>
              <a:t>Havayolu </a:t>
            </a:r>
            <a:r>
              <a:rPr lang="tr-TR" sz="2800" dirty="0" err="1" smtClean="0"/>
              <a:t>hiperreaktivitesi</a:t>
            </a:r>
            <a:r>
              <a:rPr lang="tr-TR" sz="2800" dirty="0" smtClean="0"/>
              <a:t> bulunmayan ya da çok az bulunan olgular işyerlerine dönebilirler</a:t>
            </a:r>
          </a:p>
          <a:p>
            <a:pPr eaLnBrk="1" hangingPunct="1">
              <a:lnSpc>
                <a:spcPct val="90000"/>
              </a:lnSpc>
            </a:pPr>
            <a:r>
              <a:rPr lang="tr-TR" sz="2800" dirty="0" err="1" smtClean="0"/>
              <a:t>RADS’lı</a:t>
            </a:r>
            <a:r>
              <a:rPr lang="tr-TR" sz="2800" dirty="0" smtClean="0"/>
              <a:t> hastalarda klinik düzelmeye karşın solunum fonksiyonlarında kalıcı bozukluk ve üst solunum yolları belirtilerinde  kalıcılık saptanmıştır.</a:t>
            </a:r>
          </a:p>
          <a:p>
            <a:pPr eaLnBrk="1" hangingPunct="1">
              <a:lnSpc>
                <a:spcPct val="90000"/>
              </a:lnSpc>
              <a:buFontTx/>
              <a:buNone/>
            </a:pPr>
            <a:r>
              <a:rPr lang="tr-TR" sz="2000" dirty="0" smtClean="0"/>
              <a:t>                                     </a:t>
            </a:r>
            <a:r>
              <a:rPr lang="tr-TR" sz="1800" dirty="0" smtClean="0">
                <a:solidFill>
                  <a:srgbClr val="FF0000"/>
                </a:solidFill>
              </a:rPr>
              <a:t>(</a:t>
            </a:r>
            <a:r>
              <a:rPr lang="tr-TR" sz="1800" dirty="0" err="1" smtClean="0">
                <a:solidFill>
                  <a:srgbClr val="FF0000"/>
                </a:solidFill>
              </a:rPr>
              <a:t>The</a:t>
            </a:r>
            <a:r>
              <a:rPr lang="tr-TR" sz="1800" dirty="0" smtClean="0">
                <a:solidFill>
                  <a:srgbClr val="FF0000"/>
                </a:solidFill>
              </a:rPr>
              <a:t> </a:t>
            </a:r>
            <a:r>
              <a:rPr lang="tr-TR" sz="1800" dirty="0" err="1" smtClean="0">
                <a:solidFill>
                  <a:srgbClr val="FF0000"/>
                </a:solidFill>
              </a:rPr>
              <a:t>Sci</a:t>
            </a:r>
            <a:r>
              <a:rPr lang="tr-TR" sz="1800" dirty="0" smtClean="0">
                <a:solidFill>
                  <a:srgbClr val="FF0000"/>
                </a:solidFill>
              </a:rPr>
              <a:t> </a:t>
            </a:r>
            <a:r>
              <a:rPr lang="tr-TR" sz="1800" dirty="0" err="1" smtClean="0">
                <a:solidFill>
                  <a:srgbClr val="FF0000"/>
                </a:solidFill>
              </a:rPr>
              <a:t>Tot</a:t>
            </a:r>
            <a:r>
              <a:rPr lang="tr-TR" sz="1800" dirty="0" smtClean="0">
                <a:solidFill>
                  <a:srgbClr val="FF0000"/>
                </a:solidFill>
              </a:rPr>
              <a:t> </a:t>
            </a:r>
            <a:r>
              <a:rPr lang="tr-TR" sz="1800" dirty="0" err="1" smtClean="0">
                <a:solidFill>
                  <a:srgbClr val="FF0000"/>
                </a:solidFill>
              </a:rPr>
              <a:t>Environ</a:t>
            </a:r>
            <a:r>
              <a:rPr lang="tr-TR" sz="1800" dirty="0" smtClean="0">
                <a:solidFill>
                  <a:srgbClr val="FF0000"/>
                </a:solidFill>
              </a:rPr>
              <a:t> 2001:49-55)</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Başlık"/>
          <p:cNvSpPr>
            <a:spLocks noGrp="1"/>
          </p:cNvSpPr>
          <p:nvPr>
            <p:ph type="ctrTitle"/>
          </p:nvPr>
        </p:nvSpPr>
        <p:spPr/>
        <p:txBody>
          <a:bodyPr/>
          <a:lstStyle/>
          <a:p>
            <a:r>
              <a:rPr lang="tr-TR" dirty="0" smtClean="0"/>
              <a:t>II. DERSİN SONU</a:t>
            </a:r>
            <a:endParaRPr lang="tr-TR" dirty="0"/>
          </a:p>
        </p:txBody>
      </p:sp>
      <p:sp>
        <p:nvSpPr>
          <p:cNvPr id="4" name="3 Alt Başlık"/>
          <p:cNvSpPr>
            <a:spLocks noGrp="1"/>
          </p:cNvSpPr>
          <p:nvPr>
            <p:ph type="subTitle" idx="1"/>
          </p:nvPr>
        </p:nvSpPr>
        <p:spPr/>
        <p:txBody>
          <a:bodyPr/>
          <a:lstStyle/>
          <a:p>
            <a:endParaRPr lang="tr-T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Dikdörtgen 1"/>
          <p:cNvSpPr>
            <a:spLocks noChangeArrowheads="1"/>
          </p:cNvSpPr>
          <p:nvPr/>
        </p:nvSpPr>
        <p:spPr bwMode="auto">
          <a:xfrm>
            <a:off x="771525" y="760413"/>
            <a:ext cx="7724775" cy="5078412"/>
          </a:xfrm>
          <a:prstGeom prst="rect">
            <a:avLst/>
          </a:prstGeom>
          <a:noFill/>
          <a:ln w="9525">
            <a:noFill/>
            <a:miter lim="800000"/>
            <a:headEnd/>
            <a:tailEnd/>
          </a:ln>
        </p:spPr>
        <p:txBody>
          <a:bodyPr>
            <a:spAutoFit/>
          </a:bodyPr>
          <a:lstStyle/>
          <a:p>
            <a:pPr>
              <a:lnSpc>
                <a:spcPct val="150000"/>
              </a:lnSpc>
            </a:pPr>
            <a:r>
              <a:rPr lang="tr-TR" b="1">
                <a:solidFill>
                  <a:srgbClr val="FF0000"/>
                </a:solidFill>
              </a:rPr>
              <a:t>İNORGANİK TOZLARA BAĞLI AKCİĞER HASTALIKLARI</a:t>
            </a:r>
            <a:endParaRPr lang="tr-TR">
              <a:solidFill>
                <a:srgbClr val="FF0000"/>
              </a:solidFill>
            </a:endParaRPr>
          </a:p>
          <a:p>
            <a:pPr>
              <a:lnSpc>
                <a:spcPct val="150000"/>
              </a:lnSpc>
            </a:pPr>
            <a:endParaRPr lang="tr-TR"/>
          </a:p>
          <a:p>
            <a:pPr>
              <a:lnSpc>
                <a:spcPct val="150000"/>
              </a:lnSpc>
            </a:pPr>
            <a:r>
              <a:rPr lang="tr-TR"/>
              <a:t>Çeşitli çalışmalar sırasında </a:t>
            </a:r>
            <a:r>
              <a:rPr lang="tr-TR" b="1"/>
              <a:t>işçilerin çoğunlukla karşılaştıkları toz türü inorganik tozlardır</a:t>
            </a:r>
            <a:r>
              <a:rPr lang="tr-TR"/>
              <a:t>. Bu tozların akciğerlerde hastalık yapmaları bir yandan tozun büyüklüğü, ortamdaki yoğunluğu, maruziyet süresi ve tozun fibrojenik özelliği, diğer taraftan kişinin sigara içme vb. özellikleri ile ilişkilidir. Bu özellikler arasında en önemli olanı tozun fibrojenik özelliğidir. Fibrojenik özellikte olmayan toz akciğerlerde fazla miktarda depolansa bile fonksiyonel bozukluğa yol açmayacağı için ciddi sağlık sorununa neden olmaz. </a:t>
            </a:r>
            <a:r>
              <a:rPr lang="tr-TR" b="1"/>
              <a:t>İnorganik tozlar çok çeşitli olmakla birlikte bu tozların çok azı fibrojenik özelliğe sahiptir. Bu yüzden az sayıda toza bağlı olarak mesleki akciğer hastalığı meydana gelir</a:t>
            </a:r>
            <a:r>
              <a:rPr lang="tr-TR"/>
              <a:t>.</a:t>
            </a:r>
          </a:p>
        </p:txBody>
      </p:sp>
      <p:sp>
        <p:nvSpPr>
          <p:cNvPr id="3" name="Rectangle 2"/>
          <p:cNvSpPr txBox="1">
            <a:spLocks noChangeArrowheads="1"/>
          </p:cNvSpPr>
          <p:nvPr/>
        </p:nvSpPr>
        <p:spPr bwMode="gray">
          <a:xfrm>
            <a:off x="338138" y="17463"/>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PNÖMOKONYOZLAR</a:t>
            </a:r>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
          <p:cNvSpPr>
            <a:spLocks noChangeArrowheads="1"/>
          </p:cNvSpPr>
          <p:nvPr/>
        </p:nvSpPr>
        <p:spPr bwMode="auto">
          <a:xfrm>
            <a:off x="400050" y="596900"/>
            <a:ext cx="8277225" cy="5470525"/>
          </a:xfrm>
          <a:prstGeom prst="rect">
            <a:avLst/>
          </a:prstGeom>
          <a:noFill/>
          <a:ln w="9525">
            <a:noFill/>
            <a:miter lim="800000"/>
            <a:headEnd/>
            <a:tailEnd/>
          </a:ln>
        </p:spPr>
        <p:txBody>
          <a:bodyPr anchor="ctr">
            <a:spAutoFit/>
          </a:bodyPr>
          <a:lstStyle/>
          <a:p>
            <a:pPr algn="ctr" eaLnBrk="0" hangingPunct="0"/>
            <a:r>
              <a:rPr lang="tr-TR" sz="2400" b="1">
                <a:solidFill>
                  <a:srgbClr val="FF0000"/>
                </a:solidFill>
                <a:latin typeface="Calibri" pitchFamily="34" charset="0"/>
                <a:cs typeface="Times New Roman" pitchFamily="18" charset="0"/>
              </a:rPr>
              <a:t>SİLİKOZİS</a:t>
            </a:r>
            <a:endParaRPr lang="tr-TR" sz="2400">
              <a:solidFill>
                <a:srgbClr val="FF0000"/>
              </a:solidFill>
              <a:latin typeface="Calibri" pitchFamily="34" charset="0"/>
            </a:endParaRPr>
          </a:p>
          <a:p>
            <a:pPr eaLnBrk="0" hangingPunct="0"/>
            <a:endParaRPr lang="tr-TR" sz="2000">
              <a:latin typeface="Calibri" pitchFamily="34" charset="0"/>
              <a:cs typeface="Times New Roman" pitchFamily="18" charset="0"/>
            </a:endParaRPr>
          </a:p>
          <a:p>
            <a:pPr eaLnBrk="0" hangingPunct="0"/>
            <a:r>
              <a:rPr lang="tr-TR" sz="2000">
                <a:latin typeface="Calibri" pitchFamily="34" charset="0"/>
                <a:cs typeface="Times New Roman" pitchFamily="18" charset="0"/>
              </a:rPr>
              <a:t>Madenlerde çalışanlarda sık!</a:t>
            </a:r>
          </a:p>
          <a:p>
            <a:pPr eaLnBrk="0" hangingPunct="0"/>
            <a:r>
              <a:rPr lang="tr-TR" sz="2000">
                <a:latin typeface="Calibri" pitchFamily="34" charset="0"/>
                <a:cs typeface="Times New Roman" pitchFamily="18" charset="0"/>
              </a:rPr>
              <a:t>Silikozis nedeni: Serbest kristalize silisyum dioksit (Si O</a:t>
            </a:r>
            <a:r>
              <a:rPr lang="tr-TR" sz="2000" baseline="-30000">
                <a:latin typeface="Calibri" pitchFamily="34" charset="0"/>
                <a:cs typeface="Times New Roman" pitchFamily="18" charset="0"/>
              </a:rPr>
              <a:t>2</a:t>
            </a:r>
            <a:r>
              <a:rPr lang="tr-TR" sz="2000">
                <a:latin typeface="Calibri" pitchFamily="34" charset="0"/>
                <a:cs typeface="Times New Roman" pitchFamily="18" charset="0"/>
              </a:rPr>
              <a:t>) içeren ince toz! (ince toz = ≤ 5 mikron)</a:t>
            </a:r>
          </a:p>
          <a:p>
            <a:pPr eaLnBrk="0" hangingPunct="0"/>
            <a:r>
              <a:rPr lang="tr-TR" sz="2000">
                <a:latin typeface="Calibri" pitchFamily="34" charset="0"/>
                <a:cs typeface="Times New Roman" pitchFamily="18" charset="0"/>
              </a:rPr>
              <a:t>Silis kristalleri 3 farklı yapıda: Kuvars, tridimit ve kristobalit</a:t>
            </a:r>
          </a:p>
          <a:p>
            <a:pPr eaLnBrk="0" hangingPunct="0"/>
            <a:r>
              <a:rPr lang="tr-TR" sz="2000">
                <a:latin typeface="Calibri" pitchFamily="34" charset="0"/>
                <a:cs typeface="Times New Roman" pitchFamily="18" charset="0"/>
              </a:rPr>
              <a:t>Tridimit ve kristobalit formları, kuvarsın 1000</a:t>
            </a:r>
            <a:r>
              <a:rPr lang="tr-TR" sz="2000" baseline="30000">
                <a:latin typeface="Calibri" pitchFamily="34" charset="0"/>
                <a:cs typeface="Times New Roman" pitchFamily="18" charset="0"/>
              </a:rPr>
              <a:t>0</a:t>
            </a:r>
            <a:r>
              <a:rPr lang="tr-TR" sz="2000">
                <a:latin typeface="Calibri" pitchFamily="34" charset="0"/>
                <a:cs typeface="Times New Roman" pitchFamily="18" charset="0"/>
              </a:rPr>
              <a:t> C dolayında ısıtılması sonucu oluşur ve kuvarsa göre daha tehlikelidir.</a:t>
            </a:r>
          </a:p>
          <a:p>
            <a:pPr eaLnBrk="0" hangingPunct="0"/>
            <a:r>
              <a:rPr lang="tr-TR" sz="2000">
                <a:latin typeface="Calibri" pitchFamily="34" charset="0"/>
                <a:cs typeface="Times New Roman" pitchFamily="18" charset="0"/>
              </a:rPr>
              <a:t>Kuvars kristalleri renksiz ve şeffaf yapıdadır.</a:t>
            </a:r>
          </a:p>
          <a:p>
            <a:pPr eaLnBrk="0" hangingPunct="0"/>
            <a:r>
              <a:rPr lang="tr-TR" sz="2000">
                <a:latin typeface="Calibri" pitchFamily="34" charset="0"/>
                <a:cs typeface="Times New Roman" pitchFamily="18" charset="0"/>
              </a:rPr>
              <a:t>Doğada en yaygın bulunan kristal formu: Kuvars (Kayalarda,plaj kumlarında bol miktarda!)</a:t>
            </a:r>
          </a:p>
          <a:p>
            <a:pPr eaLnBrk="0" hangingPunct="0"/>
            <a:r>
              <a:rPr lang="tr-TR" sz="2000">
                <a:latin typeface="Calibri" pitchFamily="34" charset="0"/>
                <a:cs typeface="Times New Roman" pitchFamily="18" charset="0"/>
              </a:rPr>
              <a:t>Silis tozları solunum yolu ile akciğerlere girer ve fibrotik reaksiyona yol açar.</a:t>
            </a:r>
          </a:p>
          <a:p>
            <a:pPr eaLnBrk="0" hangingPunct="0"/>
            <a:r>
              <a:rPr lang="tr-TR" sz="2000">
                <a:latin typeface="Calibri" pitchFamily="34" charset="0"/>
                <a:cs typeface="Times New Roman" pitchFamily="18" charset="0"/>
              </a:rPr>
              <a:t>Fibrojenik aktivite bakımından en yüksek potansiyele sahip toz; silisyum dioksittir. Bu nedenle eskiden beri en önemli pnömokonyoz türüdür.</a:t>
            </a:r>
          </a:p>
          <a:p>
            <a:pPr eaLnBrk="0" hangingPunct="0"/>
            <a:r>
              <a:rPr lang="tr-TR" sz="2000">
                <a:latin typeface="Calibri" pitchFamily="34" charset="0"/>
                <a:cs typeface="Times New Roman" pitchFamily="18" charset="0"/>
              </a:rPr>
              <a:t>Silikozis oluşumu, Maruziyet süresi ile doğru orantılı!</a:t>
            </a:r>
          </a:p>
          <a:p>
            <a:pPr eaLnBrk="0" hangingPunct="0"/>
            <a:r>
              <a:rPr lang="tr-TR" sz="2000">
                <a:latin typeface="Calibri" pitchFamily="34" charset="0"/>
              </a:rPr>
              <a:t>Parçalanan makrofajlardan salınan bir madde ile oluşan -ve birleşerek büyüyen- Silikotik nodüller</a:t>
            </a:r>
          </a:p>
        </p:txBody>
      </p:sp>
      <p:sp>
        <p:nvSpPr>
          <p:cNvPr id="3" name="Rectangle 2"/>
          <p:cNvSpPr txBox="1">
            <a:spLocks noChangeArrowheads="1"/>
          </p:cNvSpPr>
          <p:nvPr/>
        </p:nvSpPr>
        <p:spPr bwMode="gray">
          <a:xfrm>
            <a:off x="338138" y="-1588"/>
            <a:ext cx="8520112" cy="647701"/>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PNÖMOKONYOZLAR –(SİLİKOZİS)</a:t>
            </a:r>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2 Dikdörtgen"/>
          <p:cNvSpPr>
            <a:spLocks noChangeArrowheads="1"/>
          </p:cNvSpPr>
          <p:nvPr/>
        </p:nvSpPr>
        <p:spPr bwMode="auto">
          <a:xfrm>
            <a:off x="981075" y="990600"/>
            <a:ext cx="7229475" cy="4432300"/>
          </a:xfrm>
          <a:prstGeom prst="rect">
            <a:avLst/>
          </a:prstGeom>
          <a:noFill/>
          <a:ln w="9525">
            <a:noFill/>
            <a:miter lim="800000"/>
            <a:headEnd/>
            <a:tailEnd/>
          </a:ln>
        </p:spPr>
        <p:txBody>
          <a:bodyPr>
            <a:spAutoFit/>
          </a:bodyPr>
          <a:lstStyle/>
          <a:p>
            <a:r>
              <a:rPr lang="tr-TR" sz="2400" b="1" i="1" u="sng">
                <a:solidFill>
                  <a:srgbClr val="FF0000"/>
                </a:solidFill>
                <a:latin typeface="Calibri" pitchFamily="34" charset="0"/>
              </a:rPr>
              <a:t>Silikozis İçeren Riskli işler:</a:t>
            </a:r>
          </a:p>
          <a:p>
            <a:endParaRPr lang="tr-TR">
              <a:latin typeface="Calibri" pitchFamily="34" charset="0"/>
            </a:endParaRPr>
          </a:p>
          <a:p>
            <a:pPr>
              <a:buFont typeface="Wingdings" pitchFamily="2" charset="2"/>
              <a:buChar char="Ø"/>
            </a:pPr>
            <a:r>
              <a:rPr lang="tr-TR" sz="2000">
                <a:latin typeface="Calibri" pitchFamily="34" charset="0"/>
              </a:rPr>
              <a:t> Madencilik (Kuvars içeren kayaların delinmesi, parçalanması ve taşınması sırasında çok miktarda silis tozu maruziyeti),</a:t>
            </a:r>
          </a:p>
          <a:p>
            <a:pPr>
              <a:buFont typeface="Wingdings" pitchFamily="2" charset="2"/>
              <a:buChar char="Ø"/>
            </a:pPr>
            <a:r>
              <a:rPr lang="tr-TR" sz="2000">
                <a:latin typeface="Calibri" pitchFamily="34" charset="0"/>
              </a:rPr>
              <a:t> Taş ocaklarında ve taş işlemeciliği (öz. Granit kayaların parçalandığı ve çıkarıldığı),</a:t>
            </a:r>
          </a:p>
          <a:p>
            <a:pPr>
              <a:buFont typeface="Wingdings" pitchFamily="2" charset="2"/>
              <a:buChar char="Ø"/>
            </a:pPr>
            <a:r>
              <a:rPr lang="tr-TR" sz="2000">
                <a:latin typeface="Calibri" pitchFamily="34" charset="0"/>
              </a:rPr>
              <a:t> Tünel yapımı işleri,</a:t>
            </a:r>
          </a:p>
          <a:p>
            <a:pPr>
              <a:buFont typeface="Wingdings" pitchFamily="2" charset="2"/>
              <a:buChar char="Ø"/>
            </a:pPr>
            <a:r>
              <a:rPr lang="tr-TR" sz="2000">
                <a:latin typeface="Calibri" pitchFamily="34" charset="0"/>
              </a:rPr>
              <a:t> Dökümhaneler (Döküm kalıplarının hazırlanması, döküm sonrası kalıpların bozulması, pürüzlerin düzeltilmesi için yapılan taşlama sırasında),</a:t>
            </a:r>
          </a:p>
          <a:p>
            <a:pPr>
              <a:buFont typeface="Wingdings" pitchFamily="2" charset="2"/>
              <a:buChar char="Ø"/>
            </a:pPr>
            <a:r>
              <a:rPr lang="tr-TR" sz="2000">
                <a:latin typeface="Calibri" pitchFamily="34" charset="0"/>
              </a:rPr>
              <a:t> Cam imali,</a:t>
            </a:r>
          </a:p>
          <a:p>
            <a:pPr>
              <a:buFont typeface="Wingdings" pitchFamily="2" charset="2"/>
              <a:buChar char="Ø"/>
            </a:pPr>
            <a:r>
              <a:rPr lang="tr-TR" sz="2000">
                <a:latin typeface="Calibri" pitchFamily="34" charset="0"/>
              </a:rPr>
              <a:t> Porselen ve seramik endüstrisi,</a:t>
            </a:r>
          </a:p>
          <a:p>
            <a:pPr>
              <a:buFont typeface="Wingdings" pitchFamily="2" charset="2"/>
              <a:buChar char="Ø"/>
            </a:pPr>
            <a:r>
              <a:rPr lang="tr-TR" sz="2000">
                <a:latin typeface="Calibri" pitchFamily="34" charset="0"/>
              </a:rPr>
              <a:t> Isıya dayanıklı tuğla yapımı,</a:t>
            </a:r>
          </a:p>
          <a:p>
            <a:pPr>
              <a:buFont typeface="Wingdings" pitchFamily="2" charset="2"/>
              <a:buChar char="Ø"/>
            </a:pPr>
            <a:r>
              <a:rPr lang="tr-TR" sz="2000">
                <a:latin typeface="Calibri" pitchFamily="34" charset="0"/>
              </a:rPr>
              <a:t> Demir-çelik endüstrisi.</a:t>
            </a:r>
          </a:p>
        </p:txBody>
      </p:sp>
      <p:sp>
        <p:nvSpPr>
          <p:cNvPr id="3" name="Rectangle 2"/>
          <p:cNvSpPr txBox="1">
            <a:spLocks noChangeArrowheads="1"/>
          </p:cNvSpPr>
          <p:nvPr/>
        </p:nvSpPr>
        <p:spPr bwMode="gray">
          <a:xfrm>
            <a:off x="338138" y="17463"/>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PNÖMOKONYOZLAR –(SİLİKOZİS)</a:t>
            </a:r>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
          <p:cNvSpPr>
            <a:spLocks noChangeArrowheads="1"/>
          </p:cNvSpPr>
          <p:nvPr/>
        </p:nvSpPr>
        <p:spPr bwMode="auto">
          <a:xfrm>
            <a:off x="847725" y="706438"/>
            <a:ext cx="7343775" cy="2492375"/>
          </a:xfrm>
          <a:prstGeom prst="rect">
            <a:avLst/>
          </a:prstGeom>
          <a:noFill/>
          <a:ln w="9525">
            <a:noFill/>
            <a:miter lim="800000"/>
            <a:headEnd/>
            <a:tailEnd/>
          </a:ln>
        </p:spPr>
        <p:txBody>
          <a:bodyPr anchor="ctr">
            <a:spAutoFit/>
          </a:bodyPr>
          <a:lstStyle/>
          <a:p>
            <a:pPr eaLnBrk="0" hangingPunct="0"/>
            <a:r>
              <a:rPr lang="tr-TR" sz="2000" b="1" u="sng">
                <a:solidFill>
                  <a:srgbClr val="FF0000"/>
                </a:solidFill>
                <a:latin typeface="Calibri" pitchFamily="34" charset="0"/>
                <a:cs typeface="Times New Roman" pitchFamily="18" charset="0"/>
              </a:rPr>
              <a:t>Klinik belirtiler:</a:t>
            </a:r>
            <a:endParaRPr lang="tr-TR" sz="2000">
              <a:solidFill>
                <a:srgbClr val="FF0000"/>
              </a:solidFill>
              <a:latin typeface="Calibri" pitchFamily="34" charset="0"/>
              <a:cs typeface="Times New Roman" pitchFamily="18" charset="0"/>
            </a:endParaRPr>
          </a:p>
          <a:p>
            <a:pPr eaLnBrk="0" hangingPunct="0"/>
            <a:r>
              <a:rPr lang="tr-TR" sz="1700">
                <a:latin typeface="Calibri" pitchFamily="34" charset="0"/>
                <a:cs typeface="Times New Roman" pitchFamily="18" charset="0"/>
              </a:rPr>
              <a:t>Fibrotik reaksiyon çok yavaş olduğu için; uzun süre herhangi belirti görülmez.</a:t>
            </a:r>
          </a:p>
          <a:p>
            <a:pPr eaLnBrk="0" hangingPunct="0"/>
            <a:r>
              <a:rPr lang="tr-TR" sz="1700">
                <a:latin typeface="Calibri" pitchFamily="34" charset="0"/>
                <a:cs typeface="Times New Roman" pitchFamily="18" charset="0"/>
              </a:rPr>
              <a:t>Yüksek dozda maruziyet olursa; Akut Silikozis(çok nadir): 1 yıldan kısa sürede belirtiler (Öksürük, Nefes darlığı → kısa sürede ölüm)</a:t>
            </a:r>
          </a:p>
          <a:p>
            <a:pPr eaLnBrk="0" hangingPunct="0"/>
            <a:r>
              <a:rPr lang="tr-TR" sz="1700">
                <a:latin typeface="Calibri" pitchFamily="34" charset="0"/>
                <a:cs typeface="Times New Roman" pitchFamily="18" charset="0"/>
              </a:rPr>
              <a:t>Klasik silikozis: İlk belirti; egzersiz ile ortaya çıkan nefes darlığı. (genelde &gt;10 yıl çalışma öyküsü) Önce, öksürük ve balgam tabloya eklenir, sonra siyanoz ve kalp yetmezliği(en sık ölüm nedeni)</a:t>
            </a:r>
          </a:p>
          <a:p>
            <a:pPr eaLnBrk="0" hangingPunct="0"/>
            <a:r>
              <a:rPr lang="tr-TR" sz="1700">
                <a:latin typeface="Calibri" pitchFamily="34" charset="0"/>
                <a:cs typeface="Times New Roman" pitchFamily="18" charset="0"/>
              </a:rPr>
              <a:t>Silikozisli hastalarda sık görülen bir komplikasyon: Tbc!  (silisyum dioksit bulunan ortamda tüberküloz basili daha kolay ürediği için)</a:t>
            </a:r>
            <a:endParaRPr lang="tr-TR" sz="1700">
              <a:latin typeface="Calibri" pitchFamily="34" charset="0"/>
            </a:endParaRPr>
          </a:p>
        </p:txBody>
      </p:sp>
      <p:sp>
        <p:nvSpPr>
          <p:cNvPr id="32771" name="Rectangle 2"/>
          <p:cNvSpPr>
            <a:spLocks noChangeArrowheads="1"/>
          </p:cNvSpPr>
          <p:nvPr/>
        </p:nvSpPr>
        <p:spPr bwMode="auto">
          <a:xfrm>
            <a:off x="831850" y="3287713"/>
            <a:ext cx="7112000" cy="2492375"/>
          </a:xfrm>
          <a:prstGeom prst="rect">
            <a:avLst/>
          </a:prstGeom>
          <a:noFill/>
          <a:ln w="9525">
            <a:noFill/>
            <a:miter lim="800000"/>
            <a:headEnd/>
            <a:tailEnd/>
          </a:ln>
        </p:spPr>
        <p:txBody>
          <a:bodyPr anchor="ctr">
            <a:spAutoFit/>
          </a:bodyPr>
          <a:lstStyle/>
          <a:p>
            <a:pPr algn="just" eaLnBrk="0" hangingPunct="0"/>
            <a:r>
              <a:rPr lang="tr-TR" sz="2000" b="1" u="sng">
                <a:solidFill>
                  <a:srgbClr val="FF0000"/>
                </a:solidFill>
                <a:latin typeface="Calibri" pitchFamily="34" charset="0"/>
                <a:cs typeface="Times New Roman" pitchFamily="18" charset="0"/>
              </a:rPr>
              <a:t>Tanı:</a:t>
            </a:r>
            <a:endParaRPr lang="tr-TR" sz="2000">
              <a:solidFill>
                <a:srgbClr val="FF0000"/>
              </a:solidFill>
              <a:latin typeface="Calibri" pitchFamily="34" charset="0"/>
              <a:cs typeface="Times New Roman" pitchFamily="18" charset="0"/>
            </a:endParaRPr>
          </a:p>
          <a:p>
            <a:pPr algn="just" eaLnBrk="0" hangingPunct="0"/>
            <a:r>
              <a:rPr lang="tr-TR" sz="1700">
                <a:latin typeface="Calibri" pitchFamily="34" charset="0"/>
                <a:cs typeface="Times New Roman" pitchFamily="18" charset="0"/>
              </a:rPr>
              <a:t>Tozlu ortamda çalışma öyküsü!</a:t>
            </a:r>
          </a:p>
          <a:p>
            <a:pPr algn="just" eaLnBrk="0" hangingPunct="0"/>
            <a:r>
              <a:rPr lang="tr-TR" sz="1700">
                <a:latin typeface="Calibri" pitchFamily="34" charset="0"/>
                <a:cs typeface="Times New Roman" pitchFamily="18" charset="0"/>
              </a:rPr>
              <a:t>İşyeri ortamında toz ölçümü (tozun türü ve kuvars içeriği)</a:t>
            </a:r>
          </a:p>
          <a:p>
            <a:pPr algn="just" eaLnBrk="0" hangingPunct="0"/>
            <a:r>
              <a:rPr lang="tr-TR" sz="1700">
                <a:latin typeface="Calibri" pitchFamily="34" charset="0"/>
                <a:cs typeface="Times New Roman" pitchFamily="18" charset="0"/>
              </a:rPr>
              <a:t>Radyolojide yuvarlak opasiteler görülür. Bu opasitelerin büyüklüğü ve yaygınlığına göre hastalığın klinik sınıflaması yapılır. Radyoloji, mesleksel çalışma öyküsü ile silikozis düşünülen durumlarda tanıya yardımcıdır.</a:t>
            </a:r>
          </a:p>
          <a:p>
            <a:pPr algn="just" eaLnBrk="0" hangingPunct="0"/>
            <a:r>
              <a:rPr lang="tr-TR" sz="1700">
                <a:latin typeface="Calibri" pitchFamily="34" charset="0"/>
                <a:cs typeface="Times New Roman" pitchFamily="18" charset="0"/>
              </a:rPr>
              <a:t>Hiler lenf bezlerinde yumurta kabuğu şeklinde kalsifiye görünüm: “Egg-shell calcification” : Silikozis için tipik!</a:t>
            </a:r>
            <a:endParaRPr lang="tr-TR" sz="1700">
              <a:latin typeface="Calibri" pitchFamily="34" charset="0"/>
            </a:endParaRPr>
          </a:p>
          <a:p>
            <a:pPr algn="just" eaLnBrk="0" hangingPunct="0"/>
            <a:r>
              <a:rPr lang="tr-TR" sz="1700">
                <a:latin typeface="Calibri" pitchFamily="34" charset="0"/>
                <a:cs typeface="Times New Roman" pitchFamily="18" charset="0"/>
              </a:rPr>
              <a:t>SFT ile, fonksiyonel bozukluğun düzeyi belirlenir.</a:t>
            </a:r>
            <a:endParaRPr lang="tr-TR" sz="1700">
              <a:latin typeface="Calibri" pitchFamily="34" charset="0"/>
            </a:endParaRPr>
          </a:p>
        </p:txBody>
      </p:sp>
      <p:sp>
        <p:nvSpPr>
          <p:cNvPr id="4" name="Rectangle 2"/>
          <p:cNvSpPr txBox="1">
            <a:spLocks noChangeArrowheads="1"/>
          </p:cNvSpPr>
          <p:nvPr/>
        </p:nvSpPr>
        <p:spPr bwMode="gray">
          <a:xfrm>
            <a:off x="338138" y="-1588"/>
            <a:ext cx="8520112" cy="647701"/>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PNÖMOKONYOZLAR –(SİLİKOZİS)</a:t>
            </a:r>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
          <p:cNvSpPr>
            <a:spLocks noChangeArrowheads="1"/>
          </p:cNvSpPr>
          <p:nvPr/>
        </p:nvSpPr>
        <p:spPr bwMode="auto">
          <a:xfrm>
            <a:off x="447675" y="615950"/>
            <a:ext cx="8153400" cy="5416550"/>
          </a:xfrm>
          <a:prstGeom prst="rect">
            <a:avLst/>
          </a:prstGeom>
          <a:noFill/>
          <a:ln w="9525">
            <a:noFill/>
            <a:miter lim="800000"/>
            <a:headEnd/>
            <a:tailEnd/>
          </a:ln>
        </p:spPr>
        <p:txBody>
          <a:bodyPr anchor="ctr">
            <a:spAutoFit/>
          </a:bodyPr>
          <a:lstStyle/>
          <a:p>
            <a:pPr eaLnBrk="0" hangingPunct="0"/>
            <a:r>
              <a:rPr lang="tr-TR" sz="2000" b="1" u="sng">
                <a:solidFill>
                  <a:srgbClr val="FF0000"/>
                </a:solidFill>
                <a:latin typeface="Calibri" pitchFamily="34" charset="0"/>
                <a:cs typeface="Times New Roman" pitchFamily="18" charset="0"/>
              </a:rPr>
              <a:t>Tedavi:</a:t>
            </a:r>
            <a:endParaRPr lang="tr-TR" sz="2000" b="1">
              <a:solidFill>
                <a:srgbClr val="FF0000"/>
              </a:solidFill>
              <a:latin typeface="Calibri" pitchFamily="34" charset="0"/>
              <a:cs typeface="Times New Roman" pitchFamily="18" charset="0"/>
            </a:endParaRPr>
          </a:p>
          <a:p>
            <a:pPr eaLnBrk="0" hangingPunct="0"/>
            <a:r>
              <a:rPr lang="tr-TR">
                <a:latin typeface="Calibri" pitchFamily="34" charset="0"/>
                <a:cs typeface="Times New Roman" pitchFamily="18" charset="0"/>
              </a:rPr>
              <a:t>Tedavisi henüz mümkün değil!</a:t>
            </a:r>
          </a:p>
          <a:p>
            <a:pPr eaLnBrk="0" hangingPunct="0"/>
            <a:r>
              <a:rPr lang="tr-TR">
                <a:latin typeface="Calibri" pitchFamily="34" charset="0"/>
                <a:cs typeface="Times New Roman" pitchFamily="18" charset="0"/>
              </a:rPr>
              <a:t>Nefes darlığı ortaya çıktığında; bronkodilatatör ilaçlar</a:t>
            </a:r>
          </a:p>
          <a:p>
            <a:pPr eaLnBrk="0" hangingPunct="0"/>
            <a:r>
              <a:rPr lang="tr-TR">
                <a:latin typeface="Calibri" pitchFamily="34" charset="0"/>
                <a:cs typeface="Times New Roman" pitchFamily="18" charset="0"/>
              </a:rPr>
              <a:t>İnfeksiyon veya Tbc eklenmişse veya kalp yetmezliği gelişmişse, bunlara yönelik tedaviler</a:t>
            </a:r>
          </a:p>
          <a:p>
            <a:pPr eaLnBrk="0" hangingPunct="0"/>
            <a:endParaRPr lang="tr-TR" b="1">
              <a:latin typeface="Calibri" pitchFamily="34" charset="0"/>
              <a:cs typeface="Times New Roman" pitchFamily="18" charset="0"/>
            </a:endParaRPr>
          </a:p>
          <a:p>
            <a:pPr eaLnBrk="0" hangingPunct="0"/>
            <a:endParaRPr lang="tr-TR" b="1">
              <a:latin typeface="Calibri" pitchFamily="34" charset="0"/>
              <a:cs typeface="Times New Roman" pitchFamily="18" charset="0"/>
            </a:endParaRPr>
          </a:p>
          <a:p>
            <a:pPr eaLnBrk="0" hangingPunct="0"/>
            <a:r>
              <a:rPr lang="tr-TR" sz="2000" b="1" u="sng">
                <a:solidFill>
                  <a:srgbClr val="FF0000"/>
                </a:solidFill>
                <a:latin typeface="Calibri" pitchFamily="34" charset="0"/>
                <a:cs typeface="Times New Roman" pitchFamily="18" charset="0"/>
              </a:rPr>
              <a:t>Korunma:</a:t>
            </a:r>
            <a:endParaRPr lang="tr-TR" sz="2000">
              <a:solidFill>
                <a:srgbClr val="FF0000"/>
              </a:solidFill>
              <a:latin typeface="Calibri" pitchFamily="34" charset="0"/>
              <a:cs typeface="Times New Roman" pitchFamily="18" charset="0"/>
            </a:endParaRPr>
          </a:p>
          <a:p>
            <a:pPr eaLnBrk="0" hangingPunct="0">
              <a:buFont typeface="Wingdings" pitchFamily="2" charset="2"/>
              <a:buChar char="Ø"/>
            </a:pPr>
            <a:r>
              <a:rPr lang="tr-TR">
                <a:latin typeface="Calibri" pitchFamily="34" charset="0"/>
                <a:cs typeface="Times New Roman" pitchFamily="18" charset="0"/>
              </a:rPr>
              <a:t> Çalışma ortamında toz kontrolü</a:t>
            </a:r>
          </a:p>
          <a:p>
            <a:pPr eaLnBrk="0" hangingPunct="0">
              <a:buFont typeface="Wingdings" pitchFamily="2" charset="2"/>
              <a:buChar char="Ø"/>
            </a:pPr>
            <a:r>
              <a:rPr lang="tr-TR">
                <a:latin typeface="Calibri" pitchFamily="34" charset="0"/>
                <a:cs typeface="Times New Roman" pitchFamily="18" charset="0"/>
              </a:rPr>
              <a:t> Kuvars yerine başka maddelerin kullanılması? (ör:döküm malzemesi üzerindeki pürüzlerin düzeltilmesi için kum püskürtme yerine; minik çelik bilyalar kullanmak)</a:t>
            </a:r>
          </a:p>
          <a:p>
            <a:pPr eaLnBrk="0" hangingPunct="0">
              <a:buFont typeface="Wingdings" pitchFamily="2" charset="2"/>
              <a:buChar char="Ø"/>
            </a:pPr>
            <a:r>
              <a:rPr lang="tr-TR">
                <a:latin typeface="Calibri" pitchFamily="34" charset="0"/>
                <a:cs typeface="Times New Roman" pitchFamily="18" charset="0"/>
              </a:rPr>
              <a:t> Tozumanın önüne geçmek amacı ile ıslak çalışma yöntemi (öz. kayaların delinmesi sırasında)</a:t>
            </a:r>
          </a:p>
          <a:p>
            <a:pPr eaLnBrk="0" hangingPunct="0">
              <a:buFont typeface="Wingdings" pitchFamily="2" charset="2"/>
              <a:buChar char="Ø"/>
            </a:pPr>
            <a:r>
              <a:rPr lang="tr-TR">
                <a:latin typeface="Calibri" pitchFamily="34" charset="0"/>
                <a:cs typeface="Times New Roman" pitchFamily="18" charset="0"/>
              </a:rPr>
              <a:t> Uygun havalandırma sistemleri kurulması</a:t>
            </a:r>
          </a:p>
          <a:p>
            <a:pPr eaLnBrk="0" hangingPunct="0">
              <a:buFont typeface="Wingdings" pitchFamily="2" charset="2"/>
              <a:buChar char="Ø"/>
            </a:pPr>
            <a:r>
              <a:rPr lang="tr-TR">
                <a:latin typeface="Calibri" pitchFamily="34" charset="0"/>
                <a:cs typeface="Times New Roman" pitchFamily="18" charset="0"/>
              </a:rPr>
              <a:t> Koruyucu toz maskeleri</a:t>
            </a:r>
          </a:p>
          <a:p>
            <a:pPr eaLnBrk="0" hangingPunct="0">
              <a:buFont typeface="Wingdings" pitchFamily="2" charset="2"/>
              <a:buChar char="Ø"/>
            </a:pPr>
            <a:r>
              <a:rPr lang="tr-TR">
                <a:latin typeface="Calibri" pitchFamily="34" charset="0"/>
                <a:cs typeface="Times New Roman" pitchFamily="18" charset="0"/>
              </a:rPr>
              <a:t> Havada toz tayini yapılmalıdır.</a:t>
            </a:r>
          </a:p>
          <a:p>
            <a:pPr eaLnBrk="0" hangingPunct="0">
              <a:buFont typeface="Wingdings" pitchFamily="2" charset="2"/>
              <a:buChar char="Ø"/>
            </a:pPr>
            <a:r>
              <a:rPr lang="tr-TR">
                <a:latin typeface="Calibri" pitchFamily="34" charset="0"/>
                <a:cs typeface="Times New Roman" pitchFamily="18" charset="0"/>
              </a:rPr>
              <a:t> İşe giriş muayenesinde riskli kişilerin belirlenerek, bu ortamlarda çalıştırılmaması, Periyodik muayenelerde(6 AYDA BİR) röntgen ve SFT, toza bağlı bir hastalık geliştiği saptanırsa, iş değişikliği; Koruyucu maske kullanımı eğitimi, sigara bırakma eğitimi</a:t>
            </a:r>
            <a:endParaRPr lang="tr-TR">
              <a:latin typeface="Calibri" pitchFamily="34" charset="0"/>
            </a:endParaRPr>
          </a:p>
        </p:txBody>
      </p:sp>
      <p:sp>
        <p:nvSpPr>
          <p:cNvPr id="3" name="Rectangle 2"/>
          <p:cNvSpPr txBox="1">
            <a:spLocks noChangeArrowheads="1"/>
          </p:cNvSpPr>
          <p:nvPr/>
        </p:nvSpPr>
        <p:spPr bwMode="gray">
          <a:xfrm>
            <a:off x="338138" y="17463"/>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PNÖMOKONYOZLAR –(SİLİKOZİS)</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kdörtgen 1"/>
          <p:cNvSpPr/>
          <p:nvPr/>
        </p:nvSpPr>
        <p:spPr>
          <a:xfrm>
            <a:off x="723900" y="1371600"/>
            <a:ext cx="7781925" cy="4524375"/>
          </a:xfrm>
          <a:prstGeom prst="rect">
            <a:avLst/>
          </a:prstGeom>
        </p:spPr>
        <p:txBody>
          <a:bodyPr>
            <a:spAutoFit/>
          </a:bodyPr>
          <a:lstStyle/>
          <a:p>
            <a:pPr>
              <a:lnSpc>
                <a:spcPct val="150000"/>
              </a:lnSpc>
              <a:defRPr/>
            </a:pPr>
            <a:r>
              <a:rPr lang="tr-TR" sz="2400" b="1" dirty="0">
                <a:latin typeface="Arial" charset="0"/>
                <a:cs typeface="Arial" charset="0"/>
              </a:rPr>
              <a:t>Kimyasal yapılarına göre Tozlar:</a:t>
            </a:r>
          </a:p>
          <a:p>
            <a:pPr>
              <a:lnSpc>
                <a:spcPct val="150000"/>
              </a:lnSpc>
              <a:defRPr/>
            </a:pPr>
            <a:endParaRPr lang="tr-TR" sz="2400" b="1" dirty="0">
              <a:latin typeface="Arial" charset="0"/>
              <a:cs typeface="Arial" charset="0"/>
            </a:endParaRPr>
          </a:p>
          <a:p>
            <a:pPr marL="342900" indent="-342900">
              <a:lnSpc>
                <a:spcPct val="150000"/>
              </a:lnSpc>
              <a:buFontTx/>
              <a:buAutoNum type="arabicPeriod"/>
              <a:defRPr/>
            </a:pPr>
            <a:r>
              <a:rPr lang="tr-TR" sz="2400" b="1" dirty="0">
                <a:latin typeface="Arial" charset="0"/>
                <a:cs typeface="Arial" charset="0"/>
              </a:rPr>
              <a:t>Grup: Demir, kömür, kum(silis), asbest, çimento gibi </a:t>
            </a:r>
            <a:r>
              <a:rPr lang="tr-TR" sz="2400" b="1" dirty="0">
                <a:solidFill>
                  <a:srgbClr val="FF0000"/>
                </a:solidFill>
                <a:latin typeface="Arial" charset="0"/>
                <a:cs typeface="Arial" charset="0"/>
              </a:rPr>
              <a:t>inorganik</a:t>
            </a:r>
            <a:r>
              <a:rPr lang="tr-TR" sz="2400" b="1" dirty="0">
                <a:latin typeface="Arial" charset="0"/>
                <a:cs typeface="Arial" charset="0"/>
              </a:rPr>
              <a:t> yapıda olan tozlar</a:t>
            </a:r>
          </a:p>
          <a:p>
            <a:pPr marL="342900" indent="-342900">
              <a:lnSpc>
                <a:spcPct val="150000"/>
              </a:lnSpc>
              <a:buFontTx/>
              <a:buAutoNum type="arabicPeriod"/>
              <a:defRPr/>
            </a:pPr>
            <a:endParaRPr lang="tr-TR" sz="2400" b="1" dirty="0">
              <a:latin typeface="Arial" charset="0"/>
              <a:cs typeface="Arial" charset="0"/>
            </a:endParaRPr>
          </a:p>
          <a:p>
            <a:pPr marL="342900" indent="-342900">
              <a:lnSpc>
                <a:spcPct val="150000"/>
              </a:lnSpc>
              <a:buFontTx/>
              <a:buAutoNum type="arabicPeriod"/>
              <a:defRPr/>
            </a:pPr>
            <a:r>
              <a:rPr lang="tr-TR" sz="2400" b="1" dirty="0">
                <a:latin typeface="Arial" charset="0"/>
                <a:cs typeface="Arial" charset="0"/>
              </a:rPr>
              <a:t>Grup: Pamuk tozu, şeker kamışı tozu, mantar sporu, kümes hayvanı tüyü gibi </a:t>
            </a:r>
            <a:r>
              <a:rPr lang="tr-TR" sz="2400" b="1" dirty="0">
                <a:solidFill>
                  <a:srgbClr val="FF0000"/>
                </a:solidFill>
                <a:latin typeface="Arial" charset="0"/>
                <a:cs typeface="Arial" charset="0"/>
              </a:rPr>
              <a:t>organik</a:t>
            </a:r>
            <a:r>
              <a:rPr lang="tr-TR" sz="2400" b="1" dirty="0">
                <a:latin typeface="Arial" charset="0"/>
                <a:cs typeface="Arial" charset="0"/>
              </a:rPr>
              <a:t> yapıda olan tozlar</a:t>
            </a:r>
          </a:p>
        </p:txBody>
      </p:sp>
      <p:sp>
        <p:nvSpPr>
          <p:cNvPr id="4" name="Rectangle 2"/>
          <p:cNvSpPr txBox="1">
            <a:spLocks noChangeArrowheads="1"/>
          </p:cNvSpPr>
          <p:nvPr/>
        </p:nvSpPr>
        <p:spPr bwMode="gray">
          <a:xfrm>
            <a:off x="338138" y="188913"/>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MESLEKİ SOL SİS HAST - TOZLAR</a:t>
            </a:r>
          </a:p>
        </p:txBody>
      </p:sp>
    </p:spTree>
  </p:cSld>
  <p:clrMapOvr>
    <a:masterClrMapping/>
  </p:clrMapOvr>
  <p:transition advClick="0" advTm="4000">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
          <p:cNvSpPr>
            <a:spLocks noChangeArrowheads="1"/>
          </p:cNvSpPr>
          <p:nvPr/>
        </p:nvSpPr>
        <p:spPr bwMode="auto">
          <a:xfrm>
            <a:off x="628650" y="641350"/>
            <a:ext cx="7677150" cy="5384800"/>
          </a:xfrm>
          <a:prstGeom prst="rect">
            <a:avLst/>
          </a:prstGeom>
          <a:noFill/>
          <a:ln w="9525">
            <a:noFill/>
            <a:miter lim="800000"/>
            <a:headEnd/>
            <a:tailEnd/>
          </a:ln>
        </p:spPr>
        <p:txBody>
          <a:bodyPr anchor="ctr">
            <a:spAutoFit/>
          </a:bodyPr>
          <a:lstStyle/>
          <a:p>
            <a:pPr algn="ctr" eaLnBrk="0" hangingPunct="0"/>
            <a:r>
              <a:rPr lang="tr-TR" sz="2400" b="1">
                <a:solidFill>
                  <a:srgbClr val="FF0000"/>
                </a:solidFill>
                <a:latin typeface="Calibri" pitchFamily="34" charset="0"/>
                <a:cs typeface="Times New Roman" pitchFamily="18" charset="0"/>
              </a:rPr>
              <a:t>KÖMÜR İŞÇİSİ PNÖMOKONYOZU (KİP):</a:t>
            </a:r>
            <a:endParaRPr lang="tr-TR" sz="2400">
              <a:solidFill>
                <a:srgbClr val="FF0000"/>
              </a:solidFill>
              <a:latin typeface="Calibri" pitchFamily="34" charset="0"/>
            </a:endParaRPr>
          </a:p>
          <a:p>
            <a:pPr eaLnBrk="0" hangingPunct="0"/>
            <a:endParaRPr lang="tr-TR" sz="2000">
              <a:latin typeface="Calibri" pitchFamily="34" charset="0"/>
              <a:cs typeface="Times New Roman" pitchFamily="18" charset="0"/>
            </a:endParaRPr>
          </a:p>
          <a:p>
            <a:pPr eaLnBrk="0" hangingPunct="0"/>
            <a:r>
              <a:rPr lang="tr-TR" sz="2000">
                <a:latin typeface="Calibri" pitchFamily="34" charset="0"/>
                <a:cs typeface="Times New Roman" pitchFamily="18" charset="0"/>
              </a:rPr>
              <a:t>Kömür madenciliği sırasında, yer altından kömür çıkarılması işlemi sırasında fazla miktarda toz maruziyetine bağlı!</a:t>
            </a:r>
          </a:p>
          <a:p>
            <a:pPr eaLnBrk="0" hangingPunct="0"/>
            <a:r>
              <a:rPr lang="tr-TR" sz="2000">
                <a:latin typeface="Calibri" pitchFamily="34" charset="0"/>
                <a:cs typeface="Times New Roman" pitchFamily="18" charset="0"/>
              </a:rPr>
              <a:t>Kömür tozu Karbon, ayrıca kükürt, fosfor, bazı mineraller az silis içerir.</a:t>
            </a:r>
          </a:p>
          <a:p>
            <a:pPr eaLnBrk="0" hangingPunct="0"/>
            <a:r>
              <a:rPr lang="tr-TR" sz="2000">
                <a:latin typeface="Calibri" pitchFamily="34" charset="0"/>
                <a:cs typeface="Times New Roman" pitchFamily="18" charset="0"/>
              </a:rPr>
              <a:t>KİP formları: Basit ve Komplike(“progresif masif fibrozis” veya “psödo-tümöral kütle”)</a:t>
            </a:r>
          </a:p>
          <a:p>
            <a:pPr eaLnBrk="0" hangingPunct="0">
              <a:buFont typeface="Arial" pitchFamily="34" charset="0"/>
              <a:buChar char="•"/>
            </a:pPr>
            <a:r>
              <a:rPr lang="tr-TR" sz="2000">
                <a:latin typeface="Calibri" pitchFamily="34" charset="0"/>
                <a:cs typeface="Times New Roman" pitchFamily="18" charset="0"/>
              </a:rPr>
              <a:t> Basit form: Daha sık görülür. Akc. parankiminde yaygın kömür tozu depolanması ile karakterize.</a:t>
            </a:r>
          </a:p>
          <a:p>
            <a:pPr eaLnBrk="0" hangingPunct="0"/>
            <a:r>
              <a:rPr lang="tr-TR" sz="2000">
                <a:latin typeface="Calibri" pitchFamily="34" charset="0"/>
                <a:cs typeface="Times New Roman" pitchFamily="18" charset="0"/>
              </a:rPr>
              <a:t>Kömür tozunun fibrojenik aktivitesi silisten daha az.</a:t>
            </a:r>
          </a:p>
          <a:p>
            <a:pPr eaLnBrk="0" hangingPunct="0">
              <a:buFont typeface="Arial" pitchFamily="34" charset="0"/>
              <a:buChar char="•"/>
            </a:pPr>
            <a:r>
              <a:rPr lang="tr-TR" sz="2000">
                <a:latin typeface="Calibri" pitchFamily="34" charset="0"/>
                <a:cs typeface="Times New Roman" pitchFamily="18" charset="0"/>
              </a:rPr>
              <a:t> Komplike form: Basit pnömokonyoz olarak başlar, zaman içinde odakların birleşmesi sonucu çok büyük kütleler oluşur. Bu kütle içinde ilerleyici fibrozis (PMF). Bazen bu tabloya romatoid artrit eşlik eder→ “Caplan Sendromu” </a:t>
            </a:r>
          </a:p>
          <a:p>
            <a:pPr eaLnBrk="0" hangingPunct="0"/>
            <a:endParaRPr lang="tr-TR" sz="2000">
              <a:latin typeface="Calibri" pitchFamily="34" charset="0"/>
              <a:cs typeface="Times New Roman" pitchFamily="18" charset="0"/>
            </a:endParaRPr>
          </a:p>
          <a:p>
            <a:pPr eaLnBrk="0" hangingPunct="0"/>
            <a:r>
              <a:rPr lang="tr-TR" sz="2000">
                <a:latin typeface="Calibri" pitchFamily="34" charset="0"/>
                <a:cs typeface="Times New Roman" pitchFamily="18" charset="0"/>
              </a:rPr>
              <a:t>Kömür işçisi pnömokonyozu antrasit ve taş kömürü işçilerinde görülür, linyitte pnömokonyoz riski yoktur.</a:t>
            </a:r>
            <a:endParaRPr lang="tr-TR" sz="2000">
              <a:latin typeface="Calibri" pitchFamily="34" charset="0"/>
            </a:endParaRPr>
          </a:p>
        </p:txBody>
      </p:sp>
      <p:sp>
        <p:nvSpPr>
          <p:cNvPr id="3" name="Rectangle 2"/>
          <p:cNvSpPr txBox="1">
            <a:spLocks noChangeArrowheads="1"/>
          </p:cNvSpPr>
          <p:nvPr/>
        </p:nvSpPr>
        <p:spPr bwMode="gray">
          <a:xfrm>
            <a:off x="338138" y="17463"/>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PNÖMOKONYOZLAR –(KİP)</a:t>
            </a:r>
          </a:p>
        </p:txBody>
      </p:sp>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
          <p:cNvSpPr>
            <a:spLocks noChangeArrowheads="1"/>
          </p:cNvSpPr>
          <p:nvPr/>
        </p:nvSpPr>
        <p:spPr bwMode="auto">
          <a:xfrm>
            <a:off x="466725" y="509588"/>
            <a:ext cx="8181975" cy="5908675"/>
          </a:xfrm>
          <a:prstGeom prst="rect">
            <a:avLst/>
          </a:prstGeom>
          <a:noFill/>
          <a:ln w="9525">
            <a:noFill/>
            <a:miter lim="800000"/>
            <a:headEnd/>
            <a:tailEnd/>
          </a:ln>
        </p:spPr>
        <p:txBody>
          <a:bodyPr anchor="ctr">
            <a:spAutoFit/>
          </a:bodyPr>
          <a:lstStyle/>
          <a:p>
            <a:pPr eaLnBrk="0" hangingPunct="0"/>
            <a:r>
              <a:rPr lang="tr-TR" b="1" u="sng">
                <a:solidFill>
                  <a:srgbClr val="FF0000"/>
                </a:solidFill>
                <a:latin typeface="Calibri" pitchFamily="34" charset="0"/>
                <a:cs typeface="Times New Roman" pitchFamily="18" charset="0"/>
              </a:rPr>
              <a:t>Klinik belirtiler:</a:t>
            </a:r>
            <a:endParaRPr lang="tr-TR">
              <a:solidFill>
                <a:srgbClr val="FF0000"/>
              </a:solidFill>
              <a:latin typeface="Calibri" pitchFamily="34" charset="0"/>
              <a:cs typeface="Times New Roman" pitchFamily="18" charset="0"/>
            </a:endParaRPr>
          </a:p>
          <a:p>
            <a:pPr eaLnBrk="0" hangingPunct="0"/>
            <a:r>
              <a:rPr lang="tr-TR">
                <a:latin typeface="Calibri" pitchFamily="34" charset="0"/>
                <a:cs typeface="Times New Roman" pitchFamily="18" charset="0"/>
              </a:rPr>
              <a:t>Uzun yıllar belirti olmaz. Nefes darlığı zamanla ilerleme gösterir. Silikozise göre daha yavaş seyirli.</a:t>
            </a:r>
          </a:p>
          <a:p>
            <a:pPr eaLnBrk="0" hangingPunct="0"/>
            <a:r>
              <a:rPr lang="tr-TR">
                <a:latin typeface="Calibri" pitchFamily="34" charset="0"/>
                <a:cs typeface="Times New Roman" pitchFamily="18" charset="0"/>
              </a:rPr>
              <a:t>Damar endotelinde kömür partikülleri birikmesi oldukça tipiktir. Damar lumeni daralır ve pulmoner HT</a:t>
            </a:r>
          </a:p>
          <a:p>
            <a:pPr eaLnBrk="0" hangingPunct="0"/>
            <a:r>
              <a:rPr lang="tr-TR">
                <a:latin typeface="Calibri" pitchFamily="34" charset="0"/>
                <a:cs typeface="Times New Roman" pitchFamily="18" charset="0"/>
              </a:rPr>
              <a:t>KİP; genellikle hastaların yaşam süresini etkilemez. Ancak PMF yönünde gelişme olduğunda hastalığın seyri hızlanır ve SFT çok bozulur. </a:t>
            </a:r>
          </a:p>
          <a:p>
            <a:pPr eaLnBrk="0" hangingPunct="0"/>
            <a:endParaRPr lang="tr-TR">
              <a:latin typeface="Calibri" pitchFamily="34" charset="0"/>
            </a:endParaRPr>
          </a:p>
          <a:p>
            <a:pPr eaLnBrk="0" hangingPunct="0"/>
            <a:r>
              <a:rPr lang="tr-TR" b="1" u="sng">
                <a:solidFill>
                  <a:srgbClr val="FF0000"/>
                </a:solidFill>
                <a:latin typeface="Calibri" pitchFamily="34" charset="0"/>
                <a:cs typeface="Times New Roman" pitchFamily="18" charset="0"/>
              </a:rPr>
              <a:t>Tanı:</a:t>
            </a:r>
            <a:endParaRPr lang="tr-TR">
              <a:solidFill>
                <a:srgbClr val="FF0000"/>
              </a:solidFill>
              <a:latin typeface="Calibri" pitchFamily="34" charset="0"/>
              <a:cs typeface="Times New Roman" pitchFamily="18" charset="0"/>
            </a:endParaRPr>
          </a:p>
          <a:p>
            <a:pPr eaLnBrk="0" hangingPunct="0"/>
            <a:r>
              <a:rPr lang="tr-TR">
                <a:latin typeface="Calibri" pitchFamily="34" charset="0"/>
                <a:cs typeface="Times New Roman" pitchFamily="18" charset="0"/>
              </a:rPr>
              <a:t>Kömür madeninde çalışma öyküsü!</a:t>
            </a:r>
          </a:p>
          <a:p>
            <a:pPr eaLnBrk="0" hangingPunct="0"/>
            <a:r>
              <a:rPr lang="tr-TR">
                <a:latin typeface="Calibri" pitchFamily="34" charset="0"/>
                <a:cs typeface="Times New Roman" pitchFamily="18" charset="0"/>
              </a:rPr>
              <a:t>Radyoloji: Akciğer parankiminde kömür depolanma alanlarının görülmesi</a:t>
            </a:r>
          </a:p>
          <a:p>
            <a:pPr eaLnBrk="0" hangingPunct="0"/>
            <a:r>
              <a:rPr lang="tr-TR">
                <a:latin typeface="Calibri" pitchFamily="34" charset="0"/>
                <a:cs typeface="Times New Roman" pitchFamily="18" charset="0"/>
              </a:rPr>
              <a:t>Balgamda kömür tozu?</a:t>
            </a:r>
          </a:p>
          <a:p>
            <a:pPr eaLnBrk="0" hangingPunct="0"/>
            <a:endParaRPr lang="tr-TR">
              <a:latin typeface="Calibri" pitchFamily="34" charset="0"/>
              <a:cs typeface="Times New Roman" pitchFamily="18" charset="0"/>
            </a:endParaRPr>
          </a:p>
          <a:p>
            <a:pPr eaLnBrk="0" hangingPunct="0"/>
            <a:r>
              <a:rPr lang="tr-TR" b="1" u="sng">
                <a:solidFill>
                  <a:srgbClr val="FF0000"/>
                </a:solidFill>
                <a:latin typeface="Calibri" pitchFamily="34" charset="0"/>
                <a:cs typeface="Times New Roman" pitchFamily="18" charset="0"/>
              </a:rPr>
              <a:t>Tedavi:</a:t>
            </a:r>
            <a:endParaRPr lang="tr-TR">
              <a:solidFill>
                <a:srgbClr val="FF0000"/>
              </a:solidFill>
              <a:latin typeface="Calibri" pitchFamily="34" charset="0"/>
              <a:cs typeface="Times New Roman" pitchFamily="18" charset="0"/>
            </a:endParaRPr>
          </a:p>
          <a:p>
            <a:pPr eaLnBrk="0" hangingPunct="0"/>
            <a:r>
              <a:rPr lang="tr-TR">
                <a:latin typeface="Calibri" pitchFamily="34" charset="0"/>
                <a:cs typeface="Times New Roman" pitchFamily="18" charset="0"/>
              </a:rPr>
              <a:t>Çoğu kez herhangi tedavi gerekmez.</a:t>
            </a:r>
          </a:p>
          <a:p>
            <a:pPr eaLnBrk="0" hangingPunct="0"/>
            <a:r>
              <a:rPr lang="tr-TR">
                <a:latin typeface="Calibri" pitchFamily="34" charset="0"/>
                <a:cs typeface="Times New Roman" pitchFamily="18" charset="0"/>
              </a:rPr>
              <a:t>Etkilenmiş olan hastalarda iş değişikliği yapmak dışında tedavi gereği yok!</a:t>
            </a:r>
          </a:p>
          <a:p>
            <a:pPr eaLnBrk="0" hangingPunct="0"/>
            <a:endParaRPr lang="tr-TR">
              <a:latin typeface="Calibri" pitchFamily="34" charset="0"/>
              <a:cs typeface="Times New Roman" pitchFamily="18" charset="0"/>
            </a:endParaRPr>
          </a:p>
          <a:p>
            <a:pPr eaLnBrk="0" hangingPunct="0"/>
            <a:r>
              <a:rPr lang="tr-TR" b="1" u="sng">
                <a:solidFill>
                  <a:srgbClr val="FF0000"/>
                </a:solidFill>
                <a:latin typeface="Calibri" pitchFamily="34" charset="0"/>
                <a:cs typeface="Times New Roman" pitchFamily="18" charset="0"/>
              </a:rPr>
              <a:t>Korunma:</a:t>
            </a:r>
            <a:endParaRPr lang="tr-TR">
              <a:solidFill>
                <a:srgbClr val="FF0000"/>
              </a:solidFill>
              <a:latin typeface="Calibri" pitchFamily="34" charset="0"/>
              <a:cs typeface="Times New Roman" pitchFamily="18" charset="0"/>
            </a:endParaRPr>
          </a:p>
          <a:p>
            <a:pPr eaLnBrk="0" hangingPunct="0"/>
            <a:r>
              <a:rPr lang="tr-TR">
                <a:latin typeface="Calibri" pitchFamily="34" charset="0"/>
                <a:cs typeface="Times New Roman" pitchFamily="18" charset="0"/>
              </a:rPr>
              <a:t>Ortamdaki tozun kontrolü (Islak delme yöntemi, havalandırma sistemleri kurulması, gerektiğinde maske kullanılması)</a:t>
            </a:r>
          </a:p>
          <a:p>
            <a:pPr eaLnBrk="0" hangingPunct="0"/>
            <a:r>
              <a:rPr lang="tr-TR">
                <a:latin typeface="Calibri" pitchFamily="34" charset="0"/>
                <a:cs typeface="Times New Roman" pitchFamily="18" charset="0"/>
              </a:rPr>
              <a:t>İşe giriş ve aralıklı kontrol muayeneleri (radyoloji ve SFT)</a:t>
            </a:r>
            <a:endParaRPr lang="tr-TR">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
          <p:cNvSpPr>
            <a:spLocks noChangeArrowheads="1"/>
          </p:cNvSpPr>
          <p:nvPr/>
        </p:nvSpPr>
        <p:spPr bwMode="auto">
          <a:xfrm>
            <a:off x="447675" y="703263"/>
            <a:ext cx="8086725" cy="5386387"/>
          </a:xfrm>
          <a:prstGeom prst="rect">
            <a:avLst/>
          </a:prstGeom>
          <a:noFill/>
          <a:ln w="9525">
            <a:noFill/>
            <a:miter lim="800000"/>
            <a:headEnd/>
            <a:tailEnd/>
          </a:ln>
        </p:spPr>
        <p:txBody>
          <a:bodyPr anchor="ctr">
            <a:spAutoFit/>
          </a:bodyPr>
          <a:lstStyle/>
          <a:p>
            <a:pPr algn="ctr" eaLnBrk="0" hangingPunct="0"/>
            <a:r>
              <a:rPr lang="tr-TR" sz="2400" b="1" dirty="0">
                <a:solidFill>
                  <a:srgbClr val="FF0000"/>
                </a:solidFill>
                <a:latin typeface="Calibri" pitchFamily="34" charset="0"/>
                <a:cs typeface="Times New Roman" pitchFamily="18" charset="0"/>
              </a:rPr>
              <a:t>ASBESTOZİS:</a:t>
            </a:r>
            <a:endParaRPr lang="tr-TR" sz="2400" dirty="0">
              <a:solidFill>
                <a:srgbClr val="FF0000"/>
              </a:solidFill>
              <a:latin typeface="Calibri" pitchFamily="34" charset="0"/>
              <a:cs typeface="Times New Roman" pitchFamily="18" charset="0"/>
            </a:endParaRPr>
          </a:p>
          <a:p>
            <a:pPr eaLnBrk="0" hangingPunct="0"/>
            <a:endParaRPr lang="tr-TR" sz="2000" dirty="0">
              <a:latin typeface="Calibri" pitchFamily="34" charset="0"/>
              <a:cs typeface="Times New Roman" pitchFamily="18" charset="0"/>
            </a:endParaRPr>
          </a:p>
          <a:p>
            <a:pPr eaLnBrk="0" hangingPunct="0"/>
            <a:r>
              <a:rPr lang="tr-TR" sz="2000" dirty="0">
                <a:latin typeface="Calibri" pitchFamily="34" charset="0"/>
                <a:cs typeface="Times New Roman" pitchFamily="18" charset="0"/>
              </a:rPr>
              <a:t>Asbest, doğal olarak meydana gelmiş olan </a:t>
            </a:r>
            <a:r>
              <a:rPr lang="tr-TR" sz="2000" dirty="0" err="1">
                <a:latin typeface="Calibri" pitchFamily="34" charset="0"/>
                <a:cs typeface="Times New Roman" pitchFamily="18" charset="0"/>
              </a:rPr>
              <a:t>fibröz</a:t>
            </a:r>
            <a:r>
              <a:rPr lang="tr-TR" sz="2000" dirty="0">
                <a:latin typeface="Calibri" pitchFamily="34" charset="0"/>
                <a:cs typeface="Times New Roman" pitchFamily="18" charset="0"/>
              </a:rPr>
              <a:t> yapıdaki mineral silikatların genel adıdır.</a:t>
            </a:r>
          </a:p>
          <a:p>
            <a:pPr eaLnBrk="0" hangingPunct="0"/>
            <a:r>
              <a:rPr lang="tr-TR" sz="2000" dirty="0">
                <a:solidFill>
                  <a:srgbClr val="FF0000"/>
                </a:solidFill>
                <a:latin typeface="Calibri" pitchFamily="34" charset="0"/>
                <a:cs typeface="Times New Roman" pitchFamily="18" charset="0"/>
              </a:rPr>
              <a:t>Silis ve kömür partiküllerinin “toz” biçiminde olmalarına karşın; asbest lif (fiber) yapısındadır</a:t>
            </a:r>
            <a:r>
              <a:rPr lang="tr-TR" sz="2000" dirty="0">
                <a:latin typeface="Calibri" pitchFamily="34" charset="0"/>
                <a:cs typeface="Times New Roman" pitchFamily="18" charset="0"/>
              </a:rPr>
              <a:t>.</a:t>
            </a:r>
          </a:p>
          <a:p>
            <a:pPr eaLnBrk="0" hangingPunct="0"/>
            <a:r>
              <a:rPr lang="tr-TR" sz="2000" dirty="0">
                <a:latin typeface="Calibri" pitchFamily="34" charset="0"/>
                <a:cs typeface="Times New Roman" pitchFamily="18" charset="0"/>
              </a:rPr>
              <a:t>Partiküllerin fizik özelliklerinden “boy/en” orantısına “</a:t>
            </a:r>
            <a:r>
              <a:rPr lang="tr-TR" sz="2000" dirty="0" err="1">
                <a:latin typeface="Calibri" pitchFamily="34" charset="0"/>
                <a:cs typeface="Times New Roman" pitchFamily="18" charset="0"/>
              </a:rPr>
              <a:t>aspect</a:t>
            </a:r>
            <a:r>
              <a:rPr lang="tr-TR" sz="2000" dirty="0">
                <a:latin typeface="Calibri" pitchFamily="34" charset="0"/>
                <a:cs typeface="Times New Roman" pitchFamily="18" charset="0"/>
              </a:rPr>
              <a:t> </a:t>
            </a:r>
            <a:r>
              <a:rPr lang="tr-TR" sz="2000" dirty="0" err="1">
                <a:latin typeface="Calibri" pitchFamily="34" charset="0"/>
                <a:cs typeface="Times New Roman" pitchFamily="18" charset="0"/>
              </a:rPr>
              <a:t>ratio</a:t>
            </a:r>
            <a:r>
              <a:rPr lang="tr-TR" sz="2000" dirty="0">
                <a:latin typeface="Calibri" pitchFamily="34" charset="0"/>
                <a:cs typeface="Times New Roman" pitchFamily="18" charset="0"/>
              </a:rPr>
              <a:t>” denir. Herhangi bir partikülde </a:t>
            </a:r>
            <a:r>
              <a:rPr lang="tr-TR" sz="2000" dirty="0" err="1">
                <a:latin typeface="Calibri" pitchFamily="34" charset="0"/>
                <a:cs typeface="Times New Roman" pitchFamily="18" charset="0"/>
              </a:rPr>
              <a:t>aspect</a:t>
            </a:r>
            <a:r>
              <a:rPr lang="tr-TR" sz="2000" dirty="0">
                <a:latin typeface="Calibri" pitchFamily="34" charset="0"/>
                <a:cs typeface="Times New Roman" pitchFamily="18" charset="0"/>
              </a:rPr>
              <a:t> </a:t>
            </a:r>
            <a:r>
              <a:rPr lang="tr-TR" sz="2000" dirty="0" err="1">
                <a:latin typeface="Calibri" pitchFamily="34" charset="0"/>
                <a:cs typeface="Times New Roman" pitchFamily="18" charset="0"/>
              </a:rPr>
              <a:t>ratio</a:t>
            </a:r>
            <a:r>
              <a:rPr lang="tr-TR" sz="2000" dirty="0">
                <a:latin typeface="Calibri" pitchFamily="34" charset="0"/>
                <a:cs typeface="Times New Roman" pitchFamily="18" charset="0"/>
              </a:rPr>
              <a:t> 3’ten küçükse toz, 3 veya daha fazla ise (yani boyu eninin 3 katından büyükse) lif olarak adlandırılır.</a:t>
            </a:r>
          </a:p>
          <a:p>
            <a:pPr eaLnBrk="0" hangingPunct="0"/>
            <a:endParaRPr lang="tr-TR" sz="2000" dirty="0">
              <a:latin typeface="Calibri" pitchFamily="34" charset="0"/>
              <a:cs typeface="Times New Roman" pitchFamily="18" charset="0"/>
            </a:endParaRPr>
          </a:p>
          <a:p>
            <a:r>
              <a:rPr lang="tr-TR" sz="2000" dirty="0">
                <a:latin typeface="Calibri" pitchFamily="34" charset="0"/>
              </a:rPr>
              <a:t>Asbest, dayanıklılık(sıcak-soğuk, asit, sürtünme, paslanma gibi çeşitli dış etkenlere karşı), yalıtkan(ısı ve elektrik yalıtımı) özelliği, elde edilmesinin kolay oluşu ve ucuz olması nedeniyle sanayide çok tercih edilir!</a:t>
            </a:r>
          </a:p>
          <a:p>
            <a:r>
              <a:rPr lang="tr-TR" sz="2000" dirty="0">
                <a:latin typeface="Calibri" pitchFamily="34" charset="0"/>
              </a:rPr>
              <a:t>Asbeste bağlı hastalıkların meydana gelmesinde asbest lifinin kimyasal bileşimi rol oynar: Lifin; çapı 3 mikrondan küçük, boyu 5 mikrondan uzun olan ve boyu eninin 3 katından daha fazla olan (10-200 mikron) türleri daha tehlikelidir. </a:t>
            </a:r>
            <a:endParaRPr lang="tr-TR" sz="2000" dirty="0">
              <a:latin typeface="Calibri" pitchFamily="34" charset="0"/>
              <a:cs typeface="Times New Roman" pitchFamily="18" charset="0"/>
            </a:endParaRPr>
          </a:p>
        </p:txBody>
      </p:sp>
      <p:sp>
        <p:nvSpPr>
          <p:cNvPr id="3" name="Rectangle 2"/>
          <p:cNvSpPr txBox="1">
            <a:spLocks noChangeArrowheads="1"/>
          </p:cNvSpPr>
          <p:nvPr/>
        </p:nvSpPr>
        <p:spPr bwMode="gray">
          <a:xfrm>
            <a:off x="338138" y="17463"/>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PNÖMOKONYOZLAR –(ASBESTOZİS)</a:t>
            </a:r>
          </a:p>
        </p:txBody>
      </p:sp>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ChangeArrowheads="1"/>
          </p:cNvSpPr>
          <p:nvPr/>
        </p:nvSpPr>
        <p:spPr bwMode="auto">
          <a:xfrm>
            <a:off x="0" y="477838"/>
            <a:ext cx="9144000" cy="5632450"/>
          </a:xfrm>
          <a:prstGeom prst="rect">
            <a:avLst/>
          </a:prstGeom>
          <a:noFill/>
          <a:ln w="9525">
            <a:noFill/>
            <a:miter lim="800000"/>
            <a:headEnd/>
            <a:tailEnd/>
          </a:ln>
        </p:spPr>
        <p:txBody>
          <a:bodyPr anchor="ctr">
            <a:spAutoFit/>
          </a:bodyPr>
          <a:lstStyle/>
          <a:p>
            <a:pPr eaLnBrk="0" hangingPunct="0"/>
            <a:r>
              <a:rPr lang="tr-TR" sz="1600" b="1" u="sng">
                <a:solidFill>
                  <a:srgbClr val="FF0000"/>
                </a:solidFill>
                <a:latin typeface="Calibri" pitchFamily="34" charset="0"/>
                <a:cs typeface="Times New Roman" pitchFamily="18" charset="0"/>
              </a:rPr>
              <a:t>Riskli işler:</a:t>
            </a:r>
            <a:endParaRPr lang="tr-TR" sz="1600" b="1">
              <a:solidFill>
                <a:srgbClr val="FF0000"/>
              </a:solidFill>
              <a:latin typeface="Calibri" pitchFamily="34" charset="0"/>
              <a:cs typeface="Times New Roman" pitchFamily="18" charset="0"/>
            </a:endParaRPr>
          </a:p>
          <a:p>
            <a:pPr eaLnBrk="0" hangingPunct="0"/>
            <a:r>
              <a:rPr lang="tr-TR" sz="1600">
                <a:latin typeface="Calibri" pitchFamily="34" charset="0"/>
                <a:cs typeface="Times New Roman" pitchFamily="18" charset="0"/>
              </a:rPr>
              <a:t>Asbestin sanayide en çok kullanılan türü, beyaz asbest(=krizotil asbest-en çok ısı yalıtımı amacıyla)</a:t>
            </a:r>
          </a:p>
          <a:p>
            <a:pPr eaLnBrk="0" hangingPunct="0">
              <a:buFont typeface="Wingdings" pitchFamily="2" charset="2"/>
              <a:buChar char="Ø"/>
            </a:pPr>
            <a:r>
              <a:rPr lang="tr-TR" sz="1600">
                <a:latin typeface="Calibri" pitchFamily="34" charset="0"/>
                <a:cs typeface="Times New Roman" pitchFamily="18" charset="0"/>
              </a:rPr>
              <a:t> Sıcak su ve buhar boruları/kazanları,</a:t>
            </a:r>
          </a:p>
          <a:p>
            <a:pPr eaLnBrk="0" hangingPunct="0">
              <a:buFont typeface="Wingdings" pitchFamily="2" charset="2"/>
              <a:buChar char="Ø"/>
            </a:pPr>
            <a:r>
              <a:rPr lang="tr-TR" sz="1600">
                <a:latin typeface="Calibri" pitchFamily="34" charset="0"/>
                <a:cs typeface="Times New Roman" pitchFamily="18" charset="0"/>
              </a:rPr>
              <a:t> İnşaat sektöründe(öz. Asbestli çimento),</a:t>
            </a:r>
          </a:p>
          <a:p>
            <a:pPr eaLnBrk="0" hangingPunct="0">
              <a:buFont typeface="Wingdings" pitchFamily="2" charset="2"/>
              <a:buChar char="Ø"/>
            </a:pPr>
            <a:r>
              <a:rPr lang="tr-TR" sz="1600">
                <a:latin typeface="Calibri" pitchFamily="34" charset="0"/>
                <a:cs typeface="Times New Roman" pitchFamily="18" charset="0"/>
              </a:rPr>
              <a:t> Fren ve debriyaj balatası imalinde,</a:t>
            </a:r>
          </a:p>
          <a:p>
            <a:pPr eaLnBrk="0" hangingPunct="0">
              <a:buFont typeface="Wingdings" pitchFamily="2" charset="2"/>
              <a:buChar char="Ø"/>
            </a:pPr>
            <a:r>
              <a:rPr lang="tr-TR" sz="1600">
                <a:latin typeface="Calibri" pitchFamily="34" charset="0"/>
                <a:cs typeface="Times New Roman" pitchFamily="18" charset="0"/>
              </a:rPr>
              <a:t> Boru imalinde,</a:t>
            </a:r>
          </a:p>
          <a:p>
            <a:pPr eaLnBrk="0" hangingPunct="0">
              <a:buFont typeface="Wingdings" pitchFamily="2" charset="2"/>
              <a:buChar char="Ø"/>
            </a:pPr>
            <a:r>
              <a:rPr lang="tr-TR" sz="1600">
                <a:latin typeface="Calibri" pitchFamily="34" charset="0"/>
                <a:cs typeface="Times New Roman" pitchFamily="18" charset="0"/>
              </a:rPr>
              <a:t> Eski binaların onarımı veya yıkımı, eski gemilerin sökülmesi ve parçalanması işleri.</a:t>
            </a:r>
          </a:p>
          <a:p>
            <a:pPr eaLnBrk="0" hangingPunct="0"/>
            <a:endParaRPr lang="tr-TR" sz="1600">
              <a:latin typeface="Calibri" pitchFamily="34" charset="0"/>
              <a:cs typeface="Times New Roman" pitchFamily="18" charset="0"/>
            </a:endParaRPr>
          </a:p>
          <a:p>
            <a:pPr eaLnBrk="0" hangingPunct="0"/>
            <a:r>
              <a:rPr lang="tr-TR" sz="1600">
                <a:latin typeface="Calibri" pitchFamily="34" charset="0"/>
                <a:cs typeface="Times New Roman" pitchFamily="18" charset="0"/>
              </a:rPr>
              <a:t>Asbest lifleri solunum yolu ile Akc.’e yerleşir, fibrotik reaksiyona yol açar (asbestozis), plevrada ve akciğer parankiminde çeşitli hastalıklara neden olur. Asbeste bağlı en önemli sağlık sorunu Akc. CA ve Mezotelyoma!</a:t>
            </a:r>
          </a:p>
          <a:p>
            <a:pPr eaLnBrk="0" hangingPunct="0"/>
            <a:r>
              <a:rPr lang="tr-TR" sz="1600">
                <a:latin typeface="Calibri" pitchFamily="34" charset="0"/>
                <a:cs typeface="Times New Roman" pitchFamily="18" charset="0"/>
              </a:rPr>
              <a:t>Her iki hastalık da krosidolit asbest tarafından meydana getirilir.</a:t>
            </a:r>
          </a:p>
          <a:p>
            <a:pPr eaLnBrk="0" hangingPunct="0"/>
            <a:endParaRPr lang="tr-TR" sz="1600">
              <a:latin typeface="Calibri" pitchFamily="34" charset="0"/>
            </a:endParaRPr>
          </a:p>
          <a:p>
            <a:pPr eaLnBrk="0" hangingPunct="0"/>
            <a:r>
              <a:rPr lang="tr-TR" sz="1600" b="1" u="sng">
                <a:solidFill>
                  <a:srgbClr val="FF0000"/>
                </a:solidFill>
                <a:latin typeface="Calibri" pitchFamily="34" charset="0"/>
                <a:cs typeface="Times New Roman" pitchFamily="18" charset="0"/>
              </a:rPr>
              <a:t>Klinik özellikler:</a:t>
            </a:r>
          </a:p>
          <a:p>
            <a:pPr eaLnBrk="0" hangingPunct="0"/>
            <a:r>
              <a:rPr lang="tr-TR" sz="1600">
                <a:latin typeface="Calibri" pitchFamily="34" charset="0"/>
                <a:cs typeface="Times New Roman" pitchFamily="18" charset="0"/>
              </a:rPr>
              <a:t>Akciğerlerde fibrozis (asbestozis), plevrada kalınlaşma, plevra kalsifikasyonu, plevrada sıvı toplanması (effüzyon) ve malign hastalıklar (akciğer kanseri ve mezotelyoma).</a:t>
            </a:r>
          </a:p>
          <a:p>
            <a:pPr eaLnBrk="0" hangingPunct="0"/>
            <a:r>
              <a:rPr lang="tr-TR" sz="1600">
                <a:latin typeface="Calibri" pitchFamily="34" charset="0"/>
                <a:cs typeface="Times New Roman" pitchFamily="18" charset="0"/>
              </a:rPr>
              <a:t>Asbestin fibrojenik potansiyeli silis tozuna göre daha az, ancak kömür tozundan fazladır. Fibrozis ilerleyince nefes darlığı, ileri olgularda öksürük, balgam ve kalp yetmezliği eklenir. Plevral sıvı varsa yan ağrısı</a:t>
            </a:r>
          </a:p>
          <a:p>
            <a:pPr eaLnBrk="0" hangingPunct="0"/>
            <a:r>
              <a:rPr lang="tr-TR" sz="1600">
                <a:latin typeface="Calibri" pitchFamily="34" charset="0"/>
                <a:cs typeface="Times New Roman" pitchFamily="18" charset="0"/>
              </a:rPr>
              <a:t>Asbest ile birlikte sigara faktörü de olduğunda akciğer kanseri riski çok yüksek düzeye çıkmaktadır.</a:t>
            </a:r>
          </a:p>
          <a:p>
            <a:pPr eaLnBrk="0" hangingPunct="0"/>
            <a:endParaRPr lang="tr-TR" sz="1600">
              <a:latin typeface="Calibri" pitchFamily="34" charset="0"/>
              <a:cs typeface="Times New Roman" pitchFamily="18" charset="0"/>
            </a:endParaRPr>
          </a:p>
          <a:p>
            <a:pPr eaLnBrk="0" hangingPunct="0"/>
            <a:r>
              <a:rPr lang="tr-TR" sz="1400">
                <a:latin typeface="Calibri" pitchFamily="34" charset="0"/>
                <a:cs typeface="Times New Roman" pitchFamily="18" charset="0"/>
              </a:rPr>
              <a:t>Ör: Bir çalışmada, asbest maruziyeti olmayan ve sigara içmeyen kişilerde akciğer kanseri meydana gelme olasılığı yüzbinde 11 olarak bulunmuştur. Asbest maruziyeti olduğunda bu olasılık yüzbinde 58, sigara içilmesi durumunda ise yüzbinde 123 olmaktadır. Yani asbest maruziyeti durumunda akciğer kanseri riski 5.3 kat, sigara maruziyeti durumunda da 11.2 kat artmaktadır. Ancak hem asbest hem de sigara faktörünün olması durumunda risk artışı 55 kat!</a:t>
            </a:r>
            <a:endParaRPr lang="tr-TR" sz="1400">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
          <p:cNvSpPr>
            <a:spLocks noChangeArrowheads="1"/>
          </p:cNvSpPr>
          <p:nvPr/>
        </p:nvSpPr>
        <p:spPr bwMode="auto">
          <a:xfrm>
            <a:off x="619125" y="844550"/>
            <a:ext cx="7915275" cy="4864100"/>
          </a:xfrm>
          <a:prstGeom prst="rect">
            <a:avLst/>
          </a:prstGeom>
          <a:noFill/>
          <a:ln w="9525">
            <a:noFill/>
            <a:miter lim="800000"/>
            <a:headEnd/>
            <a:tailEnd/>
          </a:ln>
        </p:spPr>
        <p:txBody>
          <a:bodyPr anchor="ctr">
            <a:spAutoFit/>
          </a:bodyPr>
          <a:lstStyle/>
          <a:p>
            <a:pPr eaLnBrk="0" hangingPunct="0"/>
            <a:r>
              <a:rPr lang="tr-TR" sz="2000" b="1" u="sng">
                <a:solidFill>
                  <a:srgbClr val="FF0000"/>
                </a:solidFill>
                <a:latin typeface="Calibri" pitchFamily="34" charset="0"/>
                <a:cs typeface="Times New Roman" pitchFamily="18" charset="0"/>
              </a:rPr>
              <a:t>Tanı:</a:t>
            </a:r>
            <a:endParaRPr lang="tr-TR" sz="2000">
              <a:solidFill>
                <a:srgbClr val="FF0000"/>
              </a:solidFill>
              <a:latin typeface="Calibri" pitchFamily="34" charset="0"/>
              <a:cs typeface="Times New Roman" pitchFamily="18" charset="0"/>
            </a:endParaRPr>
          </a:p>
          <a:p>
            <a:pPr eaLnBrk="0" hangingPunct="0"/>
            <a:r>
              <a:rPr lang="tr-TR">
                <a:latin typeface="Calibri" pitchFamily="34" charset="0"/>
                <a:cs typeface="Times New Roman" pitchFamily="18" charset="0"/>
              </a:rPr>
              <a:t>Çalışma öyküsü!</a:t>
            </a:r>
          </a:p>
          <a:p>
            <a:pPr eaLnBrk="0" hangingPunct="0"/>
            <a:endParaRPr lang="tr-TR">
              <a:latin typeface="Calibri" pitchFamily="34" charset="0"/>
              <a:cs typeface="Times New Roman" pitchFamily="18" charset="0"/>
            </a:endParaRPr>
          </a:p>
          <a:p>
            <a:pPr eaLnBrk="0" hangingPunct="0"/>
            <a:r>
              <a:rPr lang="tr-TR">
                <a:latin typeface="Calibri" pitchFamily="34" charset="0"/>
                <a:cs typeface="Times New Roman" pitchFamily="18" charset="0"/>
              </a:rPr>
              <a:t>Radyoloji: Erken dönemde normal, ilerlemiş olgularda oldukça tipik! (Bazal segmentlerde fibrozis irregüler opasiteler şeklinde)</a:t>
            </a:r>
          </a:p>
          <a:p>
            <a:pPr eaLnBrk="0" hangingPunct="0"/>
            <a:r>
              <a:rPr lang="tr-TR">
                <a:latin typeface="Calibri" pitchFamily="34" charset="0"/>
                <a:cs typeface="Times New Roman" pitchFamily="18" charset="0"/>
              </a:rPr>
              <a:t>Bazı hastalarda; balgamda, akciğerde, tümör dokusunda veya plevral sıvıda “asbest cisimciği” (asbestos body) bulunabilir.Asbest body, mutlaka hastalık anlamına gelmez, asbest maruziyeti olduğu anlamına gelir. Ancak akciğer fibrozisi veya akc. CA olan hastada bu cisimciğin varlığı, hastalık-asbest maruziyeti ilişkisini göstermesi bakımından önemli!</a:t>
            </a:r>
          </a:p>
          <a:p>
            <a:pPr eaLnBrk="0" hangingPunct="0"/>
            <a:endParaRPr lang="tr-TR" b="1">
              <a:latin typeface="Calibri" pitchFamily="34" charset="0"/>
              <a:cs typeface="Times New Roman" pitchFamily="18" charset="0"/>
            </a:endParaRPr>
          </a:p>
          <a:p>
            <a:pPr eaLnBrk="0" hangingPunct="0"/>
            <a:endParaRPr lang="tr-TR" b="1">
              <a:latin typeface="Calibri" pitchFamily="34" charset="0"/>
              <a:cs typeface="Times New Roman" pitchFamily="18" charset="0"/>
            </a:endParaRPr>
          </a:p>
          <a:p>
            <a:pPr eaLnBrk="0" hangingPunct="0"/>
            <a:r>
              <a:rPr lang="tr-TR" sz="2000" b="1" u="sng">
                <a:solidFill>
                  <a:srgbClr val="FF0000"/>
                </a:solidFill>
                <a:latin typeface="Calibri" pitchFamily="34" charset="0"/>
                <a:cs typeface="Times New Roman" pitchFamily="18" charset="0"/>
              </a:rPr>
              <a:t>Tedavi:</a:t>
            </a:r>
            <a:endParaRPr lang="tr-TR" sz="2000">
              <a:solidFill>
                <a:srgbClr val="FF0000"/>
              </a:solidFill>
              <a:latin typeface="Calibri" pitchFamily="34" charset="0"/>
              <a:cs typeface="Times New Roman" pitchFamily="18" charset="0"/>
            </a:endParaRPr>
          </a:p>
          <a:p>
            <a:pPr eaLnBrk="0" hangingPunct="0"/>
            <a:r>
              <a:rPr lang="tr-TR">
                <a:latin typeface="Calibri" pitchFamily="34" charset="0"/>
                <a:cs typeface="Times New Roman" pitchFamily="18" charset="0"/>
              </a:rPr>
              <a:t>Tedavisi söz konusu değil!</a:t>
            </a:r>
          </a:p>
          <a:p>
            <a:pPr eaLnBrk="0" hangingPunct="0"/>
            <a:r>
              <a:rPr lang="tr-TR">
                <a:latin typeface="Calibri" pitchFamily="34" charset="0"/>
                <a:cs typeface="Times New Roman" pitchFamily="18" charset="0"/>
              </a:rPr>
              <a:t>Plevral kalınlaşma, kalsifikasyon ve plaklar bir tedavi gerektirmez.</a:t>
            </a:r>
          </a:p>
          <a:p>
            <a:pPr eaLnBrk="0" hangingPunct="0"/>
            <a:r>
              <a:rPr lang="tr-TR">
                <a:latin typeface="Calibri" pitchFamily="34" charset="0"/>
                <a:cs typeface="Times New Roman" pitchFamily="18" charset="0"/>
              </a:rPr>
              <a:t>Mezotelyomanın bilinen en malign hastalıklardan birisi olduğu ve çok hızlı bir seyir gösterdiği unutulmamalı!</a:t>
            </a:r>
          </a:p>
        </p:txBody>
      </p:sp>
      <p:sp>
        <p:nvSpPr>
          <p:cNvPr id="3" name="Rectangle 2"/>
          <p:cNvSpPr txBox="1">
            <a:spLocks noChangeArrowheads="1"/>
          </p:cNvSpPr>
          <p:nvPr/>
        </p:nvSpPr>
        <p:spPr bwMode="gray">
          <a:xfrm>
            <a:off x="338138" y="17463"/>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PNÖMOKONYOZLAR –(ASBESTOZİS)</a:t>
            </a:r>
          </a:p>
        </p:txBody>
      </p:sp>
    </p:spTree>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o"/>
          <p:cNvGraphicFramePr>
            <a:graphicFrameLocks noGrp="1"/>
          </p:cNvGraphicFramePr>
          <p:nvPr/>
        </p:nvGraphicFramePr>
        <p:xfrm>
          <a:off x="2247900" y="1228725"/>
          <a:ext cx="4572000" cy="3775075"/>
        </p:xfrm>
        <a:graphic>
          <a:graphicData uri="http://schemas.openxmlformats.org/drawingml/2006/table">
            <a:tbl>
              <a:tblPr/>
              <a:tblGrid>
                <a:gridCol w="4572000"/>
              </a:tblGrid>
              <a:tr h="3775075">
                <a:tc>
                  <a:txBody>
                    <a:bodyPr/>
                    <a:lstStyle/>
                    <a:p>
                      <a:pPr marL="0" marR="0" lvl="0" indent="0" algn="ctr" defTabSz="914400" rtl="0" eaLnBrk="1" fontAlgn="base" latinLnBrk="0" hangingPunct="1">
                        <a:lnSpc>
                          <a:spcPct val="115000"/>
                        </a:lnSpc>
                        <a:spcBef>
                          <a:spcPts val="1200"/>
                        </a:spcBef>
                        <a:spcAft>
                          <a:spcPts val="1000"/>
                        </a:spcAft>
                        <a:buClrTx/>
                        <a:buSzTx/>
                        <a:buFont typeface="Wingdings" pitchFamily="2" charset="2"/>
                        <a:buNone/>
                        <a:tabLst/>
                      </a:pPr>
                      <a:r>
                        <a:rPr kumimoji="0" lang="tr-TR" sz="1800" b="1" i="0" u="sng" strike="noStrike" cap="none" normalizeH="0" baseline="0" smtClean="0">
                          <a:ln>
                            <a:noFill/>
                          </a:ln>
                          <a:solidFill>
                            <a:srgbClr val="FF0000"/>
                          </a:solidFill>
                          <a:effectLst/>
                          <a:latin typeface="Calibri" pitchFamily="34" charset="0"/>
                          <a:cs typeface="Times New Roman" pitchFamily="18" charset="0"/>
                        </a:rPr>
                        <a:t>ASBESTİN NEDEN OLDUĞU HASTALIKLAR</a:t>
                      </a:r>
                      <a:endParaRPr kumimoji="0" lang="tr-TR" sz="1800" b="0" i="0" u="none" strike="noStrike" cap="none" normalizeH="0" baseline="0" smtClean="0">
                        <a:ln>
                          <a:noFill/>
                        </a:ln>
                        <a:solidFill>
                          <a:srgbClr val="FF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ts val="1200"/>
                        </a:spcBef>
                        <a:spcAft>
                          <a:spcPts val="1000"/>
                        </a:spcAft>
                        <a:buClrTx/>
                        <a:buSzTx/>
                        <a:buFont typeface="Wingdings" pitchFamily="2" charset="2"/>
                        <a:buChar char="Ø"/>
                        <a:tabLst/>
                      </a:pPr>
                      <a:r>
                        <a:rPr kumimoji="0" lang="tr-TR" sz="1600" b="0" i="0" u="none" strike="noStrike" cap="none" normalizeH="0" baseline="0" smtClean="0">
                          <a:ln>
                            <a:noFill/>
                          </a:ln>
                          <a:solidFill>
                            <a:schemeClr val="tx1"/>
                          </a:solidFill>
                          <a:effectLst/>
                          <a:latin typeface="Calibri" pitchFamily="34" charset="0"/>
                          <a:cs typeface="Times New Roman" pitchFamily="18" charset="0"/>
                        </a:rPr>
                        <a:t>FİBROZİS (ASBESTOZİS)</a:t>
                      </a:r>
                      <a:endParaRPr kumimoji="0" lang="tr-TR" sz="1600" b="0" i="0" u="none" strike="noStrike" cap="none" normalizeH="0" baseline="0" smtClean="0">
                        <a:ln>
                          <a:noFill/>
                        </a:ln>
                        <a:solidFill>
                          <a:schemeClr val="tx1"/>
                        </a:solidFill>
                        <a:effectLst/>
                        <a:latin typeface="Calibri" pitchFamily="34" charset="0"/>
                        <a:cs typeface="Arial" charset="0"/>
                      </a:endParaRPr>
                    </a:p>
                    <a:p>
                      <a:pPr marL="0" marR="0" lvl="0" indent="0" algn="l" defTabSz="914400" rtl="0" eaLnBrk="1" fontAlgn="base" latinLnBrk="0" hangingPunct="1">
                        <a:lnSpc>
                          <a:spcPct val="115000"/>
                        </a:lnSpc>
                        <a:spcBef>
                          <a:spcPts val="1200"/>
                        </a:spcBef>
                        <a:spcAft>
                          <a:spcPts val="1000"/>
                        </a:spcAft>
                        <a:buClrTx/>
                        <a:buSzTx/>
                        <a:buFont typeface="Wingdings" pitchFamily="2" charset="2"/>
                        <a:buChar char="Ø"/>
                        <a:tabLst/>
                      </a:pPr>
                      <a:r>
                        <a:rPr kumimoji="0" lang="tr-TR" sz="1600" b="0" i="0" u="none" strike="noStrike" cap="none" normalizeH="0" baseline="0" smtClean="0">
                          <a:ln>
                            <a:noFill/>
                          </a:ln>
                          <a:solidFill>
                            <a:schemeClr val="tx1"/>
                          </a:solidFill>
                          <a:effectLst/>
                          <a:latin typeface="Calibri" pitchFamily="34" charset="0"/>
                          <a:cs typeface="Times New Roman" pitchFamily="18" charset="0"/>
                        </a:rPr>
                        <a:t>PLEVRADA KALINLAŞMA</a:t>
                      </a:r>
                      <a:endParaRPr kumimoji="0" lang="tr-TR" sz="1600" b="0" i="0" u="none" strike="noStrike" cap="none" normalizeH="0" baseline="0" smtClean="0">
                        <a:ln>
                          <a:noFill/>
                        </a:ln>
                        <a:solidFill>
                          <a:schemeClr val="tx1"/>
                        </a:solidFill>
                        <a:effectLst/>
                        <a:latin typeface="Calibri" pitchFamily="34" charset="0"/>
                        <a:cs typeface="Arial" charset="0"/>
                      </a:endParaRPr>
                    </a:p>
                    <a:p>
                      <a:pPr marL="0" marR="0" lvl="0" indent="0" algn="l" defTabSz="914400" rtl="0" eaLnBrk="1" fontAlgn="base" latinLnBrk="0" hangingPunct="1">
                        <a:lnSpc>
                          <a:spcPct val="115000"/>
                        </a:lnSpc>
                        <a:spcBef>
                          <a:spcPts val="1200"/>
                        </a:spcBef>
                        <a:spcAft>
                          <a:spcPts val="1000"/>
                        </a:spcAft>
                        <a:buClrTx/>
                        <a:buSzTx/>
                        <a:buFont typeface="Wingdings" pitchFamily="2" charset="2"/>
                        <a:buChar char="Ø"/>
                        <a:tabLst/>
                      </a:pPr>
                      <a:r>
                        <a:rPr kumimoji="0" lang="tr-TR" sz="1600" b="0" i="0" u="none" strike="noStrike" cap="none" normalizeH="0" baseline="0" smtClean="0">
                          <a:ln>
                            <a:noFill/>
                          </a:ln>
                          <a:solidFill>
                            <a:schemeClr val="tx1"/>
                          </a:solidFill>
                          <a:effectLst/>
                          <a:latin typeface="Calibri" pitchFamily="34" charset="0"/>
                          <a:cs typeface="Times New Roman" pitchFamily="18" charset="0"/>
                        </a:rPr>
                        <a:t>PLEVRAL PLAK, KALSİFİKASYON</a:t>
                      </a:r>
                      <a:endParaRPr kumimoji="0" lang="tr-TR" sz="1600" b="0" i="0" u="none" strike="noStrike" cap="none" normalizeH="0" baseline="0" smtClean="0">
                        <a:ln>
                          <a:noFill/>
                        </a:ln>
                        <a:solidFill>
                          <a:schemeClr val="tx1"/>
                        </a:solidFill>
                        <a:effectLst/>
                        <a:latin typeface="Calibri" pitchFamily="34" charset="0"/>
                        <a:cs typeface="Arial" charset="0"/>
                      </a:endParaRPr>
                    </a:p>
                    <a:p>
                      <a:pPr marL="0" marR="0" lvl="0" indent="0" algn="l" defTabSz="914400" rtl="0" eaLnBrk="1" fontAlgn="base" latinLnBrk="0" hangingPunct="1">
                        <a:lnSpc>
                          <a:spcPct val="115000"/>
                        </a:lnSpc>
                        <a:spcBef>
                          <a:spcPts val="1200"/>
                        </a:spcBef>
                        <a:spcAft>
                          <a:spcPts val="1000"/>
                        </a:spcAft>
                        <a:buClrTx/>
                        <a:buSzTx/>
                        <a:buFont typeface="Wingdings" pitchFamily="2" charset="2"/>
                        <a:buChar char="Ø"/>
                        <a:tabLst/>
                      </a:pPr>
                      <a:r>
                        <a:rPr kumimoji="0" lang="tr-TR" sz="1600" b="0" i="0" u="none" strike="noStrike" cap="none" normalizeH="0" baseline="0" smtClean="0">
                          <a:ln>
                            <a:noFill/>
                          </a:ln>
                          <a:solidFill>
                            <a:schemeClr val="tx1"/>
                          </a:solidFill>
                          <a:effectLst/>
                          <a:latin typeface="Calibri" pitchFamily="34" charset="0"/>
                          <a:cs typeface="Times New Roman" pitchFamily="18" charset="0"/>
                        </a:rPr>
                        <a:t>PLEVRAL EFFÜZYON</a:t>
                      </a:r>
                      <a:endParaRPr kumimoji="0" lang="tr-TR" sz="1600" b="0" i="0" u="none" strike="noStrike" cap="none" normalizeH="0" baseline="0" smtClean="0">
                        <a:ln>
                          <a:noFill/>
                        </a:ln>
                        <a:solidFill>
                          <a:schemeClr val="tx1"/>
                        </a:solidFill>
                        <a:effectLst/>
                        <a:latin typeface="Calibri" pitchFamily="34" charset="0"/>
                        <a:cs typeface="Arial" charset="0"/>
                      </a:endParaRPr>
                    </a:p>
                    <a:p>
                      <a:pPr marL="0" marR="0" lvl="0" indent="0" algn="l" defTabSz="914400" rtl="0" eaLnBrk="1" fontAlgn="base" latinLnBrk="0" hangingPunct="1">
                        <a:lnSpc>
                          <a:spcPct val="115000"/>
                        </a:lnSpc>
                        <a:spcBef>
                          <a:spcPts val="1200"/>
                        </a:spcBef>
                        <a:spcAft>
                          <a:spcPts val="1000"/>
                        </a:spcAft>
                        <a:buClrTx/>
                        <a:buSzTx/>
                        <a:buFont typeface="Wingdings" pitchFamily="2" charset="2"/>
                        <a:buChar char="Ø"/>
                        <a:tabLst/>
                      </a:pPr>
                      <a:r>
                        <a:rPr kumimoji="0" lang="tr-TR" sz="1600" b="0" i="0" u="none" strike="noStrike" cap="none" normalizeH="0" baseline="0" smtClean="0">
                          <a:ln>
                            <a:noFill/>
                          </a:ln>
                          <a:solidFill>
                            <a:schemeClr val="tx1"/>
                          </a:solidFill>
                          <a:effectLst/>
                          <a:latin typeface="Calibri" pitchFamily="34" charset="0"/>
                          <a:cs typeface="Times New Roman" pitchFamily="18" charset="0"/>
                        </a:rPr>
                        <a:t>AKCİĞER KANSERİ</a:t>
                      </a:r>
                      <a:endParaRPr kumimoji="0" lang="tr-TR" sz="1600" b="0" i="0" u="none" strike="noStrike" cap="none" normalizeH="0" baseline="0" smtClean="0">
                        <a:ln>
                          <a:noFill/>
                        </a:ln>
                        <a:solidFill>
                          <a:schemeClr val="tx1"/>
                        </a:solidFill>
                        <a:effectLst/>
                        <a:latin typeface="Calibri" pitchFamily="34" charset="0"/>
                        <a:cs typeface="Arial" charset="0"/>
                      </a:endParaRPr>
                    </a:p>
                    <a:p>
                      <a:pPr marL="0" marR="0" lvl="0" indent="0" algn="l" defTabSz="914400" rtl="0" eaLnBrk="1" fontAlgn="base" latinLnBrk="0" hangingPunct="1">
                        <a:lnSpc>
                          <a:spcPct val="115000"/>
                        </a:lnSpc>
                        <a:spcBef>
                          <a:spcPts val="1200"/>
                        </a:spcBef>
                        <a:spcAft>
                          <a:spcPts val="1000"/>
                        </a:spcAft>
                        <a:buClrTx/>
                        <a:buSzTx/>
                        <a:buFont typeface="Wingdings" pitchFamily="2" charset="2"/>
                        <a:buChar char="Ø"/>
                        <a:tabLst/>
                      </a:pPr>
                      <a:r>
                        <a:rPr kumimoji="0" lang="tr-TR" sz="1600" b="0" i="0" u="none" strike="noStrike" cap="none" normalizeH="0" baseline="0" smtClean="0">
                          <a:ln>
                            <a:noFill/>
                          </a:ln>
                          <a:solidFill>
                            <a:schemeClr val="tx1"/>
                          </a:solidFill>
                          <a:effectLst/>
                          <a:latin typeface="Calibri" pitchFamily="34" charset="0"/>
                          <a:cs typeface="Times New Roman" pitchFamily="18" charset="0"/>
                        </a:rPr>
                        <a:t>MEZOTELYOMA</a:t>
                      </a:r>
                      <a:endParaRPr kumimoji="0" lang="tr-TR" sz="1600" b="0" i="0" u="none" strike="noStrike" cap="none" normalizeH="0" baseline="0" smtClean="0">
                        <a:ln>
                          <a:noFill/>
                        </a:ln>
                        <a:solidFill>
                          <a:schemeClr val="tx1"/>
                        </a:solidFill>
                        <a:effectLst/>
                        <a:latin typeface="Calibri" pitchFamily="34" charset="0"/>
                        <a:cs typeface="Arial"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 name="Rectangle 2"/>
          <p:cNvSpPr txBox="1">
            <a:spLocks noChangeArrowheads="1"/>
          </p:cNvSpPr>
          <p:nvPr/>
        </p:nvSpPr>
        <p:spPr bwMode="gray">
          <a:xfrm>
            <a:off x="338138" y="17463"/>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PNÖMOKONYOZLAR –(ASBESTOZİS)</a:t>
            </a:r>
          </a:p>
        </p:txBody>
      </p:sp>
    </p:spTree>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
          <p:cNvSpPr>
            <a:spLocks noChangeArrowheads="1"/>
          </p:cNvSpPr>
          <p:nvPr/>
        </p:nvSpPr>
        <p:spPr bwMode="auto">
          <a:xfrm>
            <a:off x="228600" y="819150"/>
            <a:ext cx="8515350" cy="4772025"/>
          </a:xfrm>
          <a:prstGeom prst="rect">
            <a:avLst/>
          </a:prstGeom>
          <a:noFill/>
          <a:ln w="9525">
            <a:noFill/>
            <a:miter lim="800000"/>
            <a:headEnd/>
            <a:tailEnd/>
          </a:ln>
        </p:spPr>
        <p:txBody>
          <a:bodyPr anchor="ctr">
            <a:spAutoFit/>
          </a:bodyPr>
          <a:lstStyle/>
          <a:p>
            <a:pPr eaLnBrk="0" hangingPunct="0"/>
            <a:r>
              <a:rPr lang="tr-TR" sz="2400" b="1" u="sng">
                <a:solidFill>
                  <a:srgbClr val="FF0000"/>
                </a:solidFill>
                <a:latin typeface="Calibri" pitchFamily="34" charset="0"/>
                <a:cs typeface="Times New Roman" pitchFamily="18" charset="0"/>
              </a:rPr>
              <a:t>Korunma:</a:t>
            </a:r>
            <a:endParaRPr lang="tr-TR" sz="2400">
              <a:solidFill>
                <a:srgbClr val="FF0000"/>
              </a:solidFill>
              <a:latin typeface="Calibri" pitchFamily="34" charset="0"/>
              <a:cs typeface="Times New Roman" pitchFamily="18" charset="0"/>
            </a:endParaRPr>
          </a:p>
          <a:p>
            <a:pPr eaLnBrk="0" hangingPunct="0"/>
            <a:endParaRPr lang="tr-TR" sz="2000">
              <a:latin typeface="Calibri" pitchFamily="34" charset="0"/>
              <a:cs typeface="Times New Roman" pitchFamily="18" charset="0"/>
            </a:endParaRPr>
          </a:p>
          <a:p>
            <a:pPr eaLnBrk="0" hangingPunct="0"/>
            <a:r>
              <a:rPr lang="tr-TR" sz="2000">
                <a:latin typeface="Calibri" pitchFamily="34" charset="0"/>
                <a:cs typeface="Times New Roman" pitchFamily="18" charset="0"/>
              </a:rPr>
              <a:t>Asbest yerine kanserojen etkisi olmayan maddelerin kullanılması! (sentetik mineral lifler: Kaya yünü (man-made mineral fiber; MMMF) ve cam yünü (man-made vitreus fiber; MMVF))</a:t>
            </a:r>
          </a:p>
          <a:p>
            <a:pPr eaLnBrk="0" hangingPunct="0"/>
            <a:endParaRPr lang="tr-TR" sz="2000">
              <a:latin typeface="Calibri" pitchFamily="34" charset="0"/>
              <a:cs typeface="Times New Roman" pitchFamily="18" charset="0"/>
            </a:endParaRPr>
          </a:p>
          <a:p>
            <a:pPr eaLnBrk="0" hangingPunct="0">
              <a:buFont typeface="Wingdings" pitchFamily="2" charset="2"/>
              <a:buChar char="ü"/>
            </a:pPr>
            <a:r>
              <a:rPr lang="tr-TR" sz="2000">
                <a:latin typeface="Calibri" pitchFamily="34" charset="0"/>
                <a:cs typeface="Times New Roman" pitchFamily="18" charset="0"/>
              </a:rPr>
              <a:t> Toz kontrolü (havalandırma sistemleri, kapalı düzenekler, temizlik için vakum süpürgelerin kullanımı, özel aspirasyon sistemleri)</a:t>
            </a:r>
          </a:p>
          <a:p>
            <a:pPr eaLnBrk="0" hangingPunct="0">
              <a:buFont typeface="Wingdings" pitchFamily="2" charset="2"/>
              <a:buChar char="ü"/>
            </a:pPr>
            <a:r>
              <a:rPr lang="tr-TR" sz="2000">
                <a:latin typeface="Calibri" pitchFamily="34" charset="0"/>
                <a:cs typeface="Times New Roman" pitchFamily="18" charset="0"/>
              </a:rPr>
              <a:t> İşyeri ortamı ölçümleri (havada asbest lif sayımı)</a:t>
            </a:r>
          </a:p>
          <a:p>
            <a:pPr eaLnBrk="0" hangingPunct="0">
              <a:buFont typeface="Wingdings" pitchFamily="2" charset="2"/>
              <a:buChar char="ü"/>
            </a:pPr>
            <a:r>
              <a:rPr lang="tr-TR" sz="2000">
                <a:latin typeface="Calibri" pitchFamily="34" charset="0"/>
                <a:cs typeface="Times New Roman" pitchFamily="18" charset="0"/>
              </a:rPr>
              <a:t> Asbest için üretilmiş toz maskeleri</a:t>
            </a:r>
          </a:p>
          <a:p>
            <a:pPr eaLnBrk="0" hangingPunct="0">
              <a:buFont typeface="Wingdings" pitchFamily="2" charset="2"/>
              <a:buChar char="ü"/>
            </a:pPr>
            <a:r>
              <a:rPr lang="tr-TR" sz="2000">
                <a:latin typeface="Calibri" pitchFamily="34" charset="0"/>
                <a:cs typeface="Times New Roman" pitchFamily="18" charset="0"/>
              </a:rPr>
              <a:t> İşe giriş muayenesi; asbestli işte çalışma bakımından riskli olabilecek kişiler (sigara içen, ailesinde akciğer kanseri olanlar vs)</a:t>
            </a:r>
          </a:p>
          <a:p>
            <a:pPr eaLnBrk="0" hangingPunct="0">
              <a:buFont typeface="Wingdings" pitchFamily="2" charset="2"/>
              <a:buChar char="ü"/>
            </a:pPr>
            <a:r>
              <a:rPr lang="tr-TR" sz="2000">
                <a:latin typeface="Calibri" pitchFamily="34" charset="0"/>
                <a:cs typeface="Times New Roman" pitchFamily="18" charset="0"/>
              </a:rPr>
              <a:t> Aralıklarla yapılacak Röntgen ve SFT ile erken tanı?!</a:t>
            </a:r>
          </a:p>
          <a:p>
            <a:pPr eaLnBrk="0" hangingPunct="0"/>
            <a:endParaRPr lang="tr-TR" sz="2000">
              <a:latin typeface="Calibri" pitchFamily="34" charset="0"/>
              <a:cs typeface="Times New Roman" pitchFamily="18" charset="0"/>
            </a:endParaRPr>
          </a:p>
          <a:p>
            <a:pPr eaLnBrk="0" hangingPunct="0"/>
            <a:r>
              <a:rPr lang="tr-TR" sz="2000">
                <a:latin typeface="Calibri" pitchFamily="34" charset="0"/>
                <a:cs typeface="Times New Roman" pitchFamily="18" charset="0"/>
              </a:rPr>
              <a:t>Asbest endüstrisinde çalışanların sigara içmemeleri çok önemli!</a:t>
            </a:r>
            <a:endParaRPr lang="tr-TR" sz="2000">
              <a:latin typeface="Calibri" pitchFamily="34" charset="0"/>
            </a:endParaRPr>
          </a:p>
        </p:txBody>
      </p:sp>
      <p:sp>
        <p:nvSpPr>
          <p:cNvPr id="3" name="Rectangle 2"/>
          <p:cNvSpPr txBox="1">
            <a:spLocks noChangeArrowheads="1"/>
          </p:cNvSpPr>
          <p:nvPr/>
        </p:nvSpPr>
        <p:spPr bwMode="gray">
          <a:xfrm>
            <a:off x="338138" y="17463"/>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PNÖMOKONYOZLAR –(ASBESTOZİS)</a:t>
            </a:r>
          </a:p>
        </p:txBody>
      </p:sp>
    </p:spTree>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
          <p:cNvSpPr>
            <a:spLocks noChangeArrowheads="1"/>
          </p:cNvSpPr>
          <p:nvPr/>
        </p:nvSpPr>
        <p:spPr bwMode="auto">
          <a:xfrm>
            <a:off x="0" y="547688"/>
            <a:ext cx="9144000" cy="5972175"/>
          </a:xfrm>
          <a:prstGeom prst="rect">
            <a:avLst/>
          </a:prstGeom>
          <a:noFill/>
          <a:ln w="9525">
            <a:noFill/>
            <a:miter lim="800000"/>
            <a:headEnd/>
            <a:tailEnd/>
          </a:ln>
        </p:spPr>
        <p:txBody>
          <a:bodyPr anchor="ctr">
            <a:spAutoFit/>
          </a:bodyPr>
          <a:lstStyle/>
          <a:p>
            <a:pPr algn="ctr" eaLnBrk="0" hangingPunct="0"/>
            <a:r>
              <a:rPr lang="tr-TR" sz="2000" b="1">
                <a:solidFill>
                  <a:srgbClr val="FF0000"/>
                </a:solidFill>
                <a:latin typeface="Calibri" pitchFamily="34" charset="0"/>
                <a:cs typeface="Times New Roman" pitchFamily="18" charset="0"/>
              </a:rPr>
              <a:t>SİDEROZİS</a:t>
            </a:r>
            <a:endParaRPr lang="tr-TR" sz="2000">
              <a:solidFill>
                <a:srgbClr val="FF0000"/>
              </a:solidFill>
              <a:latin typeface="Calibri" pitchFamily="34" charset="0"/>
            </a:endParaRPr>
          </a:p>
          <a:p>
            <a:pPr eaLnBrk="0" hangingPunct="0"/>
            <a:endParaRPr lang="tr-TR" sz="1200">
              <a:cs typeface="Times New Roman" pitchFamily="18" charset="0"/>
            </a:endParaRPr>
          </a:p>
          <a:p>
            <a:pPr eaLnBrk="0" hangingPunct="0"/>
            <a:r>
              <a:rPr lang="tr-TR" sz="1600">
                <a:latin typeface="Calibri" pitchFamily="34" charset="0"/>
                <a:cs typeface="Times New Roman" pitchFamily="18" charset="0"/>
              </a:rPr>
              <a:t>Akciğerlerde demir tozunun ve demir oksitlerinin tozlarının depolanması sonucu ortaya çıkan bir pnömokonyoz türü!</a:t>
            </a:r>
          </a:p>
          <a:p>
            <a:pPr eaLnBrk="0" hangingPunct="0"/>
            <a:r>
              <a:rPr lang="tr-TR" sz="1600">
                <a:latin typeface="Calibri" pitchFamily="34" charset="0"/>
                <a:cs typeface="Times New Roman" pitchFamily="18" charset="0"/>
              </a:rPr>
              <a:t>Bazı cevherlerde demir silis ile birlikte bulunur; karışık toz maruziyeti→ “sidero-silikozis”</a:t>
            </a:r>
          </a:p>
          <a:p>
            <a:pPr eaLnBrk="0" hangingPunct="0"/>
            <a:r>
              <a:rPr lang="tr-TR" sz="1600">
                <a:latin typeface="Calibri" pitchFamily="34" charset="0"/>
                <a:cs typeface="Times New Roman" pitchFamily="18" charset="0"/>
              </a:rPr>
              <a:t>Siderozisli hastaların akciğerlerinde ≤ 2 mm. çaplı demir depo alanları; bu alanların çevresinde amfizem</a:t>
            </a:r>
          </a:p>
          <a:p>
            <a:pPr eaLnBrk="0" hangingPunct="0"/>
            <a:r>
              <a:rPr lang="tr-TR" sz="1600">
                <a:latin typeface="Calibri" pitchFamily="34" charset="0"/>
                <a:cs typeface="Times New Roman" pitchFamily="18" charset="0"/>
              </a:rPr>
              <a:t>Fibrotik reaksiyon çok zayıf.</a:t>
            </a:r>
          </a:p>
          <a:p>
            <a:pPr eaLnBrk="0" hangingPunct="0"/>
            <a:r>
              <a:rPr lang="tr-TR" sz="1600">
                <a:latin typeface="Calibri" pitchFamily="34" charset="0"/>
                <a:cs typeface="Times New Roman" pitchFamily="18" charset="0"/>
              </a:rPr>
              <a:t>Mikroskopik muayenede damar endotelinde ve makrofajlar içinde demir toplanması görülebilir. </a:t>
            </a:r>
            <a:endParaRPr lang="tr-TR" sz="1600">
              <a:latin typeface="Calibri" pitchFamily="34" charset="0"/>
            </a:endParaRPr>
          </a:p>
          <a:p>
            <a:pPr eaLnBrk="0" hangingPunct="0"/>
            <a:endParaRPr lang="tr-TR" sz="1600" b="1" u="sng">
              <a:latin typeface="Calibri" pitchFamily="34" charset="0"/>
              <a:cs typeface="Times New Roman" pitchFamily="18" charset="0"/>
            </a:endParaRPr>
          </a:p>
          <a:p>
            <a:pPr eaLnBrk="0" hangingPunct="0"/>
            <a:r>
              <a:rPr lang="tr-TR" sz="1600" b="1" u="sng">
                <a:solidFill>
                  <a:srgbClr val="FF0000"/>
                </a:solidFill>
                <a:latin typeface="Calibri" pitchFamily="34" charset="0"/>
                <a:cs typeface="Times New Roman" pitchFamily="18" charset="0"/>
              </a:rPr>
              <a:t>Riskli işler:</a:t>
            </a:r>
            <a:endParaRPr lang="tr-TR" sz="1600">
              <a:solidFill>
                <a:srgbClr val="FF0000"/>
              </a:solidFill>
              <a:latin typeface="Calibri" pitchFamily="34" charset="0"/>
              <a:cs typeface="Times New Roman" pitchFamily="18" charset="0"/>
            </a:endParaRPr>
          </a:p>
          <a:p>
            <a:pPr eaLnBrk="0" hangingPunct="0"/>
            <a:r>
              <a:rPr lang="tr-TR" sz="1600">
                <a:latin typeface="Calibri" pitchFamily="34" charset="0"/>
                <a:cs typeface="Times New Roman" pitchFamily="18" charset="0"/>
              </a:rPr>
              <a:t>Demir madenciliği ve kaynakçılık(öz. tank, sarnıç gibi kapalı ortamlarda kaynak yapmış olan kişilerde) işleri</a:t>
            </a:r>
          </a:p>
          <a:p>
            <a:pPr eaLnBrk="0" hangingPunct="0"/>
            <a:r>
              <a:rPr lang="tr-TR" sz="1600" b="1" u="sng">
                <a:solidFill>
                  <a:srgbClr val="FF0000"/>
                </a:solidFill>
                <a:latin typeface="Calibri" pitchFamily="34" charset="0"/>
                <a:cs typeface="Times New Roman" pitchFamily="18" charset="0"/>
              </a:rPr>
              <a:t>Klinik belirtiler:</a:t>
            </a:r>
            <a:endParaRPr lang="tr-TR" sz="1600">
              <a:solidFill>
                <a:srgbClr val="FF0000"/>
              </a:solidFill>
              <a:latin typeface="Calibri" pitchFamily="34" charset="0"/>
              <a:cs typeface="Times New Roman" pitchFamily="18" charset="0"/>
            </a:endParaRPr>
          </a:p>
          <a:p>
            <a:pPr eaLnBrk="0" hangingPunct="0"/>
            <a:r>
              <a:rPr lang="tr-TR" sz="1600">
                <a:latin typeface="Calibri" pitchFamily="34" charset="0"/>
                <a:cs typeface="Times New Roman" pitchFamily="18" charset="0"/>
              </a:rPr>
              <a:t>Hastalarda hafif ile orta derecede obstrüktif tipte solunum fonksiyon bozukluğu, buna bağlı efor dispnesi</a:t>
            </a:r>
            <a:endParaRPr lang="tr-TR" sz="1600">
              <a:latin typeface="Calibri" pitchFamily="34" charset="0"/>
            </a:endParaRPr>
          </a:p>
          <a:p>
            <a:pPr eaLnBrk="0" hangingPunct="0"/>
            <a:r>
              <a:rPr lang="tr-TR" sz="1600" b="1" u="sng">
                <a:solidFill>
                  <a:srgbClr val="FF0000"/>
                </a:solidFill>
                <a:latin typeface="Calibri" pitchFamily="34" charset="0"/>
                <a:cs typeface="Times New Roman" pitchFamily="18" charset="0"/>
              </a:rPr>
              <a:t>Tanı:</a:t>
            </a:r>
            <a:endParaRPr lang="tr-TR" sz="1600">
              <a:solidFill>
                <a:srgbClr val="FF0000"/>
              </a:solidFill>
              <a:latin typeface="Calibri" pitchFamily="34" charset="0"/>
              <a:cs typeface="Times New Roman" pitchFamily="18" charset="0"/>
            </a:endParaRPr>
          </a:p>
          <a:p>
            <a:pPr eaLnBrk="0" hangingPunct="0"/>
            <a:r>
              <a:rPr lang="tr-TR" sz="1600">
                <a:latin typeface="Calibri" pitchFamily="34" charset="0"/>
                <a:cs typeface="Times New Roman" pitchFamily="18" charset="0"/>
              </a:rPr>
              <a:t>Demir tozuna maruziyet öyküsü!</a:t>
            </a:r>
          </a:p>
          <a:p>
            <a:pPr eaLnBrk="0" hangingPunct="0"/>
            <a:r>
              <a:rPr lang="tr-TR" sz="1600">
                <a:latin typeface="Calibri" pitchFamily="34" charset="0"/>
                <a:cs typeface="Times New Roman" pitchFamily="18" charset="0"/>
              </a:rPr>
              <a:t>Radyolojik görüntü başlangıçta normal, ilerlemiş olgularda oldukça tipik! (Akciğerlerde yaygın şekilde mikronodüler görüntü)</a:t>
            </a:r>
            <a:endParaRPr lang="tr-TR" sz="1600">
              <a:latin typeface="Calibri" pitchFamily="34" charset="0"/>
            </a:endParaRPr>
          </a:p>
          <a:p>
            <a:pPr eaLnBrk="0" hangingPunct="0"/>
            <a:r>
              <a:rPr lang="tr-TR" sz="1600" b="1" u="sng">
                <a:solidFill>
                  <a:srgbClr val="FF0000"/>
                </a:solidFill>
                <a:latin typeface="Calibri" pitchFamily="34" charset="0"/>
                <a:cs typeface="Times New Roman" pitchFamily="18" charset="0"/>
              </a:rPr>
              <a:t>Tedavi:</a:t>
            </a:r>
            <a:endParaRPr lang="tr-TR" sz="1600">
              <a:solidFill>
                <a:srgbClr val="FF0000"/>
              </a:solidFill>
              <a:latin typeface="Calibri" pitchFamily="34" charset="0"/>
              <a:cs typeface="Times New Roman" pitchFamily="18" charset="0"/>
            </a:endParaRPr>
          </a:p>
          <a:p>
            <a:pPr eaLnBrk="0" hangingPunct="0"/>
            <a:r>
              <a:rPr lang="tr-TR" sz="1600">
                <a:latin typeface="Calibri" pitchFamily="34" charset="0"/>
                <a:cs typeface="Times New Roman" pitchFamily="18" charset="0"/>
              </a:rPr>
              <a:t>Hastalığın spesifik tedavisi yok!</a:t>
            </a:r>
          </a:p>
          <a:p>
            <a:pPr eaLnBrk="0" hangingPunct="0"/>
            <a:r>
              <a:rPr lang="tr-TR" sz="1600">
                <a:latin typeface="Calibri" pitchFamily="34" charset="0"/>
                <a:cs typeface="Times New Roman" pitchFamily="18" charset="0"/>
              </a:rPr>
              <a:t>Semptomatik yaklaşım</a:t>
            </a:r>
            <a:endParaRPr lang="tr-TR" sz="1600" b="1">
              <a:latin typeface="Calibri" pitchFamily="34" charset="0"/>
              <a:cs typeface="Times New Roman" pitchFamily="18" charset="0"/>
            </a:endParaRPr>
          </a:p>
          <a:p>
            <a:pPr eaLnBrk="0" hangingPunct="0"/>
            <a:r>
              <a:rPr lang="tr-TR" sz="1600" b="1" u="sng">
                <a:solidFill>
                  <a:srgbClr val="FF0000"/>
                </a:solidFill>
                <a:latin typeface="Calibri" pitchFamily="34" charset="0"/>
                <a:cs typeface="Times New Roman" pitchFamily="18" charset="0"/>
              </a:rPr>
              <a:t>Korunma:</a:t>
            </a:r>
            <a:endParaRPr lang="tr-TR" sz="1600">
              <a:solidFill>
                <a:srgbClr val="FF0000"/>
              </a:solidFill>
              <a:latin typeface="Calibri" pitchFamily="34" charset="0"/>
              <a:cs typeface="Times New Roman" pitchFamily="18" charset="0"/>
            </a:endParaRPr>
          </a:p>
          <a:p>
            <a:pPr eaLnBrk="0" hangingPunct="0"/>
            <a:r>
              <a:rPr lang="tr-TR" sz="1600">
                <a:latin typeface="Calibri" pitchFamily="34" charset="0"/>
                <a:cs typeface="Times New Roman" pitchFamily="18" charset="0"/>
              </a:rPr>
              <a:t>Toz kontrolü</a:t>
            </a:r>
          </a:p>
          <a:p>
            <a:pPr eaLnBrk="0" hangingPunct="0"/>
            <a:r>
              <a:rPr lang="tr-TR" sz="1600">
                <a:latin typeface="Calibri" pitchFamily="34" charset="0"/>
                <a:cs typeface="Times New Roman" pitchFamily="18" charset="0"/>
              </a:rPr>
              <a:t>Havalandırma sistemleri, Toz maskeleri</a:t>
            </a:r>
          </a:p>
          <a:p>
            <a:pPr eaLnBrk="0" hangingPunct="0"/>
            <a:r>
              <a:rPr lang="tr-TR" sz="1600">
                <a:latin typeface="Calibri" pitchFamily="34" charset="0"/>
                <a:cs typeface="Times New Roman" pitchFamily="18" charset="0"/>
              </a:rPr>
              <a:t>İşe giriş ve aralıklı kontrol muayeneleri ile tıbbi koruyucu yaklaşımlar ve sağlık eğitimi.</a:t>
            </a:r>
            <a:r>
              <a:rPr lang="tr-TR" sz="1600">
                <a:latin typeface="Calibri" pitchFamily="34" charset="0"/>
              </a:rPr>
              <a:t> </a:t>
            </a:r>
          </a:p>
        </p:txBody>
      </p:sp>
      <p:sp>
        <p:nvSpPr>
          <p:cNvPr id="3" name="Rectangle 2"/>
          <p:cNvSpPr txBox="1">
            <a:spLocks noChangeArrowheads="1"/>
          </p:cNvSpPr>
          <p:nvPr/>
        </p:nvSpPr>
        <p:spPr bwMode="gray">
          <a:xfrm>
            <a:off x="338138" y="-39688"/>
            <a:ext cx="8520112" cy="647701"/>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PNÖMOKONYOZLAR –(SİDEROZİS)</a:t>
            </a:r>
          </a:p>
        </p:txBody>
      </p:sp>
    </p:spTree>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2 Dikdörtgen"/>
          <p:cNvSpPr>
            <a:spLocks noChangeArrowheads="1"/>
          </p:cNvSpPr>
          <p:nvPr/>
        </p:nvSpPr>
        <p:spPr bwMode="auto">
          <a:xfrm>
            <a:off x="1295400" y="352425"/>
            <a:ext cx="6600825" cy="369888"/>
          </a:xfrm>
          <a:prstGeom prst="rect">
            <a:avLst/>
          </a:prstGeom>
          <a:noFill/>
          <a:ln w="9525">
            <a:noFill/>
            <a:miter lim="800000"/>
            <a:headEnd/>
            <a:tailEnd/>
          </a:ln>
        </p:spPr>
        <p:txBody>
          <a:bodyPr>
            <a:spAutoFit/>
          </a:bodyPr>
          <a:lstStyle/>
          <a:p>
            <a:r>
              <a:rPr lang="tr-TR" b="1">
                <a:solidFill>
                  <a:srgbClr val="FF0000"/>
                </a:solidFill>
              </a:rPr>
              <a:t>ORGANİK TOZLARA BAĞLI AKCİĞER HASTALIKLARI</a:t>
            </a:r>
            <a:endParaRPr lang="tr-TR">
              <a:solidFill>
                <a:srgbClr val="FF0000"/>
              </a:solidFill>
            </a:endParaRPr>
          </a:p>
        </p:txBody>
      </p:sp>
      <p:sp>
        <p:nvSpPr>
          <p:cNvPr id="43011" name="Rectangle 1"/>
          <p:cNvSpPr>
            <a:spLocks noChangeArrowheads="1"/>
          </p:cNvSpPr>
          <p:nvPr/>
        </p:nvSpPr>
        <p:spPr bwMode="auto">
          <a:xfrm>
            <a:off x="419100" y="739775"/>
            <a:ext cx="8077200" cy="5692775"/>
          </a:xfrm>
          <a:prstGeom prst="rect">
            <a:avLst/>
          </a:prstGeom>
          <a:noFill/>
          <a:ln w="9525">
            <a:noFill/>
            <a:miter lim="800000"/>
            <a:headEnd/>
            <a:tailEnd/>
          </a:ln>
        </p:spPr>
        <p:txBody>
          <a:bodyPr anchor="ctr">
            <a:spAutoFit/>
          </a:bodyPr>
          <a:lstStyle/>
          <a:p>
            <a:pPr algn="ctr" eaLnBrk="0" hangingPunct="0"/>
            <a:r>
              <a:rPr lang="tr-TR" sz="1700" b="1">
                <a:solidFill>
                  <a:srgbClr val="FF0000"/>
                </a:solidFill>
                <a:latin typeface="Calibri" pitchFamily="34" charset="0"/>
                <a:cs typeface="Times New Roman" pitchFamily="18" charset="0"/>
              </a:rPr>
              <a:t>BİSİNOZİS</a:t>
            </a:r>
            <a:endParaRPr lang="tr-TR" sz="1400">
              <a:solidFill>
                <a:srgbClr val="FF0000"/>
              </a:solidFill>
              <a:latin typeface="Calibri" pitchFamily="34" charset="0"/>
            </a:endParaRPr>
          </a:p>
          <a:p>
            <a:pPr eaLnBrk="0" hangingPunct="0"/>
            <a:endParaRPr lang="tr-TR" sz="1400">
              <a:latin typeface="Calibri" pitchFamily="34" charset="0"/>
              <a:cs typeface="Times New Roman" pitchFamily="18" charset="0"/>
            </a:endParaRPr>
          </a:p>
          <a:p>
            <a:pPr eaLnBrk="0" hangingPunct="0"/>
            <a:r>
              <a:rPr lang="tr-TR" sz="1400">
                <a:latin typeface="Calibri" pitchFamily="34" charset="0"/>
                <a:cs typeface="Times New Roman" pitchFamily="18" charset="0"/>
              </a:rPr>
              <a:t>Pamuk tozunun solunması sonucu oluşan bir tür solunum sistemi hastalığı!</a:t>
            </a:r>
          </a:p>
          <a:p>
            <a:pPr eaLnBrk="0" hangingPunct="0"/>
            <a:r>
              <a:rPr lang="tr-TR" sz="1400">
                <a:latin typeface="Calibri" pitchFamily="34" charset="0"/>
                <a:cs typeface="Times New Roman" pitchFamily="18" charset="0"/>
              </a:rPr>
              <a:t>Pamuk tozu, Akciğerlerde  histamine benzer bir madde salınımına yol açarak, akut bir bronkospazm gelişmesine neden olur.</a:t>
            </a:r>
          </a:p>
          <a:p>
            <a:pPr eaLnBrk="0" hangingPunct="0"/>
            <a:r>
              <a:rPr lang="tr-TR" sz="1400">
                <a:latin typeface="Calibri" pitchFamily="34" charset="0"/>
                <a:cs typeface="Times New Roman" pitchFamily="18" charset="0"/>
              </a:rPr>
              <a:t>Bu akut tablo, tozun solunmasını izleyen birkaç saat içinde ortaya çıkar ve bir süre sonra da düzelir.</a:t>
            </a:r>
          </a:p>
          <a:p>
            <a:pPr eaLnBrk="0" hangingPunct="0"/>
            <a:r>
              <a:rPr lang="tr-TR" sz="1400">
                <a:latin typeface="Calibri" pitchFamily="34" charset="0"/>
                <a:cs typeface="Times New Roman" pitchFamily="18" charset="0"/>
              </a:rPr>
              <a:t>Ancak her gün mesaide tekrarlayan bu akut tablo, zamanla kronik bir akciğer hastalığı haline gelir. </a:t>
            </a:r>
          </a:p>
          <a:p>
            <a:pPr eaLnBrk="0" hangingPunct="0"/>
            <a:r>
              <a:rPr lang="tr-TR" sz="1400">
                <a:latin typeface="Calibri" pitchFamily="34" charset="0"/>
                <a:cs typeface="Times New Roman" pitchFamily="18" charset="0"/>
              </a:rPr>
              <a:t>Akciğerlerde toz depolanması ve fibrotik reaksiyon söz konusu değildir.</a:t>
            </a:r>
          </a:p>
          <a:p>
            <a:pPr eaLnBrk="0" hangingPunct="0"/>
            <a:endParaRPr lang="tr-TR" sz="1400">
              <a:latin typeface="Calibri" pitchFamily="34" charset="0"/>
            </a:endParaRPr>
          </a:p>
          <a:p>
            <a:pPr eaLnBrk="0" hangingPunct="0"/>
            <a:r>
              <a:rPr lang="tr-TR" sz="1400" b="1" u="sng">
                <a:latin typeface="Calibri" pitchFamily="34" charset="0"/>
                <a:cs typeface="Times New Roman" pitchFamily="18" charset="0"/>
              </a:rPr>
              <a:t>Riskli işler:</a:t>
            </a:r>
            <a:endParaRPr lang="tr-TR" sz="1400">
              <a:latin typeface="Calibri" pitchFamily="34" charset="0"/>
              <a:cs typeface="Times New Roman" pitchFamily="18" charset="0"/>
            </a:endParaRPr>
          </a:p>
          <a:p>
            <a:pPr eaLnBrk="0" hangingPunct="0"/>
            <a:r>
              <a:rPr lang="tr-TR" sz="1400">
                <a:latin typeface="Calibri" pitchFamily="34" charset="0"/>
                <a:cs typeface="Times New Roman" pitchFamily="18" charset="0"/>
              </a:rPr>
              <a:t>Pamuklu dokuma endüstirisi (Bisinozis olguları en çok taraklama işleminde çalışanlar arasında görülür)</a:t>
            </a:r>
          </a:p>
          <a:p>
            <a:pPr eaLnBrk="0" hangingPunct="0"/>
            <a:r>
              <a:rPr lang="tr-TR" sz="1400">
                <a:latin typeface="Calibri" pitchFamily="34" charset="0"/>
                <a:cs typeface="Times New Roman" pitchFamily="18" charset="0"/>
              </a:rPr>
              <a:t>Keten ve kenevir bitkisinden de kalın iplik, urgan vs. yapımı daha çok evlerde yapılan işler şeklindedir. Evlerde toz kontrolu bakımından bir önlem söz konusu olmadığından bu işlerde de önemli düzeyde toz maruziyeti olabilir. </a:t>
            </a:r>
          </a:p>
          <a:p>
            <a:pPr eaLnBrk="0" hangingPunct="0"/>
            <a:endParaRPr lang="tr-TR" sz="1400">
              <a:latin typeface="Calibri" pitchFamily="34" charset="0"/>
            </a:endParaRPr>
          </a:p>
          <a:p>
            <a:pPr eaLnBrk="0" hangingPunct="0"/>
            <a:r>
              <a:rPr lang="tr-TR" sz="1400" b="1" u="sng">
                <a:latin typeface="Calibri" pitchFamily="34" charset="0"/>
                <a:cs typeface="Times New Roman" pitchFamily="18" charset="0"/>
              </a:rPr>
              <a:t>Klinik belirtiler:</a:t>
            </a:r>
            <a:endParaRPr lang="tr-TR" sz="1400">
              <a:latin typeface="Calibri" pitchFamily="34" charset="0"/>
              <a:cs typeface="Times New Roman" pitchFamily="18" charset="0"/>
            </a:endParaRPr>
          </a:p>
          <a:p>
            <a:pPr eaLnBrk="0" hangingPunct="0"/>
            <a:r>
              <a:rPr lang="tr-TR" sz="1400">
                <a:latin typeface="Calibri" pitchFamily="34" charset="0"/>
                <a:cs typeface="Times New Roman" pitchFamily="18" charset="0"/>
              </a:rPr>
              <a:t>Hastalardaki tipik öykü, işe başladıktan birkaç saat sonra gelişen akut bir nefes darlığı ve göğüste sıkışma hissidir (chest-tightness). Pazartesi sabahları işe başlandığında belirtiler en şiddetli! → “Pazartesi hastalığı”</a:t>
            </a:r>
          </a:p>
          <a:p>
            <a:pPr eaLnBrk="0" hangingPunct="0"/>
            <a:r>
              <a:rPr lang="tr-TR" sz="1400">
                <a:latin typeface="Calibri" pitchFamily="34" charset="0"/>
                <a:cs typeface="Times New Roman" pitchFamily="18" charset="0"/>
              </a:rPr>
              <a:t>Kronik bronşit ve amfizem türü bir tablo gelişir.</a:t>
            </a:r>
          </a:p>
          <a:p>
            <a:pPr eaLnBrk="0" hangingPunct="0"/>
            <a:r>
              <a:rPr lang="tr-TR" sz="1400">
                <a:latin typeface="Calibri" pitchFamily="34" charset="0"/>
                <a:cs typeface="Times New Roman" pitchFamily="18" charset="0"/>
              </a:rPr>
              <a:t>Akut tablo sırasında hasta akut bir hava açlığı içindedir, muayenede akciğerlerde wheezing ve raller duyulabilir. Tablo kronikleştiğinde ise akciğerlerde kuru raller duyulabilir. </a:t>
            </a:r>
            <a:endParaRPr lang="tr-TR" sz="1400">
              <a:latin typeface="Calibri" pitchFamily="34" charset="0"/>
            </a:endParaRPr>
          </a:p>
          <a:p>
            <a:pPr eaLnBrk="0" hangingPunct="0"/>
            <a:r>
              <a:rPr lang="tr-TR" sz="1400">
                <a:latin typeface="Calibri" pitchFamily="34" charset="0"/>
                <a:cs typeface="Times New Roman" pitchFamily="18" charset="0"/>
              </a:rPr>
              <a:t>Hastalık hemen daima 10 yıl ve daha uzun süreden beri pamuklu dokuma endüstrisinde çalışanlarda görülür. Sigara içilmesi hastalığın gelişme olasılığını artırmaktadır.</a:t>
            </a:r>
          </a:p>
          <a:p>
            <a:pPr eaLnBrk="0" hangingPunct="0"/>
            <a:r>
              <a:rPr lang="tr-TR" sz="1400">
                <a:latin typeface="Calibri" pitchFamily="34" charset="0"/>
                <a:cs typeface="Times New Roman" pitchFamily="18" charset="0"/>
              </a:rPr>
              <a:t>Hastalığa ait belirtilerin görülüş sıklığı dikkate alınarak bisinoziste klinik bir sınıflama yapılır. Buna göre hastalığa ait herhangi belirti ve bulgunun olmadığı durum “evre sıfır” olarak, kronik akciğer hastalığı tablosunun olması da “evre 3” olarak adlandırılır</a:t>
            </a:r>
            <a:r>
              <a:rPr lang="tr-TR" sz="1400">
                <a:latin typeface="Calibri" pitchFamily="34" charset="0"/>
              </a:rPr>
              <a:t> </a:t>
            </a:r>
          </a:p>
        </p:txBody>
      </p:sp>
    </p:spTree>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o"/>
          <p:cNvGraphicFramePr>
            <a:graphicFrameLocks noGrp="1"/>
          </p:cNvGraphicFramePr>
          <p:nvPr/>
        </p:nvGraphicFramePr>
        <p:xfrm>
          <a:off x="1885950" y="1704975"/>
          <a:ext cx="5000625" cy="3178177"/>
        </p:xfrm>
        <a:graphic>
          <a:graphicData uri="http://schemas.openxmlformats.org/drawingml/2006/table">
            <a:tbl>
              <a:tblPr/>
              <a:tblGrid>
                <a:gridCol w="833438"/>
                <a:gridCol w="4167187"/>
              </a:tblGrid>
              <a:tr h="633413">
                <a:tc>
                  <a:txBody>
                    <a:bodyPr/>
                    <a:lstStyle/>
                    <a:p>
                      <a:pPr marL="0" marR="0" lvl="0" indent="0" algn="ctr" defTabSz="914400" rtl="0" eaLnBrk="1" fontAlgn="base" latinLnBrk="0" hangingPunct="1">
                        <a:lnSpc>
                          <a:spcPct val="115000"/>
                        </a:lnSpc>
                        <a:spcBef>
                          <a:spcPts val="1200"/>
                        </a:spcBef>
                        <a:spcAft>
                          <a:spcPts val="100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Times New Roman" pitchFamily="18" charset="0"/>
                        </a:rPr>
                        <a:t>Evre 0</a:t>
                      </a:r>
                      <a:endParaRPr kumimoji="0" lang="tr-TR"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ts val="1200"/>
                        </a:spcBef>
                        <a:spcAft>
                          <a:spcPts val="100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Times New Roman" pitchFamily="18" charset="0"/>
                        </a:rPr>
                        <a:t>Normal bulgular</a:t>
                      </a:r>
                      <a:endParaRPr kumimoji="0" lang="tr-TR"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3413">
                <a:tc>
                  <a:txBody>
                    <a:bodyPr/>
                    <a:lstStyle/>
                    <a:p>
                      <a:pPr marL="0" marR="0" lvl="0" indent="0" algn="ctr" defTabSz="914400" rtl="0" eaLnBrk="1" fontAlgn="base" latinLnBrk="0" hangingPunct="1">
                        <a:lnSpc>
                          <a:spcPct val="115000"/>
                        </a:lnSpc>
                        <a:spcBef>
                          <a:spcPts val="1200"/>
                        </a:spcBef>
                        <a:spcAft>
                          <a:spcPts val="100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Times New Roman" pitchFamily="18" charset="0"/>
                        </a:rPr>
                        <a:t>Evre ½</a:t>
                      </a:r>
                      <a:endParaRPr kumimoji="0" lang="tr-TR"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ts val="1200"/>
                        </a:spcBef>
                        <a:spcAft>
                          <a:spcPts val="100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Times New Roman" pitchFamily="18" charset="0"/>
                        </a:rPr>
                        <a:t>Bazı Pazartesi sabahları nefes darlığı olması</a:t>
                      </a:r>
                      <a:endParaRPr kumimoji="0" lang="tr-TR"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3413">
                <a:tc>
                  <a:txBody>
                    <a:bodyPr/>
                    <a:lstStyle/>
                    <a:p>
                      <a:pPr marL="0" marR="0" lvl="0" indent="0" algn="ctr" defTabSz="914400" rtl="0" eaLnBrk="1" fontAlgn="base" latinLnBrk="0" hangingPunct="1">
                        <a:lnSpc>
                          <a:spcPct val="115000"/>
                        </a:lnSpc>
                        <a:spcBef>
                          <a:spcPts val="1200"/>
                        </a:spcBef>
                        <a:spcAft>
                          <a:spcPts val="100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Times New Roman" pitchFamily="18" charset="0"/>
                        </a:rPr>
                        <a:t>Evre 1</a:t>
                      </a:r>
                      <a:endParaRPr kumimoji="0" lang="tr-TR"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ts val="1200"/>
                        </a:spcBef>
                        <a:spcAft>
                          <a:spcPts val="100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Times New Roman" pitchFamily="18" charset="0"/>
                        </a:rPr>
                        <a:t>Her Pazartesi sabahı nefes darlığı olması</a:t>
                      </a:r>
                      <a:endParaRPr kumimoji="0" lang="tr-TR"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4525">
                <a:tc>
                  <a:txBody>
                    <a:bodyPr/>
                    <a:lstStyle/>
                    <a:p>
                      <a:pPr marL="0" marR="0" lvl="0" indent="0" algn="ctr" defTabSz="914400" rtl="0" eaLnBrk="1" fontAlgn="base" latinLnBrk="0" hangingPunct="1">
                        <a:lnSpc>
                          <a:spcPct val="115000"/>
                        </a:lnSpc>
                        <a:spcBef>
                          <a:spcPts val="1200"/>
                        </a:spcBef>
                        <a:spcAft>
                          <a:spcPts val="100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Times New Roman" pitchFamily="18" charset="0"/>
                        </a:rPr>
                        <a:t>Evre 2</a:t>
                      </a:r>
                      <a:endParaRPr kumimoji="0" lang="tr-TR"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ts val="1200"/>
                        </a:spcBef>
                        <a:spcAft>
                          <a:spcPts val="100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Times New Roman" pitchFamily="18" charset="0"/>
                        </a:rPr>
                        <a:t>Pazartesiden sonraki günlerde de nefes darlığı olması</a:t>
                      </a:r>
                      <a:endParaRPr kumimoji="0" lang="tr-TR"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3413">
                <a:tc>
                  <a:txBody>
                    <a:bodyPr/>
                    <a:lstStyle/>
                    <a:p>
                      <a:pPr marL="0" marR="0" lvl="0" indent="0" algn="ctr" defTabSz="914400" rtl="0" eaLnBrk="1" fontAlgn="base" latinLnBrk="0" hangingPunct="1">
                        <a:lnSpc>
                          <a:spcPct val="115000"/>
                        </a:lnSpc>
                        <a:spcBef>
                          <a:spcPts val="1200"/>
                        </a:spcBef>
                        <a:spcAft>
                          <a:spcPts val="100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Times New Roman" pitchFamily="18" charset="0"/>
                        </a:rPr>
                        <a:t>Evre 3</a:t>
                      </a:r>
                      <a:endParaRPr kumimoji="0" lang="tr-TR"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ts val="1200"/>
                        </a:spcBef>
                        <a:spcAft>
                          <a:spcPts val="100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Times New Roman" pitchFamily="18" charset="0"/>
                        </a:rPr>
                        <a:t>Kronik akciğer hastalığı tablosu</a:t>
                      </a:r>
                      <a:endParaRPr kumimoji="0" lang="tr-TR"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4054" name="Rectangle 1"/>
          <p:cNvSpPr>
            <a:spLocks noChangeArrowheads="1"/>
          </p:cNvSpPr>
          <p:nvPr/>
        </p:nvSpPr>
        <p:spPr bwMode="auto">
          <a:xfrm>
            <a:off x="1143000" y="1001713"/>
            <a:ext cx="6562725" cy="339725"/>
          </a:xfrm>
          <a:prstGeom prst="rect">
            <a:avLst/>
          </a:prstGeom>
          <a:noFill/>
          <a:ln w="9525">
            <a:noFill/>
            <a:miter lim="800000"/>
            <a:headEnd/>
            <a:tailEnd/>
          </a:ln>
        </p:spPr>
        <p:txBody>
          <a:bodyPr anchor="ctr">
            <a:spAutoFit/>
          </a:bodyPr>
          <a:lstStyle/>
          <a:p>
            <a:pPr algn="ctr" eaLnBrk="0" hangingPunct="0"/>
            <a:r>
              <a:rPr lang="tr-TR" sz="1600" b="1">
                <a:solidFill>
                  <a:srgbClr val="FF0000"/>
                </a:solidFill>
                <a:latin typeface="Calibri" pitchFamily="34" charset="0"/>
                <a:cs typeface="Times New Roman" pitchFamily="18" charset="0"/>
              </a:rPr>
              <a:t>BİSİNOZİSTE KLİNİK EVRELENDİRME</a:t>
            </a:r>
            <a:endParaRPr lang="tr-TR" sz="1600" b="1">
              <a:solidFill>
                <a:srgbClr val="FF0000"/>
              </a:solidFill>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ikdörtgen 1"/>
          <p:cNvSpPr>
            <a:spLocks noChangeArrowheads="1"/>
          </p:cNvSpPr>
          <p:nvPr/>
        </p:nvSpPr>
        <p:spPr bwMode="auto">
          <a:xfrm>
            <a:off x="523875" y="1335088"/>
            <a:ext cx="8001000" cy="4246562"/>
          </a:xfrm>
          <a:prstGeom prst="rect">
            <a:avLst/>
          </a:prstGeom>
          <a:noFill/>
          <a:ln w="9525">
            <a:noFill/>
            <a:miter lim="800000"/>
            <a:headEnd/>
            <a:tailEnd/>
          </a:ln>
        </p:spPr>
        <p:txBody>
          <a:bodyPr>
            <a:spAutoFit/>
          </a:bodyPr>
          <a:lstStyle/>
          <a:p>
            <a:pPr algn="ctr">
              <a:lnSpc>
                <a:spcPct val="150000"/>
              </a:lnSpc>
            </a:pPr>
            <a:r>
              <a:rPr lang="tr-TR" sz="2000" b="1">
                <a:solidFill>
                  <a:srgbClr val="FF0000"/>
                </a:solidFill>
              </a:rPr>
              <a:t>İnorganik tozlar </a:t>
            </a:r>
            <a:r>
              <a:rPr lang="tr-TR" sz="2000" b="1"/>
              <a:t>akciğerlerde depolanma eğilimindedir.</a:t>
            </a:r>
          </a:p>
          <a:p>
            <a:pPr algn="ctr">
              <a:lnSpc>
                <a:spcPct val="150000"/>
              </a:lnSpc>
            </a:pPr>
            <a:r>
              <a:rPr lang="tr-TR" sz="2000" b="1"/>
              <a:t>Bunlar arasında fibrojenik potansiyeli olanlar </a:t>
            </a:r>
            <a:r>
              <a:rPr lang="tr-TR" sz="2000" b="1">
                <a:solidFill>
                  <a:srgbClr val="FF0000"/>
                </a:solidFill>
              </a:rPr>
              <a:t>fibrozis</a:t>
            </a:r>
            <a:r>
              <a:rPr lang="tr-TR" sz="2000" b="1"/>
              <a:t>e yol açarak kronik akciğer hastalığına neden olurlar.</a:t>
            </a:r>
          </a:p>
          <a:p>
            <a:pPr algn="ctr">
              <a:lnSpc>
                <a:spcPct val="150000"/>
              </a:lnSpc>
            </a:pPr>
            <a:endParaRPr lang="tr-TR" sz="2000" b="1"/>
          </a:p>
          <a:p>
            <a:pPr algn="ctr">
              <a:lnSpc>
                <a:spcPct val="150000"/>
              </a:lnSpc>
            </a:pPr>
            <a:r>
              <a:rPr lang="tr-TR" sz="2000" b="1">
                <a:solidFill>
                  <a:srgbClr val="FF0000"/>
                </a:solidFill>
              </a:rPr>
              <a:t>Organik tozlar </a:t>
            </a:r>
            <a:r>
              <a:rPr lang="tr-TR" sz="2000" b="1"/>
              <a:t>ise akciğerlerde depolanmaz, doğrudan fibrojenik etki de göstermez, ancak bir tür </a:t>
            </a:r>
            <a:r>
              <a:rPr lang="tr-TR" sz="2000" b="1">
                <a:solidFill>
                  <a:srgbClr val="FF0000"/>
                </a:solidFill>
              </a:rPr>
              <a:t>allerjik</a:t>
            </a:r>
            <a:r>
              <a:rPr lang="tr-TR" sz="2000" b="1"/>
              <a:t> mekanizma aracılığı ile solunum yollarında spazma neden olur.</a:t>
            </a:r>
          </a:p>
          <a:p>
            <a:pPr algn="ctr">
              <a:lnSpc>
                <a:spcPct val="150000"/>
              </a:lnSpc>
            </a:pPr>
            <a:r>
              <a:rPr lang="tr-TR" sz="2000" b="1"/>
              <a:t>Tekrarlayan spazmodik ataklar sonucunda kronik akciğer hastalığı tablosu oluşur.</a:t>
            </a:r>
          </a:p>
        </p:txBody>
      </p:sp>
      <p:sp>
        <p:nvSpPr>
          <p:cNvPr id="4" name="Rectangle 2"/>
          <p:cNvSpPr txBox="1">
            <a:spLocks noChangeArrowheads="1"/>
          </p:cNvSpPr>
          <p:nvPr/>
        </p:nvSpPr>
        <p:spPr bwMode="gray">
          <a:xfrm>
            <a:off x="338138" y="160338"/>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MESLEKİ SOL SİS HAST - TOZLAR</a:t>
            </a:r>
          </a:p>
        </p:txBody>
      </p:sp>
    </p:spTree>
  </p:cSld>
  <p:clrMapOvr>
    <a:masterClrMapping/>
  </p:clrMapOvr>
  <p:transition advClick="0" advTm="4000">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
          <p:cNvSpPr>
            <a:spLocks noChangeArrowheads="1"/>
          </p:cNvSpPr>
          <p:nvPr/>
        </p:nvSpPr>
        <p:spPr bwMode="auto">
          <a:xfrm>
            <a:off x="495300" y="561975"/>
            <a:ext cx="8096250" cy="5476875"/>
          </a:xfrm>
          <a:prstGeom prst="rect">
            <a:avLst/>
          </a:prstGeom>
          <a:noFill/>
          <a:ln w="9525">
            <a:noFill/>
            <a:miter lim="800000"/>
            <a:headEnd/>
            <a:tailEnd/>
          </a:ln>
        </p:spPr>
        <p:txBody>
          <a:bodyPr anchor="ctr">
            <a:spAutoFit/>
          </a:bodyPr>
          <a:lstStyle/>
          <a:p>
            <a:pPr eaLnBrk="0" hangingPunct="0"/>
            <a:r>
              <a:rPr lang="tr-TR" sz="1400" b="1" u="sng">
                <a:solidFill>
                  <a:srgbClr val="FF0000"/>
                </a:solidFill>
                <a:latin typeface="Calibri" pitchFamily="34" charset="0"/>
                <a:cs typeface="Times New Roman" pitchFamily="18" charset="0"/>
              </a:rPr>
              <a:t>Tanı:</a:t>
            </a:r>
            <a:endParaRPr lang="tr-TR" sz="1400" b="1">
              <a:solidFill>
                <a:srgbClr val="FF0000"/>
              </a:solidFill>
              <a:latin typeface="Calibri" pitchFamily="34" charset="0"/>
              <a:cs typeface="Times New Roman" pitchFamily="18" charset="0"/>
            </a:endParaRPr>
          </a:p>
          <a:p>
            <a:pPr eaLnBrk="0" hangingPunct="0"/>
            <a:r>
              <a:rPr lang="tr-TR" sz="1400">
                <a:latin typeface="Calibri" pitchFamily="34" charset="0"/>
                <a:cs typeface="Times New Roman" pitchFamily="18" charset="0"/>
              </a:rPr>
              <a:t>Çalışma öyküsü</a:t>
            </a:r>
          </a:p>
          <a:p>
            <a:pPr eaLnBrk="0" hangingPunct="0"/>
            <a:r>
              <a:rPr lang="tr-TR" sz="1400">
                <a:latin typeface="Calibri" pitchFamily="34" charset="0"/>
                <a:cs typeface="Times New Roman" pitchFamily="18" charset="0"/>
              </a:rPr>
              <a:t>Pazartesi sabahları ortaya çıkan belirtilerle seyreden tipik hastalık öyküsü</a:t>
            </a:r>
          </a:p>
          <a:p>
            <a:pPr eaLnBrk="0" hangingPunct="0"/>
            <a:endParaRPr lang="tr-TR" sz="1400">
              <a:latin typeface="Calibri" pitchFamily="34" charset="0"/>
            </a:endParaRPr>
          </a:p>
          <a:p>
            <a:pPr eaLnBrk="0" hangingPunct="0"/>
            <a:r>
              <a:rPr lang="tr-TR" sz="1400" b="1" u="sng">
                <a:solidFill>
                  <a:srgbClr val="FF0000"/>
                </a:solidFill>
                <a:latin typeface="Calibri" pitchFamily="34" charset="0"/>
                <a:cs typeface="Times New Roman" pitchFamily="18" charset="0"/>
              </a:rPr>
              <a:t>Tedavi:</a:t>
            </a:r>
            <a:endParaRPr lang="tr-TR" sz="1400">
              <a:solidFill>
                <a:srgbClr val="FF0000"/>
              </a:solidFill>
              <a:latin typeface="Calibri" pitchFamily="34" charset="0"/>
              <a:cs typeface="Times New Roman" pitchFamily="18" charset="0"/>
            </a:endParaRPr>
          </a:p>
          <a:p>
            <a:pPr eaLnBrk="0" hangingPunct="0"/>
            <a:r>
              <a:rPr lang="tr-TR" sz="1400">
                <a:latin typeface="Calibri" pitchFamily="34" charset="0"/>
                <a:cs typeface="Times New Roman" pitchFamily="18" charset="0"/>
              </a:rPr>
              <a:t>Solunum sıkıntısı ileri derecede olursa bronkodilatatör ilaçlar yarar sağlayabilir.</a:t>
            </a:r>
          </a:p>
          <a:p>
            <a:pPr eaLnBrk="0" hangingPunct="0"/>
            <a:r>
              <a:rPr lang="tr-TR" sz="1400">
                <a:latin typeface="Calibri" pitchFamily="34" charset="0"/>
                <a:cs typeface="Times New Roman" pitchFamily="18" charset="0"/>
              </a:rPr>
              <a:t>Bazen tabloya enfeksiyon ve kalp yetmezliği eklenebilir, bu durumda da uygun tedavi yapılır.</a:t>
            </a:r>
          </a:p>
          <a:p>
            <a:pPr eaLnBrk="0" hangingPunct="0"/>
            <a:endParaRPr lang="tr-TR" sz="1400">
              <a:latin typeface="Calibri" pitchFamily="34" charset="0"/>
            </a:endParaRPr>
          </a:p>
          <a:p>
            <a:pPr eaLnBrk="0" hangingPunct="0"/>
            <a:r>
              <a:rPr lang="tr-TR" sz="1400" b="1" u="sng">
                <a:solidFill>
                  <a:srgbClr val="FF0000"/>
                </a:solidFill>
                <a:latin typeface="Calibri" pitchFamily="34" charset="0"/>
                <a:cs typeface="Times New Roman" pitchFamily="18" charset="0"/>
              </a:rPr>
              <a:t>Korunma:</a:t>
            </a:r>
            <a:endParaRPr lang="tr-TR" sz="1400">
              <a:solidFill>
                <a:srgbClr val="FF0000"/>
              </a:solidFill>
              <a:latin typeface="Calibri" pitchFamily="34" charset="0"/>
              <a:cs typeface="Times New Roman" pitchFamily="18" charset="0"/>
            </a:endParaRPr>
          </a:p>
          <a:p>
            <a:pPr eaLnBrk="0" hangingPunct="0">
              <a:buFont typeface="Wingdings" pitchFamily="2" charset="2"/>
              <a:buChar char="Ø"/>
            </a:pPr>
            <a:r>
              <a:rPr lang="tr-TR" sz="1400">
                <a:latin typeface="Calibri" pitchFamily="34" charset="0"/>
                <a:cs typeface="Times New Roman" pitchFamily="18" charset="0"/>
              </a:rPr>
              <a:t> Ortamda toz kontrolü</a:t>
            </a:r>
          </a:p>
          <a:p>
            <a:pPr eaLnBrk="0" hangingPunct="0">
              <a:buFont typeface="Wingdings" pitchFamily="2" charset="2"/>
              <a:buChar char="Ø"/>
            </a:pPr>
            <a:r>
              <a:rPr lang="tr-TR" sz="1400">
                <a:latin typeface="Calibri" pitchFamily="34" charset="0"/>
                <a:cs typeface="Times New Roman" pitchFamily="18" charset="0"/>
              </a:rPr>
              <a:t> Temizlik işlemi vakum sistemi ile yapılmalı,</a:t>
            </a:r>
          </a:p>
          <a:p>
            <a:pPr eaLnBrk="0" hangingPunct="0">
              <a:buFont typeface="Wingdings" pitchFamily="2" charset="2"/>
              <a:buChar char="Ø"/>
            </a:pPr>
            <a:r>
              <a:rPr lang="tr-TR" sz="1400">
                <a:latin typeface="Calibri" pitchFamily="34" charset="0"/>
                <a:cs typeface="Times New Roman" pitchFamily="18" charset="0"/>
              </a:rPr>
              <a:t> Uygun havalandırma sistemleri,</a:t>
            </a:r>
          </a:p>
          <a:p>
            <a:pPr eaLnBrk="0" hangingPunct="0">
              <a:buFont typeface="Wingdings" pitchFamily="2" charset="2"/>
              <a:buChar char="Ø"/>
            </a:pPr>
            <a:r>
              <a:rPr lang="tr-TR" sz="1400">
                <a:latin typeface="Calibri" pitchFamily="34" charset="0"/>
                <a:cs typeface="Times New Roman" pitchFamily="18" charset="0"/>
              </a:rPr>
              <a:t> Ortamdan hava örnekleri-toz ölçümü yapılmalıdır.</a:t>
            </a:r>
          </a:p>
          <a:p>
            <a:pPr eaLnBrk="0" hangingPunct="0"/>
            <a:endParaRPr lang="tr-TR" sz="1400">
              <a:latin typeface="Calibri" pitchFamily="34" charset="0"/>
              <a:cs typeface="Times New Roman" pitchFamily="18" charset="0"/>
            </a:endParaRPr>
          </a:p>
          <a:p>
            <a:pPr eaLnBrk="0" hangingPunct="0"/>
            <a:r>
              <a:rPr lang="tr-TR" sz="1400">
                <a:latin typeface="Calibri" pitchFamily="34" charset="0"/>
                <a:cs typeface="Times New Roman" pitchFamily="18" charset="0"/>
              </a:rPr>
              <a:t>Dokuma fabrikalarında yukarıdan aşağıya doğru hava akımı yaratılarak; tozun soluma mesafesine ulaşması da önlenmeye çalışılır. Ayrıca, pamuk ipliği yerine sentetik ipliklerin kullanıma girmesi bisinozis sıklığını azaltmıştır.</a:t>
            </a:r>
          </a:p>
          <a:p>
            <a:pPr eaLnBrk="0" hangingPunct="0"/>
            <a:endParaRPr lang="tr-TR" sz="1400">
              <a:latin typeface="Calibri" pitchFamily="34" charset="0"/>
              <a:cs typeface="Times New Roman" pitchFamily="18" charset="0"/>
            </a:endParaRPr>
          </a:p>
          <a:p>
            <a:pPr eaLnBrk="0" hangingPunct="0">
              <a:buFont typeface="Wingdings" pitchFamily="2" charset="2"/>
              <a:buChar char="Ø"/>
            </a:pPr>
            <a:r>
              <a:rPr lang="tr-TR" sz="1400">
                <a:latin typeface="Calibri" pitchFamily="34" charset="0"/>
                <a:cs typeface="Times New Roman" pitchFamily="18" charset="0"/>
              </a:rPr>
              <a:t> Korunmada işe giriş ve aralıklı kontrol muayeneleri(öz. Pazartesi günleri nefes darlığı öyküsü</a:t>
            </a:r>
            <a:r>
              <a:rPr lang="tr-TR" sz="1400">
                <a:latin typeface="Calibri" pitchFamily="34" charset="0"/>
              </a:rPr>
              <a:t>→</a:t>
            </a:r>
            <a:r>
              <a:rPr lang="tr-TR" sz="1400">
                <a:latin typeface="Calibri" pitchFamily="34" charset="0"/>
                <a:cs typeface="Times New Roman" pitchFamily="18" charset="0"/>
              </a:rPr>
              <a:t> erken tanı!)</a:t>
            </a:r>
          </a:p>
          <a:p>
            <a:pPr eaLnBrk="0" hangingPunct="0"/>
            <a:r>
              <a:rPr lang="tr-TR" sz="1400">
                <a:latin typeface="Calibri" pitchFamily="34" charset="0"/>
                <a:cs typeface="Times New Roman" pitchFamily="18" charset="0"/>
              </a:rPr>
              <a:t>FVC</a:t>
            </a:r>
            <a:r>
              <a:rPr lang="tr-TR" sz="1400" baseline="-30000">
                <a:latin typeface="Calibri" pitchFamily="34" charset="0"/>
                <a:cs typeface="Times New Roman" pitchFamily="18" charset="0"/>
              </a:rPr>
              <a:t>1.0</a:t>
            </a:r>
            <a:r>
              <a:rPr lang="tr-TR" sz="1400">
                <a:latin typeface="Calibri" pitchFamily="34" charset="0"/>
                <a:cs typeface="Times New Roman" pitchFamily="18" charset="0"/>
              </a:rPr>
              <a:t> ölçümü, solunum fonksiyonundaki değişikliği ve bronkospazmı göstermesi bakımından çok yararlı bir tarama yöntemi!</a:t>
            </a:r>
          </a:p>
          <a:p>
            <a:pPr eaLnBrk="0" hangingPunct="0"/>
            <a:r>
              <a:rPr lang="tr-TR" sz="1400">
                <a:latin typeface="Calibri" pitchFamily="34" charset="0"/>
                <a:cs typeface="Times New Roman" pitchFamily="18" charset="0"/>
              </a:rPr>
              <a:t>Vardiya başında yapılan ölçümdeki FVC</a:t>
            </a:r>
            <a:r>
              <a:rPr lang="tr-TR" sz="1400" baseline="-30000">
                <a:latin typeface="Calibri" pitchFamily="34" charset="0"/>
                <a:cs typeface="Times New Roman" pitchFamily="18" charset="0"/>
              </a:rPr>
              <a:t>1.0 </a:t>
            </a:r>
            <a:r>
              <a:rPr lang="tr-TR" sz="1400">
                <a:latin typeface="Calibri" pitchFamily="34" charset="0"/>
                <a:cs typeface="Times New Roman" pitchFamily="18" charset="0"/>
              </a:rPr>
              <a:t>değerine göre vardiya sonunda (veya çalışmanın 4. saatinde) ölçümde 100 ml. ve üzerinde azalma olması dikkat çekicidir.</a:t>
            </a:r>
          </a:p>
          <a:p>
            <a:pPr eaLnBrk="0" hangingPunct="0">
              <a:buFont typeface="Wingdings" pitchFamily="2" charset="2"/>
              <a:buChar char="Ø"/>
            </a:pPr>
            <a:r>
              <a:rPr lang="tr-TR" sz="1400">
                <a:latin typeface="Calibri" pitchFamily="34" charset="0"/>
                <a:cs typeface="Times New Roman" pitchFamily="18" charset="0"/>
              </a:rPr>
              <a:t> Gerekiyorsa iş değişimi</a:t>
            </a:r>
          </a:p>
          <a:p>
            <a:pPr eaLnBrk="0" hangingPunct="0">
              <a:buFont typeface="Wingdings" pitchFamily="2" charset="2"/>
              <a:buChar char="Ø"/>
            </a:pPr>
            <a:r>
              <a:rPr lang="tr-TR" sz="1400">
                <a:latin typeface="Calibri" pitchFamily="34" charset="0"/>
                <a:cs typeface="Times New Roman" pitchFamily="18" charset="0"/>
              </a:rPr>
              <a:t> Sağlık eğitimi (Toz kontrolü uygulamaları, toz maskesi kullanmanın önemi, sigaranın zararları vb.)</a:t>
            </a:r>
          </a:p>
        </p:txBody>
      </p:sp>
    </p:spTree>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2 Dikdörtgen"/>
          <p:cNvSpPr>
            <a:spLocks noChangeArrowheads="1"/>
          </p:cNvSpPr>
          <p:nvPr/>
        </p:nvSpPr>
        <p:spPr bwMode="auto">
          <a:xfrm>
            <a:off x="1295400" y="352425"/>
            <a:ext cx="6600825" cy="369888"/>
          </a:xfrm>
          <a:prstGeom prst="rect">
            <a:avLst/>
          </a:prstGeom>
          <a:noFill/>
          <a:ln w="9525">
            <a:noFill/>
            <a:miter lim="800000"/>
            <a:headEnd/>
            <a:tailEnd/>
          </a:ln>
        </p:spPr>
        <p:txBody>
          <a:bodyPr>
            <a:spAutoFit/>
          </a:bodyPr>
          <a:lstStyle/>
          <a:p>
            <a:r>
              <a:rPr lang="tr-TR" b="1">
                <a:solidFill>
                  <a:srgbClr val="FF0000"/>
                </a:solidFill>
              </a:rPr>
              <a:t>ORGANİK TOZLARA BAĞLI AKCİĞER HASTALIKLARI</a:t>
            </a:r>
            <a:endParaRPr lang="tr-TR">
              <a:solidFill>
                <a:srgbClr val="FF0000"/>
              </a:solidFill>
            </a:endParaRPr>
          </a:p>
        </p:txBody>
      </p:sp>
      <p:sp>
        <p:nvSpPr>
          <p:cNvPr id="43011" name="Rectangle 1"/>
          <p:cNvSpPr>
            <a:spLocks noChangeArrowheads="1"/>
          </p:cNvSpPr>
          <p:nvPr/>
        </p:nvSpPr>
        <p:spPr bwMode="auto">
          <a:xfrm>
            <a:off x="1524000" y="2128838"/>
            <a:ext cx="6200775" cy="2724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p>
            <a:pPr algn="ctr" eaLnBrk="0" hangingPunct="0">
              <a:defRPr/>
            </a:pPr>
            <a:r>
              <a:rPr lang="tr-TR" sz="1700" b="1" dirty="0">
                <a:solidFill>
                  <a:srgbClr val="FF0000"/>
                </a:solidFill>
                <a:latin typeface="Calibri" pitchFamily="34" charset="0"/>
                <a:cs typeface="Times New Roman" pitchFamily="18" charset="0"/>
              </a:rPr>
              <a:t>PNÖMOKONYOZ YAPMAYAN TOZLAR</a:t>
            </a:r>
            <a:endParaRPr lang="tr-TR" sz="1400" dirty="0">
              <a:latin typeface="Calibri" pitchFamily="34" charset="0"/>
              <a:cs typeface="Times New Roman" pitchFamily="18" charset="0"/>
            </a:endParaRPr>
          </a:p>
          <a:p>
            <a:pPr eaLnBrk="0" hangingPunct="0">
              <a:defRPr/>
            </a:pPr>
            <a:endParaRPr lang="tr-TR" sz="1400" dirty="0">
              <a:latin typeface="Calibri" pitchFamily="34" charset="0"/>
              <a:cs typeface="Times New Roman" pitchFamily="18" charset="0"/>
            </a:endParaRPr>
          </a:p>
          <a:p>
            <a:pPr eaLnBrk="0" hangingPunct="0">
              <a:defRPr/>
            </a:pPr>
            <a:endParaRPr lang="tr-TR" sz="1400" dirty="0">
              <a:latin typeface="Calibri" pitchFamily="34" charset="0"/>
              <a:cs typeface="Times New Roman" pitchFamily="18" charset="0"/>
            </a:endParaRPr>
          </a:p>
          <a:p>
            <a:pPr marL="285750" indent="-285750" eaLnBrk="0" hangingPunct="0">
              <a:buFont typeface="Wingdings" pitchFamily="2" charset="2"/>
              <a:buChar char="Ø"/>
              <a:defRPr/>
            </a:pPr>
            <a:r>
              <a:rPr lang="tr-TR" dirty="0">
                <a:latin typeface="Calibri" pitchFamily="34" charset="0"/>
                <a:cs typeface="Times New Roman" pitchFamily="18" charset="0"/>
              </a:rPr>
              <a:t>İnorganik Kurşun bileşikleri; Berilyum, akciğerlerde </a:t>
            </a:r>
            <a:r>
              <a:rPr lang="tr-TR" dirty="0" err="1">
                <a:latin typeface="Calibri" pitchFamily="34" charset="0"/>
                <a:cs typeface="Times New Roman" pitchFamily="18" charset="0"/>
              </a:rPr>
              <a:t>granülomatöz</a:t>
            </a:r>
            <a:r>
              <a:rPr lang="tr-TR" dirty="0">
                <a:latin typeface="Calibri" pitchFamily="34" charset="0"/>
                <a:cs typeface="Times New Roman" pitchFamily="18" charset="0"/>
              </a:rPr>
              <a:t> hastalıklar yapar.</a:t>
            </a:r>
          </a:p>
          <a:p>
            <a:pPr marL="285750" indent="-285750" eaLnBrk="0" hangingPunct="0">
              <a:buFont typeface="Wingdings" pitchFamily="2" charset="2"/>
              <a:buChar char="Ø"/>
              <a:defRPr/>
            </a:pPr>
            <a:endParaRPr lang="tr-TR" dirty="0">
              <a:latin typeface="Calibri" pitchFamily="34" charset="0"/>
              <a:cs typeface="Times New Roman" pitchFamily="18" charset="0"/>
            </a:endParaRPr>
          </a:p>
          <a:p>
            <a:pPr marL="285750" indent="-285750" eaLnBrk="0" hangingPunct="0">
              <a:buFont typeface="Wingdings" pitchFamily="2" charset="2"/>
              <a:buChar char="Ø"/>
              <a:defRPr/>
            </a:pPr>
            <a:r>
              <a:rPr lang="tr-TR" dirty="0">
                <a:latin typeface="Calibri" pitchFamily="34" charset="0"/>
                <a:cs typeface="Times New Roman" pitchFamily="18" charset="0"/>
              </a:rPr>
              <a:t>Çimento tozu, Mermer tozu, Odun tozu, Tütün tozu mukozalarda tahriş yapar.</a:t>
            </a:r>
          </a:p>
          <a:p>
            <a:pPr eaLnBrk="0" hangingPunct="0">
              <a:defRPr/>
            </a:pPr>
            <a:endParaRPr lang="tr-TR" dirty="0">
              <a:latin typeface="Calibri" pitchFamily="34" charset="0"/>
              <a:cs typeface="Times New Roman" pitchFamily="18" charset="0"/>
            </a:endParaRPr>
          </a:p>
          <a:p>
            <a:pPr marL="285750" indent="-285750" eaLnBrk="0" hangingPunct="0">
              <a:buFont typeface="Wingdings" pitchFamily="2" charset="2"/>
              <a:buChar char="Ø"/>
              <a:defRPr/>
            </a:pPr>
            <a:r>
              <a:rPr lang="tr-TR" dirty="0">
                <a:latin typeface="Calibri" pitchFamily="34" charset="0"/>
                <a:cs typeface="Times New Roman" pitchFamily="18" charset="0"/>
              </a:rPr>
              <a:t>Tropikal iklim ağaç talaşları, alerjik dermatit yapar.</a:t>
            </a:r>
            <a:endParaRPr lang="tr-TR" dirty="0">
              <a:latin typeface="Calibri" pitchFamily="34" charset="0"/>
              <a:cs typeface="Arial" charset="0"/>
            </a:endParaRPr>
          </a:p>
        </p:txBody>
      </p:sp>
    </p:spTree>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Başlık"/>
          <p:cNvSpPr>
            <a:spLocks noGrp="1"/>
          </p:cNvSpPr>
          <p:nvPr>
            <p:ph type="ctrTitle"/>
          </p:nvPr>
        </p:nvSpPr>
        <p:spPr/>
        <p:txBody>
          <a:bodyPr/>
          <a:lstStyle/>
          <a:p>
            <a:r>
              <a:rPr lang="tr-TR" dirty="0" smtClean="0"/>
              <a:t>III. DERSİN SONU</a:t>
            </a:r>
            <a:endParaRPr lang="tr-TR" dirty="0"/>
          </a:p>
        </p:txBody>
      </p:sp>
      <p:sp>
        <p:nvSpPr>
          <p:cNvPr id="4" name="3 Alt Başlık"/>
          <p:cNvSpPr>
            <a:spLocks noGrp="1"/>
          </p:cNvSpPr>
          <p:nvPr>
            <p:ph type="subTitle" idx="1"/>
          </p:nvPr>
        </p:nvSpPr>
        <p:spPr/>
        <p:txBody>
          <a:bodyPr/>
          <a:lstStyle/>
          <a:p>
            <a:endParaRPr lang="tr-T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2 Dikdörtgen"/>
          <p:cNvSpPr>
            <a:spLocks noChangeArrowheads="1"/>
          </p:cNvSpPr>
          <p:nvPr/>
        </p:nvSpPr>
        <p:spPr bwMode="auto">
          <a:xfrm>
            <a:off x="2609850" y="352425"/>
            <a:ext cx="320040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defRPr/>
            </a:pPr>
            <a:r>
              <a:rPr lang="tr-TR" sz="2400" b="1" dirty="0">
                <a:solidFill>
                  <a:srgbClr val="FF0000"/>
                </a:solidFill>
                <a:effectLst>
                  <a:outerShdw blurRad="38100" dist="38100" dir="2700000" algn="tl">
                    <a:srgbClr val="000000">
                      <a:alpha val="43137"/>
                    </a:srgbClr>
                  </a:outerShdw>
                </a:effectLst>
                <a:latin typeface="Arial" charset="0"/>
                <a:cs typeface="Arial" charset="0"/>
              </a:rPr>
              <a:t>MESLEKSEL ASTIM</a:t>
            </a:r>
            <a:endParaRPr lang="tr-TR" sz="2400" dirty="0">
              <a:solidFill>
                <a:srgbClr val="FF0000"/>
              </a:solidFill>
              <a:effectLst>
                <a:outerShdw blurRad="38100" dist="38100" dir="2700000" algn="tl">
                  <a:srgbClr val="000000">
                    <a:alpha val="43137"/>
                  </a:srgbClr>
                </a:outerShdw>
              </a:effectLst>
              <a:latin typeface="Arial" charset="0"/>
              <a:cs typeface="Arial" charset="0"/>
            </a:endParaRPr>
          </a:p>
        </p:txBody>
      </p:sp>
      <p:sp>
        <p:nvSpPr>
          <p:cNvPr id="43011" name="Rectangle 1"/>
          <p:cNvSpPr>
            <a:spLocks noChangeArrowheads="1"/>
          </p:cNvSpPr>
          <p:nvPr/>
        </p:nvSpPr>
        <p:spPr bwMode="auto">
          <a:xfrm>
            <a:off x="419100" y="1119188"/>
            <a:ext cx="8077200" cy="4094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p>
            <a:pPr eaLnBrk="0" hangingPunct="0">
              <a:defRPr/>
            </a:pPr>
            <a:r>
              <a:rPr lang="tr-TR" sz="2000" dirty="0">
                <a:latin typeface="Calibri" pitchFamily="34" charset="0"/>
                <a:cs typeface="Times New Roman" pitchFamily="18" charset="0"/>
              </a:rPr>
              <a:t>Tüm Astım hastalarının, % 2’sinde Mesleki </a:t>
            </a:r>
            <a:r>
              <a:rPr lang="tr-TR" sz="2000" dirty="0" err="1">
                <a:latin typeface="Calibri" pitchFamily="34" charset="0"/>
                <a:cs typeface="Times New Roman" pitchFamily="18" charset="0"/>
              </a:rPr>
              <a:t>Maruziyete</a:t>
            </a:r>
            <a:r>
              <a:rPr lang="tr-TR" sz="2000" dirty="0">
                <a:latin typeface="Calibri" pitchFamily="34" charset="0"/>
                <a:cs typeface="Times New Roman" pitchFamily="18" charset="0"/>
              </a:rPr>
              <a:t> bağlı!</a:t>
            </a:r>
          </a:p>
          <a:p>
            <a:pPr eaLnBrk="0" hangingPunct="0">
              <a:defRPr/>
            </a:pPr>
            <a:endParaRPr lang="tr-TR" sz="2000" dirty="0">
              <a:latin typeface="Calibri" pitchFamily="34" charset="0"/>
              <a:cs typeface="Times New Roman" pitchFamily="18" charset="0"/>
            </a:endParaRPr>
          </a:p>
          <a:p>
            <a:pPr eaLnBrk="0" hangingPunct="0">
              <a:defRPr/>
            </a:pPr>
            <a:r>
              <a:rPr lang="tr-TR" sz="2000" dirty="0">
                <a:latin typeface="Calibri" pitchFamily="34" charset="0"/>
                <a:cs typeface="Times New Roman" pitchFamily="18" charset="0"/>
              </a:rPr>
              <a:t>İlk tanımlayan:  1713-Ramazzini</a:t>
            </a:r>
          </a:p>
          <a:p>
            <a:pPr eaLnBrk="0" hangingPunct="0">
              <a:defRPr/>
            </a:pPr>
            <a:endParaRPr lang="tr-TR" sz="2000" dirty="0">
              <a:latin typeface="Calibri" pitchFamily="34" charset="0"/>
              <a:cs typeface="Times New Roman" pitchFamily="18" charset="0"/>
            </a:endParaRPr>
          </a:p>
          <a:p>
            <a:pPr eaLnBrk="0" hangingPunct="0">
              <a:defRPr/>
            </a:pPr>
            <a:r>
              <a:rPr lang="tr-TR" sz="2000" dirty="0">
                <a:latin typeface="Calibri" pitchFamily="34" charset="0"/>
                <a:cs typeface="Times New Roman" pitchFamily="18" charset="0"/>
              </a:rPr>
              <a:t>Cila katkısı </a:t>
            </a:r>
            <a:r>
              <a:rPr lang="tr-TR" sz="2000" dirty="0" err="1">
                <a:latin typeface="Calibri" pitchFamily="34" charset="0"/>
                <a:cs typeface="Times New Roman" pitchFamily="18" charset="0"/>
              </a:rPr>
              <a:t>İzosiyanat</a:t>
            </a:r>
            <a:r>
              <a:rPr lang="tr-TR" sz="2000" dirty="0">
                <a:latin typeface="Calibri" pitchFamily="34" charset="0"/>
                <a:cs typeface="Times New Roman" pitchFamily="18" charset="0"/>
              </a:rPr>
              <a:t>, en yaygın Mesleki Astım nedeni</a:t>
            </a:r>
          </a:p>
          <a:p>
            <a:pPr eaLnBrk="0" hangingPunct="0">
              <a:defRPr/>
            </a:pPr>
            <a:endParaRPr lang="tr-TR" sz="2000" dirty="0">
              <a:latin typeface="Calibri" pitchFamily="34" charset="0"/>
              <a:cs typeface="Times New Roman" pitchFamily="18" charset="0"/>
            </a:endParaRPr>
          </a:p>
          <a:p>
            <a:pPr eaLnBrk="0" hangingPunct="0">
              <a:defRPr/>
            </a:pPr>
            <a:r>
              <a:rPr lang="tr-TR" sz="2000" b="1" u="sng" dirty="0">
                <a:latin typeface="Calibri" pitchFamily="34" charset="0"/>
                <a:cs typeface="Times New Roman" pitchFamily="18" charset="0"/>
              </a:rPr>
              <a:t>Korunma:</a:t>
            </a:r>
          </a:p>
          <a:p>
            <a:pPr marL="342900" indent="-342900" eaLnBrk="0" hangingPunct="0">
              <a:lnSpc>
                <a:spcPct val="150000"/>
              </a:lnSpc>
              <a:buFont typeface="Wingdings" pitchFamily="2" charset="2"/>
              <a:buChar char="§"/>
              <a:defRPr/>
            </a:pPr>
            <a:r>
              <a:rPr lang="tr-TR" sz="2000" dirty="0" err="1">
                <a:latin typeface="Calibri" pitchFamily="34" charset="0"/>
                <a:cs typeface="Times New Roman" pitchFamily="18" charset="0"/>
              </a:rPr>
              <a:t>Toksik-irritan</a:t>
            </a:r>
            <a:r>
              <a:rPr lang="tr-TR" sz="2000" dirty="0">
                <a:latin typeface="Calibri" pitchFamily="34" charset="0"/>
                <a:cs typeface="Times New Roman" pitchFamily="18" charset="0"/>
              </a:rPr>
              <a:t> ve immünolojik maddelerin tüm işyerlerinde</a:t>
            </a:r>
          </a:p>
          <a:p>
            <a:pPr eaLnBrk="0" hangingPunct="0">
              <a:lnSpc>
                <a:spcPct val="150000"/>
              </a:lnSpc>
              <a:defRPr/>
            </a:pPr>
            <a:r>
              <a:rPr lang="tr-TR" sz="2000" dirty="0">
                <a:latin typeface="Calibri" pitchFamily="34" charset="0"/>
                <a:cs typeface="Times New Roman" pitchFamily="18" charset="0"/>
              </a:rPr>
              <a:t>      belirlenen değerlerde olması sağlanmalı</a:t>
            </a:r>
          </a:p>
          <a:p>
            <a:pPr marL="342900" indent="-342900" eaLnBrk="0" hangingPunct="0">
              <a:lnSpc>
                <a:spcPct val="150000"/>
              </a:lnSpc>
              <a:buFont typeface="Wingdings" pitchFamily="2" charset="2"/>
              <a:buChar char="§"/>
              <a:defRPr/>
            </a:pPr>
            <a:r>
              <a:rPr lang="tr-TR" sz="2000" dirty="0">
                <a:latin typeface="Calibri" pitchFamily="34" charset="0"/>
                <a:cs typeface="Times New Roman" pitchFamily="18" charset="0"/>
              </a:rPr>
              <a:t>İşyeri havalandırması</a:t>
            </a:r>
          </a:p>
          <a:p>
            <a:pPr marL="342900" indent="-342900" eaLnBrk="0" hangingPunct="0">
              <a:lnSpc>
                <a:spcPct val="150000"/>
              </a:lnSpc>
              <a:buFont typeface="Wingdings" pitchFamily="2" charset="2"/>
              <a:buChar char="§"/>
              <a:defRPr/>
            </a:pPr>
            <a:r>
              <a:rPr lang="tr-TR" sz="2000" dirty="0">
                <a:latin typeface="Calibri" pitchFamily="34" charset="0"/>
                <a:cs typeface="Times New Roman" pitchFamily="18" charset="0"/>
              </a:rPr>
              <a:t>Bilinçlendirme</a:t>
            </a:r>
          </a:p>
        </p:txBody>
      </p:sp>
    </p:spTree>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2 Dikdörtgen"/>
          <p:cNvSpPr>
            <a:spLocks noChangeArrowheads="1"/>
          </p:cNvSpPr>
          <p:nvPr/>
        </p:nvSpPr>
        <p:spPr bwMode="auto">
          <a:xfrm>
            <a:off x="1676400" y="428625"/>
            <a:ext cx="5781675"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defRPr/>
            </a:pPr>
            <a:r>
              <a:rPr lang="tr-TR" sz="2800" b="1" dirty="0">
                <a:solidFill>
                  <a:srgbClr val="FF0000"/>
                </a:solidFill>
                <a:effectLst>
                  <a:outerShdw blurRad="38100" dist="38100" dir="2700000" algn="tl">
                    <a:srgbClr val="000000">
                      <a:alpha val="43137"/>
                    </a:srgbClr>
                  </a:outerShdw>
                </a:effectLst>
                <a:latin typeface="Arial" charset="0"/>
                <a:cs typeface="Arial" charset="0"/>
              </a:rPr>
              <a:t>AŞIRI DUYARLILIK PNÖMONİSİ</a:t>
            </a:r>
            <a:endParaRPr lang="tr-TR" sz="2800" dirty="0">
              <a:solidFill>
                <a:srgbClr val="FF0000"/>
              </a:solidFill>
              <a:effectLst>
                <a:outerShdw blurRad="38100" dist="38100" dir="2700000" algn="tl">
                  <a:srgbClr val="000000">
                    <a:alpha val="43137"/>
                  </a:srgbClr>
                </a:outerShdw>
              </a:effectLst>
              <a:latin typeface="Arial" charset="0"/>
              <a:cs typeface="Arial" charset="0"/>
            </a:endParaRPr>
          </a:p>
        </p:txBody>
      </p:sp>
      <p:sp>
        <p:nvSpPr>
          <p:cNvPr id="43011" name="Rectangle 1"/>
          <p:cNvSpPr>
            <a:spLocks noChangeArrowheads="1"/>
          </p:cNvSpPr>
          <p:nvPr/>
        </p:nvSpPr>
        <p:spPr bwMode="auto">
          <a:xfrm>
            <a:off x="419100" y="1249363"/>
            <a:ext cx="8077200" cy="47101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p>
            <a:pPr eaLnBrk="0" hangingPunct="0">
              <a:defRPr/>
            </a:pPr>
            <a:r>
              <a:rPr lang="tr-TR" sz="2000" dirty="0">
                <a:latin typeface="Calibri" pitchFamily="34" charset="0"/>
                <a:cs typeface="Times New Roman" pitchFamily="18" charset="0"/>
              </a:rPr>
              <a:t>Aşırı Duyarlılık </a:t>
            </a:r>
            <a:r>
              <a:rPr lang="tr-TR" sz="2000" dirty="0" err="1">
                <a:latin typeface="Calibri" pitchFamily="34" charset="0"/>
                <a:cs typeface="Times New Roman" pitchFamily="18" charset="0"/>
              </a:rPr>
              <a:t>Pnömonisi</a:t>
            </a:r>
            <a:r>
              <a:rPr lang="tr-TR" sz="2000" dirty="0">
                <a:latin typeface="Calibri" pitchFamily="34" charset="0"/>
                <a:cs typeface="Times New Roman" pitchFamily="18" charset="0"/>
              </a:rPr>
              <a:t> = Çiftçi hastalığı</a:t>
            </a:r>
          </a:p>
          <a:p>
            <a:pPr eaLnBrk="0" hangingPunct="0">
              <a:defRPr/>
            </a:pPr>
            <a:r>
              <a:rPr lang="tr-TR" sz="2000" dirty="0">
                <a:latin typeface="Calibri" pitchFamily="34" charset="0"/>
                <a:cs typeface="Times New Roman" pitchFamily="18" charset="0"/>
              </a:rPr>
              <a:t>Organik tozlara, Akciğer </a:t>
            </a:r>
            <a:r>
              <a:rPr lang="tr-TR" sz="2000" dirty="0" err="1">
                <a:latin typeface="Calibri" pitchFamily="34" charset="0"/>
                <a:cs typeface="Times New Roman" pitchFamily="18" charset="0"/>
              </a:rPr>
              <a:t>parankiminde</a:t>
            </a:r>
            <a:r>
              <a:rPr lang="tr-TR" sz="2000" dirty="0">
                <a:latin typeface="Calibri" pitchFamily="34" charset="0"/>
                <a:cs typeface="Times New Roman" pitchFamily="18" charset="0"/>
              </a:rPr>
              <a:t> immünolojik gelişen </a:t>
            </a:r>
            <a:r>
              <a:rPr lang="tr-TR" sz="2000" dirty="0" err="1">
                <a:latin typeface="Calibri" pitchFamily="34" charset="0"/>
                <a:cs typeface="Times New Roman" pitchFamily="18" charset="0"/>
              </a:rPr>
              <a:t>inflamasyon</a:t>
            </a:r>
            <a:endParaRPr lang="tr-TR" sz="2000" dirty="0">
              <a:latin typeface="Calibri" pitchFamily="34" charset="0"/>
              <a:cs typeface="Times New Roman" pitchFamily="18" charset="0"/>
            </a:endParaRPr>
          </a:p>
          <a:p>
            <a:pPr eaLnBrk="0" hangingPunct="0">
              <a:defRPr/>
            </a:pPr>
            <a:endParaRPr lang="tr-TR" sz="2000" dirty="0">
              <a:latin typeface="Calibri" pitchFamily="34" charset="0"/>
              <a:cs typeface="Times New Roman" pitchFamily="18" charset="0"/>
            </a:endParaRPr>
          </a:p>
          <a:p>
            <a:pPr eaLnBrk="0" hangingPunct="0">
              <a:defRPr/>
            </a:pPr>
            <a:r>
              <a:rPr lang="tr-TR" sz="2000" b="1" u="sng" dirty="0">
                <a:latin typeface="Calibri" pitchFamily="34" charset="0"/>
                <a:cs typeface="Times New Roman" pitchFamily="18" charset="0"/>
              </a:rPr>
              <a:t>Tanı:</a:t>
            </a:r>
          </a:p>
          <a:p>
            <a:pPr marL="342900" indent="-342900" eaLnBrk="0" hangingPunct="0">
              <a:buFont typeface="Wingdings" pitchFamily="2" charset="2"/>
              <a:buChar char="v"/>
              <a:defRPr/>
            </a:pPr>
            <a:r>
              <a:rPr lang="tr-TR" sz="2000" dirty="0">
                <a:latin typeface="Calibri" pitchFamily="34" charset="0"/>
                <a:cs typeface="Times New Roman" pitchFamily="18" charset="0"/>
              </a:rPr>
              <a:t>Radyolojik bulgular</a:t>
            </a:r>
          </a:p>
          <a:p>
            <a:pPr marL="342900" indent="-342900" eaLnBrk="0" hangingPunct="0">
              <a:buFont typeface="Wingdings" pitchFamily="2" charset="2"/>
              <a:buChar char="v"/>
              <a:defRPr/>
            </a:pPr>
            <a:r>
              <a:rPr lang="tr-TR" sz="2000" dirty="0">
                <a:latin typeface="Calibri" pitchFamily="34" charset="0"/>
                <a:cs typeface="Times New Roman" pitchFamily="18" charset="0"/>
              </a:rPr>
              <a:t>Laboratuvar bulguları</a:t>
            </a:r>
          </a:p>
          <a:p>
            <a:pPr marL="342900" indent="-342900" eaLnBrk="0" hangingPunct="0">
              <a:buFont typeface="Wingdings" pitchFamily="2" charset="2"/>
              <a:buChar char="v"/>
              <a:defRPr/>
            </a:pPr>
            <a:r>
              <a:rPr lang="tr-TR" sz="2000" dirty="0">
                <a:latin typeface="Calibri" pitchFamily="34" charset="0"/>
                <a:cs typeface="Times New Roman" pitchFamily="18" charset="0"/>
              </a:rPr>
              <a:t>SFT</a:t>
            </a:r>
          </a:p>
          <a:p>
            <a:pPr marL="342900" indent="-342900" eaLnBrk="0" hangingPunct="0">
              <a:buFont typeface="Wingdings" pitchFamily="2" charset="2"/>
              <a:buChar char="v"/>
              <a:defRPr/>
            </a:pPr>
            <a:r>
              <a:rPr lang="tr-TR" sz="2000" dirty="0">
                <a:latin typeface="Calibri" pitchFamily="34" charset="0"/>
                <a:cs typeface="Times New Roman" pitchFamily="18" charset="0"/>
              </a:rPr>
              <a:t>Deri Testleri</a:t>
            </a:r>
          </a:p>
          <a:p>
            <a:pPr eaLnBrk="0" hangingPunct="0">
              <a:defRPr/>
            </a:pPr>
            <a:endParaRPr lang="tr-TR" sz="2000" dirty="0">
              <a:latin typeface="Calibri" pitchFamily="34" charset="0"/>
              <a:cs typeface="Times New Roman" pitchFamily="18" charset="0"/>
            </a:endParaRPr>
          </a:p>
          <a:p>
            <a:pPr eaLnBrk="0" hangingPunct="0">
              <a:defRPr/>
            </a:pPr>
            <a:r>
              <a:rPr lang="tr-TR" sz="2000" b="1" u="sng" dirty="0">
                <a:latin typeface="Calibri" pitchFamily="34" charset="0"/>
                <a:cs typeface="Times New Roman" pitchFamily="18" charset="0"/>
              </a:rPr>
              <a:t>Korunma:</a:t>
            </a:r>
          </a:p>
          <a:p>
            <a:pPr marL="342900" indent="-342900" eaLnBrk="0" hangingPunct="0">
              <a:buFont typeface="Wingdings" pitchFamily="2" charset="2"/>
              <a:buChar char="§"/>
              <a:defRPr/>
            </a:pPr>
            <a:r>
              <a:rPr lang="tr-TR" sz="2000" dirty="0">
                <a:latin typeface="Calibri" pitchFamily="34" charset="0"/>
                <a:cs typeface="Times New Roman" pitchFamily="18" charset="0"/>
              </a:rPr>
              <a:t>Tarımda modern yöntemlerin kullanılması</a:t>
            </a:r>
          </a:p>
          <a:p>
            <a:pPr marL="342900" indent="-342900" eaLnBrk="0" hangingPunct="0">
              <a:buFont typeface="Wingdings" pitchFamily="2" charset="2"/>
              <a:buChar char="§"/>
              <a:defRPr/>
            </a:pPr>
            <a:r>
              <a:rPr lang="tr-TR" sz="2000" dirty="0">
                <a:latin typeface="Calibri" pitchFamily="34" charset="0"/>
                <a:cs typeface="Times New Roman" pitchFamily="18" charset="0"/>
              </a:rPr>
              <a:t>Küflü tahıl ve bitki yığınlarının ellenmeden önce ıslatılması veya ilaçlanması</a:t>
            </a:r>
          </a:p>
          <a:p>
            <a:pPr marL="342900" indent="-342900" eaLnBrk="0" hangingPunct="0">
              <a:buFont typeface="Wingdings" pitchFamily="2" charset="2"/>
              <a:buChar char="§"/>
              <a:defRPr/>
            </a:pPr>
            <a:r>
              <a:rPr lang="tr-TR" sz="2000" dirty="0">
                <a:latin typeface="Calibri" pitchFamily="34" charset="0"/>
                <a:cs typeface="Times New Roman" pitchFamily="18" charset="0"/>
              </a:rPr>
              <a:t>Bilinçlendirme</a:t>
            </a:r>
          </a:p>
          <a:p>
            <a:pPr marL="342900" indent="-342900" eaLnBrk="0" hangingPunct="0">
              <a:buFont typeface="Wingdings" pitchFamily="2" charset="2"/>
              <a:buChar char="§"/>
              <a:defRPr/>
            </a:pPr>
            <a:r>
              <a:rPr lang="tr-TR" sz="2000" dirty="0">
                <a:latin typeface="Calibri" pitchFamily="34" charset="0"/>
                <a:cs typeface="Times New Roman" pitchFamily="18" charset="0"/>
              </a:rPr>
              <a:t>Medikal tedavi ile beraber hastanın ortamdan uzaklaşması</a:t>
            </a:r>
          </a:p>
        </p:txBody>
      </p:sp>
    </p:spTree>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Başlık"/>
          <p:cNvSpPr>
            <a:spLocks noGrp="1"/>
          </p:cNvSpPr>
          <p:nvPr>
            <p:ph type="title"/>
          </p:nvPr>
        </p:nvSpPr>
        <p:spPr/>
        <p:txBody>
          <a:bodyPr/>
          <a:lstStyle/>
          <a:p>
            <a:r>
              <a:rPr lang="tr-TR" b="1" dirty="0" smtClean="0">
                <a:solidFill>
                  <a:srgbClr val="FF0000"/>
                </a:solidFill>
              </a:rPr>
              <a:t>AKUT İNHALASYON HASARI </a:t>
            </a:r>
            <a:endParaRPr lang="tr-TR" b="1" dirty="0">
              <a:solidFill>
                <a:srgbClr val="FF0000"/>
              </a:solidFill>
            </a:endParaRPr>
          </a:p>
        </p:txBody>
      </p:sp>
      <p:sp>
        <p:nvSpPr>
          <p:cNvPr id="6" name="5 İçerik Yer Tutucusu"/>
          <p:cNvSpPr>
            <a:spLocks noGrp="1"/>
          </p:cNvSpPr>
          <p:nvPr>
            <p:ph idx="1"/>
          </p:nvPr>
        </p:nvSpPr>
        <p:spPr/>
        <p:txBody>
          <a:bodyPr/>
          <a:lstStyle/>
          <a:p>
            <a:pPr algn="ctr">
              <a:buNone/>
            </a:pPr>
            <a:r>
              <a:rPr lang="tr-TR" sz="2400" dirty="0" smtClean="0"/>
              <a:t>Zararlı gaz, duman ve buharlara yüksek konsantrasyonlarda kısa süreli </a:t>
            </a:r>
            <a:r>
              <a:rPr lang="tr-TR" sz="2400" dirty="0" err="1" smtClean="0"/>
              <a:t>maruziyetler</a:t>
            </a:r>
            <a:r>
              <a:rPr lang="tr-TR" sz="2400" dirty="0" smtClean="0"/>
              <a:t> genellikle endüstriyel, nakliyat kazaları veya yangınlar nedeniyle olmaktadır. </a:t>
            </a:r>
          </a:p>
          <a:p>
            <a:pPr algn="ctr">
              <a:buNone/>
            </a:pPr>
            <a:r>
              <a:rPr lang="tr-TR" sz="2400" dirty="0" smtClean="0"/>
              <a:t>Yüksek yoğunluktaki </a:t>
            </a:r>
            <a:r>
              <a:rPr lang="tr-TR" sz="2400" dirty="0" err="1" smtClean="0"/>
              <a:t>inhalasyon</a:t>
            </a:r>
            <a:r>
              <a:rPr lang="tr-TR" sz="2400" dirty="0" smtClean="0"/>
              <a:t> hasarı ağır solunumsal hasar ve hatta ölüme yol açabilir. </a:t>
            </a:r>
          </a:p>
          <a:p>
            <a:pPr algn="ctr">
              <a:buNone/>
            </a:pPr>
            <a:r>
              <a:rPr lang="tr-TR" sz="2400" dirty="0" smtClean="0"/>
              <a:t>Hasarın ortaya çıktığı alan </a:t>
            </a:r>
            <a:r>
              <a:rPr lang="tr-TR" sz="2400" dirty="0" err="1" smtClean="0"/>
              <a:t>inhale</a:t>
            </a:r>
            <a:r>
              <a:rPr lang="tr-TR" sz="2400" dirty="0" smtClean="0"/>
              <a:t> edilen ajanın fiziksel ve kimyasal özelliklerine bağlıdır. </a:t>
            </a:r>
            <a:r>
              <a:rPr lang="tr-TR" sz="2400" dirty="0" err="1" smtClean="0"/>
              <a:t>İnhale</a:t>
            </a:r>
            <a:r>
              <a:rPr lang="tr-TR" sz="2400" dirty="0" smtClean="0"/>
              <a:t> edilen gazın birikim alanı öncelikle gazın sudaki çözünürlüğüne bağlıdır. Diğer önemli faktörler </a:t>
            </a:r>
            <a:r>
              <a:rPr lang="tr-TR" sz="2400" dirty="0" err="1" smtClean="0"/>
              <a:t>maruziyet</a:t>
            </a:r>
            <a:r>
              <a:rPr lang="tr-TR" sz="2400" dirty="0" smtClean="0"/>
              <a:t> süresi ve kurbanın dakika </a:t>
            </a:r>
            <a:r>
              <a:rPr lang="tr-TR" sz="2400" dirty="0" err="1" smtClean="0"/>
              <a:t>ventilasyonudur</a:t>
            </a:r>
            <a:r>
              <a:rPr lang="tr-TR" sz="2400" dirty="0" smtClean="0"/>
              <a:t>. Amonyak gibi suda kolay çözünen bir gazın </a:t>
            </a:r>
            <a:r>
              <a:rPr lang="tr-TR" sz="2400" dirty="0" err="1" smtClean="0"/>
              <a:t>trakeaya</a:t>
            </a:r>
            <a:r>
              <a:rPr lang="tr-TR" sz="2400" dirty="0" smtClean="0"/>
              <a:t> ulaşana kadar konsantrasyonu, üst solunum yollarının mukozasındaki suda eridiğinden süratle azalır. </a:t>
            </a:r>
          </a:p>
          <a:p>
            <a:pPr algn="ctr">
              <a:buNone/>
            </a:pPr>
            <a:endParaRPr lang="tr-TR" sz="2400"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cstate="print"/>
          <a:srcRect/>
          <a:stretch>
            <a:fillRect/>
          </a:stretch>
        </p:blipFill>
        <p:spPr bwMode="auto">
          <a:xfrm>
            <a:off x="501780" y="908721"/>
            <a:ext cx="8373023" cy="51845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16624"/>
          </a:xfrm>
        </p:spPr>
        <p:txBody>
          <a:bodyPr/>
          <a:lstStyle/>
          <a:p>
            <a:pPr algn="ctr">
              <a:buNone/>
            </a:pPr>
            <a:r>
              <a:rPr lang="tr-TR" sz="3600" dirty="0" smtClean="0"/>
              <a:t>Tersine fosgen gibi sudaki çözünürlüğü az olan bir gaz üst solunum yollarında iyi </a:t>
            </a:r>
            <a:r>
              <a:rPr lang="tr-TR" sz="3600" dirty="0" err="1" smtClean="0"/>
              <a:t>absorbe</a:t>
            </a:r>
            <a:r>
              <a:rPr lang="tr-TR" sz="3600" dirty="0" smtClean="0"/>
              <a:t> edilemeyeceğinden alveollere kadar ulaşarak bu alanda da güçlü bir zararlı etki gösterebilir. </a:t>
            </a:r>
            <a:r>
              <a:rPr lang="tr-TR" sz="3600" dirty="0" err="1" smtClean="0"/>
              <a:t>Toksik</a:t>
            </a:r>
            <a:r>
              <a:rPr lang="tr-TR" sz="3600" dirty="0" smtClean="0"/>
              <a:t> </a:t>
            </a:r>
            <a:r>
              <a:rPr lang="tr-TR" sz="3600" dirty="0" err="1" smtClean="0"/>
              <a:t>inhalanların</a:t>
            </a:r>
            <a:r>
              <a:rPr lang="tr-TR" sz="3600" dirty="0" smtClean="0"/>
              <a:t> zararlı etkileri üst solunum yolu </a:t>
            </a:r>
            <a:r>
              <a:rPr lang="tr-TR" sz="3600" dirty="0" err="1" smtClean="0"/>
              <a:t>muköz</a:t>
            </a:r>
            <a:r>
              <a:rPr lang="tr-TR" sz="3600" dirty="0" smtClean="0"/>
              <a:t> </a:t>
            </a:r>
            <a:r>
              <a:rPr lang="tr-TR" sz="3600" dirty="0" err="1" smtClean="0"/>
              <a:t>membranlarında</a:t>
            </a:r>
            <a:r>
              <a:rPr lang="tr-TR" sz="3600" dirty="0" smtClean="0"/>
              <a:t> geçici hafif bir </a:t>
            </a:r>
            <a:r>
              <a:rPr lang="tr-TR" sz="3600" dirty="0" err="1" smtClean="0"/>
              <a:t>irritasyondan</a:t>
            </a:r>
            <a:r>
              <a:rPr lang="tr-TR" sz="3600" dirty="0" smtClean="0"/>
              <a:t> </a:t>
            </a:r>
            <a:r>
              <a:rPr lang="tr-TR" sz="3600" dirty="0" err="1" smtClean="0"/>
              <a:t>fatal</a:t>
            </a:r>
            <a:r>
              <a:rPr lang="tr-TR" sz="3600" dirty="0" smtClean="0"/>
              <a:t> </a:t>
            </a:r>
            <a:r>
              <a:rPr lang="tr-TR" sz="3600" dirty="0" err="1" smtClean="0"/>
              <a:t>Adult</a:t>
            </a:r>
            <a:r>
              <a:rPr lang="tr-TR" sz="3600" dirty="0" smtClean="0"/>
              <a:t> </a:t>
            </a:r>
            <a:r>
              <a:rPr lang="tr-TR" sz="3600" dirty="0" err="1" smtClean="0"/>
              <a:t>Respiratory</a:t>
            </a:r>
            <a:r>
              <a:rPr lang="tr-TR" sz="3600" dirty="0" smtClean="0"/>
              <a:t> </a:t>
            </a:r>
            <a:r>
              <a:rPr lang="tr-TR" sz="3600" dirty="0" err="1" smtClean="0"/>
              <a:t>Distress</a:t>
            </a:r>
            <a:r>
              <a:rPr lang="tr-TR" sz="3600" dirty="0" smtClean="0"/>
              <a:t> </a:t>
            </a:r>
            <a:r>
              <a:rPr lang="tr-TR" sz="3600" dirty="0" err="1" smtClean="0"/>
              <a:t>Syndrome</a:t>
            </a:r>
            <a:r>
              <a:rPr lang="tr-TR" sz="3600" dirty="0" smtClean="0"/>
              <a:t>(ARDS) ye kadar geniş bir spektrumda ortaya çıkar</a:t>
            </a:r>
            <a:r>
              <a:rPr lang="tr-TR" sz="3600" b="1" dirty="0" smtClean="0"/>
              <a:t>.</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559221"/>
            <a:ext cx="8640960" cy="4525963"/>
          </a:xfrm>
        </p:spPr>
        <p:txBody>
          <a:bodyPr/>
          <a:lstStyle/>
          <a:p>
            <a:pPr algn="ctr">
              <a:buNone/>
            </a:pPr>
            <a:r>
              <a:rPr lang="tr-TR" sz="3600" dirty="0" smtClean="0"/>
              <a:t>Zararlı solunumsal etkiler </a:t>
            </a:r>
            <a:r>
              <a:rPr lang="tr-TR" sz="3600" dirty="0" err="1" smtClean="0"/>
              <a:t>inhale</a:t>
            </a:r>
            <a:r>
              <a:rPr lang="tr-TR" sz="3600" dirty="0" smtClean="0"/>
              <a:t> edilen maddenin konsantrasyonuna bağlıdır.</a:t>
            </a:r>
          </a:p>
          <a:p>
            <a:pPr algn="ctr">
              <a:buNone/>
            </a:pPr>
            <a:r>
              <a:rPr lang="tr-TR" sz="3600" dirty="0" smtClean="0"/>
              <a:t>Amonyak yada </a:t>
            </a:r>
            <a:r>
              <a:rPr lang="tr-TR" sz="3600" dirty="0" err="1" smtClean="0"/>
              <a:t>klorin</a:t>
            </a:r>
            <a:r>
              <a:rPr lang="tr-TR" sz="3600" dirty="0" smtClean="0"/>
              <a:t> gibi suda çözünür maddelere düşük doz </a:t>
            </a:r>
            <a:r>
              <a:rPr lang="tr-TR" sz="3600" dirty="0" err="1" smtClean="0"/>
              <a:t>maruziyet</a:t>
            </a:r>
            <a:r>
              <a:rPr lang="tr-TR" sz="3600" dirty="0" smtClean="0"/>
              <a:t> genellikle </a:t>
            </a:r>
            <a:r>
              <a:rPr lang="tr-TR" sz="3600" dirty="0" err="1" smtClean="0"/>
              <a:t>konjunktival</a:t>
            </a:r>
            <a:r>
              <a:rPr lang="tr-TR" sz="3600" dirty="0" smtClean="0"/>
              <a:t> </a:t>
            </a:r>
            <a:r>
              <a:rPr lang="tr-TR" sz="3600" dirty="0" err="1" smtClean="0"/>
              <a:t>membranlar</a:t>
            </a:r>
            <a:r>
              <a:rPr lang="tr-TR" sz="3600" dirty="0" smtClean="0"/>
              <a:t> ve üst hava yollarında lokal </a:t>
            </a:r>
            <a:r>
              <a:rPr lang="tr-TR" sz="3600" dirty="0" err="1" smtClean="0"/>
              <a:t>irritasyona</a:t>
            </a:r>
            <a:r>
              <a:rPr lang="tr-TR" sz="3600" dirty="0" smtClean="0"/>
              <a:t> yol açarlar. Daha şiddetli </a:t>
            </a:r>
            <a:r>
              <a:rPr lang="tr-TR" sz="3600" dirty="0" err="1" smtClean="0"/>
              <a:t>maruziyet</a:t>
            </a:r>
            <a:r>
              <a:rPr lang="tr-TR" sz="3600" dirty="0" smtClean="0"/>
              <a:t> ses kısıklığı, öksürük ve </a:t>
            </a:r>
            <a:r>
              <a:rPr lang="tr-TR" sz="3600" dirty="0" err="1" smtClean="0"/>
              <a:t>bronkospazma</a:t>
            </a:r>
            <a:r>
              <a:rPr lang="tr-TR" sz="3600" dirty="0" smtClean="0"/>
              <a:t> neden olabilirken yüksek konsantrasyonda akut </a:t>
            </a:r>
            <a:r>
              <a:rPr lang="tr-TR" sz="3600" dirty="0" err="1" smtClean="0"/>
              <a:t>maruziyet</a:t>
            </a:r>
            <a:r>
              <a:rPr lang="tr-TR" sz="3600" dirty="0" smtClean="0"/>
              <a:t> ARDS ye yol açabilir. </a:t>
            </a:r>
            <a:endParaRPr lang="tr-TR" sz="3600"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pPr>
              <a:buNone/>
            </a:pPr>
            <a:r>
              <a:rPr lang="tr-TR" dirty="0" smtClean="0"/>
              <a:t>Fosgen, Azot </a:t>
            </a:r>
            <a:r>
              <a:rPr lang="tr-TR" dirty="0" err="1" smtClean="0"/>
              <a:t>oksidler</a:t>
            </a:r>
            <a:r>
              <a:rPr lang="tr-TR" dirty="0" smtClean="0"/>
              <a:t> gibi etkenler üst solunum yollarında hafif </a:t>
            </a:r>
            <a:r>
              <a:rPr lang="tr-TR" dirty="0" err="1" smtClean="0"/>
              <a:t>irritasyona</a:t>
            </a:r>
            <a:r>
              <a:rPr lang="tr-TR" dirty="0" smtClean="0"/>
              <a:t> neden olurken </a:t>
            </a:r>
            <a:r>
              <a:rPr lang="tr-TR" dirty="0" err="1" smtClean="0"/>
              <a:t>inhale</a:t>
            </a:r>
            <a:r>
              <a:rPr lang="tr-TR" dirty="0" smtClean="0"/>
              <a:t> edildiklerinde alt solunum yollarında birikirler ve </a:t>
            </a:r>
            <a:r>
              <a:rPr lang="tr-TR" dirty="0" err="1" smtClean="0"/>
              <a:t>pulmoner</a:t>
            </a:r>
            <a:r>
              <a:rPr lang="tr-TR" dirty="0" smtClean="0"/>
              <a:t> </a:t>
            </a:r>
            <a:r>
              <a:rPr lang="tr-TR" dirty="0" err="1" smtClean="0"/>
              <a:t>parankim</a:t>
            </a:r>
            <a:r>
              <a:rPr lang="tr-TR" dirty="0" smtClean="0"/>
              <a:t> üzerinde zararlı etkiyle doku nekrozuna yol açarlar. </a:t>
            </a:r>
            <a:r>
              <a:rPr lang="tr-TR" dirty="0" err="1" smtClean="0"/>
              <a:t>Toksik</a:t>
            </a:r>
            <a:r>
              <a:rPr lang="tr-TR" dirty="0" smtClean="0"/>
              <a:t> </a:t>
            </a:r>
            <a:r>
              <a:rPr lang="tr-TR" dirty="0" err="1" smtClean="0"/>
              <a:t>inhalasyon</a:t>
            </a:r>
            <a:r>
              <a:rPr lang="tr-TR" dirty="0" smtClean="0"/>
              <a:t> hasarı uzun sürede </a:t>
            </a:r>
            <a:r>
              <a:rPr lang="tr-TR" dirty="0" err="1" smtClean="0"/>
              <a:t>bronşiektazi</a:t>
            </a:r>
            <a:r>
              <a:rPr lang="tr-TR" dirty="0" smtClean="0"/>
              <a:t>, </a:t>
            </a:r>
            <a:r>
              <a:rPr lang="tr-TR" dirty="0" err="1" smtClean="0"/>
              <a:t>bronşiolitis</a:t>
            </a:r>
            <a:r>
              <a:rPr lang="tr-TR" dirty="0" smtClean="0"/>
              <a:t> </a:t>
            </a:r>
            <a:r>
              <a:rPr lang="es-ES" dirty="0" smtClean="0"/>
              <a:t>obliterans ve persistan astma gibi sorunlara yol açabilirler.</a:t>
            </a:r>
            <a:endParaRPr lang="tr-TR" dirty="0" smtClean="0"/>
          </a:p>
          <a:p>
            <a:pPr>
              <a:buNone/>
            </a:pPr>
            <a:endParaRPr lang="tr-T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ikdörtgen 1"/>
          <p:cNvSpPr>
            <a:spLocks noChangeArrowheads="1"/>
          </p:cNvSpPr>
          <p:nvPr/>
        </p:nvSpPr>
        <p:spPr bwMode="auto">
          <a:xfrm>
            <a:off x="285750" y="995363"/>
            <a:ext cx="8648700" cy="5078412"/>
          </a:xfrm>
          <a:prstGeom prst="rect">
            <a:avLst/>
          </a:prstGeom>
          <a:noFill/>
          <a:ln w="9525">
            <a:noFill/>
            <a:miter lim="800000"/>
            <a:headEnd/>
            <a:tailEnd/>
          </a:ln>
        </p:spPr>
        <p:txBody>
          <a:bodyPr>
            <a:spAutoFit/>
          </a:bodyPr>
          <a:lstStyle/>
          <a:p>
            <a:pPr>
              <a:lnSpc>
                <a:spcPct val="150000"/>
              </a:lnSpc>
            </a:pPr>
            <a:r>
              <a:rPr lang="tr-TR" dirty="0"/>
              <a:t>Tozların akciğerlerde hastalık meydana getirmesi;</a:t>
            </a:r>
          </a:p>
          <a:p>
            <a:pPr>
              <a:lnSpc>
                <a:spcPct val="150000"/>
              </a:lnSpc>
            </a:pPr>
            <a:r>
              <a:rPr lang="tr-TR" dirty="0"/>
              <a:t>hem tozun, hem de kişinin bazı özellikleri önem taşır!</a:t>
            </a:r>
          </a:p>
          <a:p>
            <a:pPr>
              <a:lnSpc>
                <a:spcPct val="150000"/>
              </a:lnSpc>
            </a:pPr>
            <a:endParaRPr lang="tr-TR" dirty="0"/>
          </a:p>
          <a:p>
            <a:pPr>
              <a:lnSpc>
                <a:spcPct val="150000"/>
              </a:lnSpc>
            </a:pPr>
            <a:r>
              <a:rPr lang="tr-TR" dirty="0"/>
              <a:t>Kişisel özelliklerden en önemlisi </a:t>
            </a:r>
            <a:r>
              <a:rPr lang="tr-TR" b="1" dirty="0">
                <a:solidFill>
                  <a:srgbClr val="FF0000"/>
                </a:solidFill>
              </a:rPr>
              <a:t>sigara</a:t>
            </a:r>
            <a:r>
              <a:rPr lang="tr-TR" dirty="0"/>
              <a:t> içilmesidir. Toz nedeniyle meydana gelen akciğer hastalıklarının her türü sigara içenlerde daha sık görülür. En bariz örneği; Asbeste bağlı akciğer kanserleridir.</a:t>
            </a:r>
          </a:p>
          <a:p>
            <a:pPr>
              <a:lnSpc>
                <a:spcPct val="150000"/>
              </a:lnSpc>
            </a:pPr>
            <a:r>
              <a:rPr lang="tr-TR" dirty="0"/>
              <a:t>Sigara ve asbest birbirinden bağımsız olarak akciğer kanserine neden olurlar. Ancak sigara ile asbest birlikte olduğunda akciğer kanseri riski çok yüksek düzeylere çıkmaktadır.</a:t>
            </a:r>
          </a:p>
          <a:p>
            <a:pPr>
              <a:lnSpc>
                <a:spcPct val="150000"/>
              </a:lnSpc>
            </a:pPr>
            <a:r>
              <a:rPr lang="tr-TR" dirty="0"/>
              <a:t>Kişisel özellik olarak </a:t>
            </a:r>
            <a:r>
              <a:rPr lang="tr-TR" b="1" dirty="0">
                <a:solidFill>
                  <a:srgbClr val="FF0000"/>
                </a:solidFill>
              </a:rPr>
              <a:t>genetik yapı</a:t>
            </a:r>
            <a:r>
              <a:rPr lang="tr-TR" dirty="0"/>
              <a:t>nın da önemi vardır.</a:t>
            </a:r>
          </a:p>
          <a:p>
            <a:pPr>
              <a:lnSpc>
                <a:spcPct val="150000"/>
              </a:lnSpc>
            </a:pPr>
            <a:r>
              <a:rPr lang="tr-TR" dirty="0"/>
              <a:t>Alfa-1 </a:t>
            </a:r>
            <a:r>
              <a:rPr lang="tr-TR" dirty="0" err="1"/>
              <a:t>antitripsin</a:t>
            </a:r>
            <a:r>
              <a:rPr lang="tr-TR" dirty="0"/>
              <a:t> enziminin eksikliği - solunum sistemi hastalıklarına yatkınlık</a:t>
            </a:r>
          </a:p>
          <a:p>
            <a:pPr>
              <a:lnSpc>
                <a:spcPct val="150000"/>
              </a:lnSpc>
            </a:pPr>
            <a:r>
              <a:rPr lang="tr-TR" dirty="0"/>
              <a:t>Bu kişiler toza bağlı akciğer hastalıkları için daha duyarlı!</a:t>
            </a:r>
          </a:p>
        </p:txBody>
      </p:sp>
      <p:sp>
        <p:nvSpPr>
          <p:cNvPr id="4" name="Rectangle 2"/>
          <p:cNvSpPr txBox="1">
            <a:spLocks noChangeArrowheads="1"/>
          </p:cNvSpPr>
          <p:nvPr/>
        </p:nvSpPr>
        <p:spPr bwMode="gray">
          <a:xfrm>
            <a:off x="414338" y="85725"/>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MESLEKİ SOL SİS HAST - TOZLAR</a:t>
            </a:r>
          </a:p>
        </p:txBody>
      </p:sp>
    </p:spTree>
  </p:cSld>
  <p:clrMapOvr>
    <a:masterClrMapping/>
  </p:clrMapOvr>
  <p:transition advClick="0" advTm="4000">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Başlık"/>
          <p:cNvSpPr>
            <a:spLocks noGrp="1"/>
          </p:cNvSpPr>
          <p:nvPr>
            <p:ph type="title"/>
          </p:nvPr>
        </p:nvSpPr>
        <p:spPr/>
        <p:txBody>
          <a:bodyPr/>
          <a:lstStyle/>
          <a:p>
            <a:r>
              <a:rPr lang="tr-TR" dirty="0" err="1" smtClean="0"/>
              <a:t>Toksik</a:t>
            </a:r>
            <a:r>
              <a:rPr lang="tr-TR" dirty="0" smtClean="0"/>
              <a:t> </a:t>
            </a:r>
            <a:r>
              <a:rPr lang="tr-TR" dirty="0" err="1" smtClean="0"/>
              <a:t>inhalanların</a:t>
            </a:r>
            <a:r>
              <a:rPr lang="tr-TR" dirty="0" smtClean="0"/>
              <a:t> solunum sistemindeki zararlı etkileri</a:t>
            </a:r>
            <a:endParaRPr lang="tr-TR" dirty="0"/>
          </a:p>
        </p:txBody>
      </p:sp>
      <p:pic>
        <p:nvPicPr>
          <p:cNvPr id="22530" name="Picture 2"/>
          <p:cNvPicPr>
            <a:picLocks noChangeAspect="1" noChangeArrowheads="1"/>
          </p:cNvPicPr>
          <p:nvPr/>
        </p:nvPicPr>
        <p:blipFill>
          <a:blip r:embed="rId2" cstate="print"/>
          <a:srcRect/>
          <a:stretch>
            <a:fillRect/>
          </a:stretch>
        </p:blipFill>
        <p:spPr bwMode="auto">
          <a:xfrm>
            <a:off x="66675" y="2033588"/>
            <a:ext cx="9010650" cy="2790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Başlık"/>
          <p:cNvSpPr>
            <a:spLocks noGrp="1"/>
          </p:cNvSpPr>
          <p:nvPr>
            <p:ph type="title"/>
          </p:nvPr>
        </p:nvSpPr>
        <p:spPr/>
        <p:txBody>
          <a:bodyPr/>
          <a:lstStyle/>
          <a:p>
            <a:r>
              <a:rPr lang="tr-TR" b="1" dirty="0" smtClean="0">
                <a:solidFill>
                  <a:srgbClr val="FF0000"/>
                </a:solidFill>
              </a:rPr>
              <a:t>İNHALASYON ATEŞİ</a:t>
            </a:r>
            <a:endParaRPr lang="tr-TR" dirty="0">
              <a:solidFill>
                <a:srgbClr val="FF0000"/>
              </a:solidFill>
            </a:endParaRPr>
          </a:p>
        </p:txBody>
      </p:sp>
      <p:sp>
        <p:nvSpPr>
          <p:cNvPr id="4" name="3 İçerik Yer Tutucusu"/>
          <p:cNvSpPr>
            <a:spLocks noGrp="1"/>
          </p:cNvSpPr>
          <p:nvPr>
            <p:ph idx="1"/>
          </p:nvPr>
        </p:nvSpPr>
        <p:spPr>
          <a:xfrm>
            <a:off x="457200" y="1412776"/>
            <a:ext cx="8229600" cy="4525963"/>
          </a:xfrm>
        </p:spPr>
        <p:txBody>
          <a:bodyPr/>
          <a:lstStyle/>
          <a:p>
            <a:pPr algn="ctr"/>
            <a:r>
              <a:rPr lang="tr-TR" sz="2800" dirty="0" err="1" smtClean="0"/>
              <a:t>İnhalasyon</a:t>
            </a:r>
            <a:r>
              <a:rPr lang="tr-TR" sz="2800" dirty="0" smtClean="0"/>
              <a:t> ateşi organik tozlara, polimer ve metal dumanlarına </a:t>
            </a:r>
            <a:r>
              <a:rPr lang="tr-TR" sz="2800" dirty="0" err="1" smtClean="0"/>
              <a:t>maruziyetten</a:t>
            </a:r>
            <a:r>
              <a:rPr lang="tr-TR" sz="2800" dirty="0" smtClean="0"/>
              <a:t> sonra kısa süren fakat </a:t>
            </a:r>
            <a:r>
              <a:rPr lang="tr-TR" sz="2800" dirty="0" err="1" smtClean="0"/>
              <a:t>debilitan</a:t>
            </a:r>
            <a:r>
              <a:rPr lang="tr-TR" sz="2800" dirty="0" smtClean="0"/>
              <a:t> grip benzeri semptomlara yol açan değişik sendromları kapsar</a:t>
            </a:r>
            <a:r>
              <a:rPr lang="tr-TR" sz="2800" b="1" dirty="0" smtClean="0"/>
              <a:t>. Yatkınlık ve duyarlılaşma gereken meslek astımı ve </a:t>
            </a:r>
            <a:r>
              <a:rPr lang="tr-TR" sz="2800" dirty="0" err="1" smtClean="0"/>
              <a:t>hipersensitivite</a:t>
            </a:r>
            <a:r>
              <a:rPr lang="tr-TR" sz="2800" dirty="0" smtClean="0"/>
              <a:t> </a:t>
            </a:r>
            <a:r>
              <a:rPr lang="tr-TR" sz="2800" dirty="0" err="1" smtClean="0"/>
              <a:t>pnömonisindekinin</a:t>
            </a:r>
            <a:r>
              <a:rPr lang="tr-TR" sz="2800" dirty="0" smtClean="0"/>
              <a:t> aksine </a:t>
            </a:r>
            <a:r>
              <a:rPr lang="tr-TR" sz="2800" dirty="0" err="1" smtClean="0"/>
              <a:t>inhalasyon</a:t>
            </a:r>
            <a:r>
              <a:rPr lang="tr-TR" sz="2800" dirty="0" smtClean="0"/>
              <a:t> ateşinde atak </a:t>
            </a:r>
            <a:r>
              <a:rPr lang="tr-TR" sz="2800" dirty="0" err="1" smtClean="0"/>
              <a:t>etiolojik</a:t>
            </a:r>
            <a:r>
              <a:rPr lang="tr-TR" sz="2800" dirty="0" smtClean="0"/>
              <a:t> ajana yüksek düzeyde maruz kalmaya bağlı olarak gelişir. </a:t>
            </a:r>
            <a:r>
              <a:rPr lang="tr-TR" sz="2800" dirty="0" err="1" smtClean="0"/>
              <a:t>Patogenezi</a:t>
            </a:r>
            <a:r>
              <a:rPr lang="tr-TR" sz="2800" dirty="0" smtClean="0"/>
              <a:t> tam olarak anlaşılmamıştır. Ancak kontrollü insan çalışmalarında </a:t>
            </a:r>
            <a:r>
              <a:rPr lang="tr-TR" sz="2800" dirty="0" err="1" smtClean="0"/>
              <a:t>çinkooksid</a:t>
            </a:r>
            <a:r>
              <a:rPr lang="tr-TR" sz="2800" dirty="0" smtClean="0"/>
              <a:t> dumanına maruz kalanlarda akciğerlerde lökosit  birikimi ve sistemik semptomlara yol açan </a:t>
            </a:r>
            <a:r>
              <a:rPr lang="tr-TR" sz="2800" dirty="0" err="1" smtClean="0"/>
              <a:t>sitokin</a:t>
            </a:r>
            <a:r>
              <a:rPr lang="tr-TR" sz="2800" dirty="0" smtClean="0"/>
              <a:t> </a:t>
            </a:r>
            <a:r>
              <a:rPr lang="tr-TR" sz="2800" dirty="0" err="1" smtClean="0"/>
              <a:t>salınımı</a:t>
            </a:r>
            <a:r>
              <a:rPr lang="tr-TR" sz="2800" dirty="0" smtClean="0"/>
              <a:t> olduğu gösterilmiştir.</a:t>
            </a:r>
            <a:endParaRPr lang="tr-TR" sz="2800"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Başlık"/>
          <p:cNvSpPr>
            <a:spLocks noGrp="1"/>
          </p:cNvSpPr>
          <p:nvPr>
            <p:ph type="title"/>
          </p:nvPr>
        </p:nvSpPr>
        <p:spPr/>
        <p:txBody>
          <a:bodyPr/>
          <a:lstStyle/>
          <a:p>
            <a:r>
              <a:rPr lang="tr-TR" dirty="0" err="1" smtClean="0"/>
              <a:t>İnhalasyon</a:t>
            </a:r>
            <a:r>
              <a:rPr lang="tr-TR" dirty="0" smtClean="0"/>
              <a:t> ateşine yol açan bazı ajanlar</a:t>
            </a:r>
            <a:endParaRPr lang="tr-TR" dirty="0"/>
          </a:p>
        </p:txBody>
      </p:sp>
      <p:pic>
        <p:nvPicPr>
          <p:cNvPr id="23554" name="Picture 2"/>
          <p:cNvPicPr>
            <a:picLocks noChangeAspect="1" noChangeArrowheads="1"/>
          </p:cNvPicPr>
          <p:nvPr/>
        </p:nvPicPr>
        <p:blipFill>
          <a:blip r:embed="rId2" cstate="print"/>
          <a:srcRect/>
          <a:stretch>
            <a:fillRect/>
          </a:stretch>
        </p:blipFill>
        <p:spPr bwMode="auto">
          <a:xfrm>
            <a:off x="1166813" y="1757561"/>
            <a:ext cx="6810375" cy="1095375"/>
          </a:xfrm>
          <a:prstGeom prst="rect">
            <a:avLst/>
          </a:prstGeom>
          <a:noFill/>
          <a:ln w="9525">
            <a:noFill/>
            <a:miter lim="800000"/>
            <a:headEnd/>
            <a:tailEnd/>
          </a:ln>
        </p:spPr>
      </p:pic>
      <p:pic>
        <p:nvPicPr>
          <p:cNvPr id="23555" name="Picture 3"/>
          <p:cNvPicPr>
            <a:picLocks noChangeAspect="1" noChangeArrowheads="1"/>
          </p:cNvPicPr>
          <p:nvPr/>
        </p:nvPicPr>
        <p:blipFill>
          <a:blip r:embed="rId3" cstate="print"/>
          <a:srcRect/>
          <a:stretch>
            <a:fillRect/>
          </a:stretch>
        </p:blipFill>
        <p:spPr bwMode="auto">
          <a:xfrm>
            <a:off x="1214920" y="2789728"/>
            <a:ext cx="6810375"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z="5400" b="1" dirty="0" smtClean="0">
                <a:solidFill>
                  <a:srgbClr val="FF0000"/>
                </a:solidFill>
              </a:rPr>
              <a:t>BİSİNOZİS</a:t>
            </a:r>
            <a:endParaRPr lang="tr-TR" sz="5400" b="1" dirty="0">
              <a:solidFill>
                <a:srgbClr val="FF0000"/>
              </a:solidFill>
            </a:endParaRPr>
          </a:p>
        </p:txBody>
      </p:sp>
      <p:sp>
        <p:nvSpPr>
          <p:cNvPr id="3" name="2 İçerik Yer Tutucusu"/>
          <p:cNvSpPr>
            <a:spLocks noGrp="1"/>
          </p:cNvSpPr>
          <p:nvPr>
            <p:ph idx="1"/>
          </p:nvPr>
        </p:nvSpPr>
        <p:spPr>
          <a:xfrm>
            <a:off x="251520" y="1340768"/>
            <a:ext cx="8712968" cy="4525963"/>
          </a:xfrm>
        </p:spPr>
        <p:txBody>
          <a:bodyPr/>
          <a:lstStyle/>
          <a:p>
            <a:pPr algn="ctr">
              <a:buNone/>
            </a:pPr>
            <a:r>
              <a:rPr lang="tr-TR" sz="2500" dirty="0" smtClean="0"/>
              <a:t>İngiltere’de sanayi devrimi ile birlikte pamuklu tekstil sektöründe üretimin </a:t>
            </a:r>
            <a:r>
              <a:rPr lang="tr-TR" sz="2500" dirty="0" err="1" smtClean="0"/>
              <a:t>makinalarla</a:t>
            </a:r>
            <a:r>
              <a:rPr lang="tr-TR" sz="2500" dirty="0" smtClean="0"/>
              <a:t> yapılmaya başlanması, birçok işletmenin açılmasını, büyük miktarlarda pamuğun çok sayıda insan çalıştırılarak işlenmesini sağlamıştır. Bu işyerlerinde çalışanların küçük yaşlardan itibaren, hiçbir koruyucu önlem alınmaksızın uzun süre çalıştırılması, birçok sağlık sorununu da beraberinde getirmiştir. Daha 1800’lerin başında pamuk işçilerinde işle ilişkili öksürük ve göğüste rahatsızlık hissinin ortaya çıktığı bildirilmiştir. Hemen ardından </a:t>
            </a:r>
            <a:r>
              <a:rPr lang="tr-TR" sz="2500" dirty="0" err="1" smtClean="0"/>
              <a:t>bisinozise</a:t>
            </a:r>
            <a:r>
              <a:rPr lang="tr-TR" sz="2500" dirty="0" smtClean="0"/>
              <a:t> özgü semptomların spesifik periyodik yapısı da tanımlanmıştır. Buna göre işçiler pamuk tozuyla karşılaştıkları ilk iş günlerinde daha çok rahatsızlık hissediyorlar, hafta sonu tatiline doğru rahatsızlığın azaldığını ifade ediyorlardı.</a:t>
            </a:r>
            <a:endParaRPr lang="tr-TR" sz="2500"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BİSİNOZİS</a:t>
            </a:r>
            <a:endParaRPr lang="tr-TR" dirty="0"/>
          </a:p>
        </p:txBody>
      </p:sp>
      <p:sp>
        <p:nvSpPr>
          <p:cNvPr id="3" name="2 İçerik Yer Tutucusu"/>
          <p:cNvSpPr>
            <a:spLocks noGrp="1"/>
          </p:cNvSpPr>
          <p:nvPr>
            <p:ph idx="1"/>
          </p:nvPr>
        </p:nvSpPr>
        <p:spPr>
          <a:xfrm>
            <a:off x="457200" y="1268760"/>
            <a:ext cx="8229600" cy="4525963"/>
          </a:xfrm>
        </p:spPr>
        <p:txBody>
          <a:bodyPr/>
          <a:lstStyle/>
          <a:p>
            <a:r>
              <a:rPr lang="tr-TR" sz="2600" dirty="0" smtClean="0"/>
              <a:t>Son birkaç yıldır gelişmiş ülkelerde toz kontrolünün etkin olarak sağlanmasıyla </a:t>
            </a:r>
            <a:r>
              <a:rPr lang="tr-TR" sz="2600" dirty="0" err="1" smtClean="0"/>
              <a:t>bisinozis</a:t>
            </a:r>
            <a:r>
              <a:rPr lang="tr-TR" sz="2600" dirty="0" smtClean="0"/>
              <a:t> </a:t>
            </a:r>
            <a:r>
              <a:rPr lang="tr-TR" sz="2600" dirty="0" err="1" smtClean="0"/>
              <a:t>prevalansı</a:t>
            </a:r>
            <a:r>
              <a:rPr lang="tr-TR" sz="2600" dirty="0" smtClean="0"/>
              <a:t> %50 </a:t>
            </a:r>
            <a:r>
              <a:rPr lang="tr-TR" sz="2600" dirty="0" err="1" smtClean="0"/>
              <a:t>lerden</a:t>
            </a:r>
            <a:r>
              <a:rPr lang="tr-TR" sz="2600" dirty="0" smtClean="0"/>
              <a:t> %3 </a:t>
            </a:r>
            <a:r>
              <a:rPr lang="tr-TR" sz="2600" dirty="0" err="1" smtClean="0"/>
              <a:t>lere</a:t>
            </a:r>
            <a:r>
              <a:rPr lang="tr-TR" sz="2600" dirty="0" smtClean="0"/>
              <a:t> gerilemiştir. Orta ve uzak doğuda ise hala %50 düzeylerindedir. </a:t>
            </a:r>
            <a:r>
              <a:rPr lang="tr-TR" sz="2600" dirty="0" err="1" smtClean="0"/>
              <a:t>Türkiyede</a:t>
            </a:r>
            <a:r>
              <a:rPr lang="tr-TR" sz="2600" dirty="0" smtClean="0"/>
              <a:t> pamuklu sektöründe 1966 yılından bu yana </a:t>
            </a:r>
            <a:r>
              <a:rPr lang="tr-TR" sz="2600" dirty="0" err="1" smtClean="0"/>
              <a:t>bisinozis</a:t>
            </a:r>
            <a:r>
              <a:rPr lang="tr-TR" sz="2600" dirty="0" smtClean="0"/>
              <a:t> </a:t>
            </a:r>
            <a:r>
              <a:rPr lang="tr-TR" sz="2600" dirty="0" err="1" smtClean="0"/>
              <a:t>prevalansını</a:t>
            </a:r>
            <a:r>
              <a:rPr lang="tr-TR" sz="2600" dirty="0" smtClean="0"/>
              <a:t> araştıran çalışmalarda %46 ya ulaşan farklı değerler saptanmıştır. Son yıllarda Ege bölgesinden iki çalışmada </a:t>
            </a:r>
            <a:r>
              <a:rPr lang="tr-TR" sz="2600" dirty="0" err="1" smtClean="0"/>
              <a:t>prevalans</a:t>
            </a:r>
            <a:r>
              <a:rPr lang="tr-TR" sz="2600" dirty="0" smtClean="0"/>
              <a:t> % 3.5 düzeyinde bulunmuştur. </a:t>
            </a:r>
          </a:p>
          <a:p>
            <a:r>
              <a:rPr lang="tr-TR" sz="2600" dirty="0" err="1" smtClean="0"/>
              <a:t>Bisinoze</a:t>
            </a:r>
            <a:r>
              <a:rPr lang="tr-TR" sz="2600" dirty="0" smtClean="0"/>
              <a:t> en sık yol açan bitki pamuktur. Pamuk toplandıktan sonra konfeksiyon aşamasına kadar tüm işlemler sırasında pamuk tozu oluşur. Keten, </a:t>
            </a:r>
            <a:r>
              <a:rPr lang="tr-TR" sz="2600" dirty="0" err="1" smtClean="0"/>
              <a:t>sisal</a:t>
            </a:r>
            <a:r>
              <a:rPr lang="tr-TR" sz="2600" dirty="0" smtClean="0"/>
              <a:t>, kendir, </a:t>
            </a:r>
            <a:r>
              <a:rPr lang="tr-TR" sz="2600" dirty="0" err="1" smtClean="0"/>
              <a:t>kapok</a:t>
            </a:r>
            <a:r>
              <a:rPr lang="tr-TR" sz="2600" dirty="0" smtClean="0"/>
              <a:t>, jüt, ve hatta yün de </a:t>
            </a:r>
            <a:r>
              <a:rPr lang="tr-TR" sz="2600" dirty="0" err="1" smtClean="0"/>
              <a:t>bisinozise</a:t>
            </a:r>
            <a:r>
              <a:rPr lang="tr-TR" sz="2600" dirty="0" smtClean="0"/>
              <a:t> neden olan diğer bitkilerdir. </a:t>
            </a:r>
            <a:endParaRPr lang="tr-TR" sz="2600"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BİSİNOZİS - Klinik değerlendirme</a:t>
            </a:r>
            <a:endParaRPr lang="tr-TR" dirty="0"/>
          </a:p>
        </p:txBody>
      </p:sp>
      <p:sp>
        <p:nvSpPr>
          <p:cNvPr id="3" name="2 İçerik Yer Tutucusu"/>
          <p:cNvSpPr>
            <a:spLocks noGrp="1"/>
          </p:cNvSpPr>
          <p:nvPr>
            <p:ph idx="1"/>
          </p:nvPr>
        </p:nvSpPr>
        <p:spPr/>
        <p:txBody>
          <a:bodyPr/>
          <a:lstStyle/>
          <a:p>
            <a:r>
              <a:rPr lang="tr-TR" sz="2400" dirty="0" err="1" smtClean="0"/>
              <a:t>Bisinozis</a:t>
            </a:r>
            <a:r>
              <a:rPr lang="tr-TR" sz="2400" dirty="0" smtClean="0"/>
              <a:t> klasik olarak işten uzaklaşınca ya da tatilden sonraki ilk iş günü, işe başladıktan 3-4 saat sonra, işle ilişkili </a:t>
            </a:r>
            <a:r>
              <a:rPr lang="tr-TR" sz="2400" dirty="0" err="1" smtClean="0"/>
              <a:t>chest</a:t>
            </a:r>
            <a:r>
              <a:rPr lang="tr-TR" sz="2400" dirty="0" smtClean="0"/>
              <a:t> </a:t>
            </a:r>
            <a:r>
              <a:rPr lang="tr-TR" sz="2400" dirty="0" err="1" smtClean="0"/>
              <a:t>tightness</a:t>
            </a:r>
            <a:r>
              <a:rPr lang="tr-TR" sz="2400" dirty="0" smtClean="0"/>
              <a:t> (göğüste şişkinlik/sertlik hissi) ortaya çıkması, bu yakınmanın takip eden iş günlerinde şiddetinin giderek azalması, sonraki çalışma haftasında da aynı ritmik özelliği sürdürmesi ile karakterli bir tablodur. </a:t>
            </a:r>
          </a:p>
          <a:p>
            <a:r>
              <a:rPr lang="tr-TR" sz="2400" dirty="0" smtClean="0"/>
              <a:t>Son yıllarda </a:t>
            </a:r>
            <a:r>
              <a:rPr lang="tr-TR" sz="2400" dirty="0" err="1" smtClean="0"/>
              <a:t>bisinozisin</a:t>
            </a:r>
            <a:r>
              <a:rPr lang="tr-TR" sz="2400" dirty="0" smtClean="0"/>
              <a:t> akut ve kronik olarak iki formda değerlendirilmesi gerektiği ileri sürülmektedir; </a:t>
            </a:r>
          </a:p>
          <a:p>
            <a:pPr lvl="1"/>
            <a:r>
              <a:rPr lang="tr-TR" sz="2000" dirty="0" smtClean="0"/>
              <a:t>Akut </a:t>
            </a:r>
            <a:r>
              <a:rPr lang="tr-TR" sz="2000" dirty="0" err="1" smtClean="0"/>
              <a:t>bisinozis</a:t>
            </a:r>
            <a:r>
              <a:rPr lang="tr-TR" sz="2000" dirty="0" smtClean="0"/>
              <a:t> akut havayolu yanıtını kapsar. Pamuk tozuna yeni maruz kalanlarda görülür. </a:t>
            </a:r>
          </a:p>
          <a:p>
            <a:pPr lvl="1"/>
            <a:r>
              <a:rPr lang="tr-TR" sz="2000" dirty="0" smtClean="0"/>
              <a:t>Kronik </a:t>
            </a:r>
            <a:r>
              <a:rPr lang="tr-TR" sz="2000" dirty="0" err="1" smtClean="0"/>
              <a:t>bisinozis</a:t>
            </a:r>
            <a:r>
              <a:rPr lang="tr-TR" sz="2000" dirty="0" smtClean="0"/>
              <a:t> ise pamuk tozuna uzun yıllar </a:t>
            </a:r>
            <a:r>
              <a:rPr lang="tr-TR" sz="2000" dirty="0" err="1" smtClean="0"/>
              <a:t>maruziyetten</a:t>
            </a:r>
            <a:r>
              <a:rPr lang="tr-TR" sz="2000" dirty="0" smtClean="0"/>
              <a:t> sonra ortaya çıkan solunumsal bozukluk ve semptomlara dayandırılır.</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BİSİNOZİS - Klinik değerlendirme</a:t>
            </a:r>
            <a:endParaRPr lang="tr-TR" dirty="0"/>
          </a:p>
        </p:txBody>
      </p:sp>
      <p:sp>
        <p:nvSpPr>
          <p:cNvPr id="3" name="2 İçerik Yer Tutucusu"/>
          <p:cNvSpPr>
            <a:spLocks noGrp="1"/>
          </p:cNvSpPr>
          <p:nvPr>
            <p:ph idx="1"/>
          </p:nvPr>
        </p:nvSpPr>
        <p:spPr/>
        <p:txBody>
          <a:bodyPr/>
          <a:lstStyle/>
          <a:p>
            <a:r>
              <a:rPr lang="tr-TR" sz="2800" dirty="0" smtClean="0"/>
              <a:t>Akut </a:t>
            </a:r>
            <a:r>
              <a:rPr lang="tr-TR" sz="2800" dirty="0" err="1" smtClean="0"/>
              <a:t>bisinozis</a:t>
            </a:r>
            <a:r>
              <a:rPr lang="tr-TR" sz="2800" dirty="0" smtClean="0"/>
              <a:t>: Pamuk tozu ile ilk defa karşılaşan olguların yaklaşık 1/3 ünde çok değişik şiddetlerde akut havayolu yanıtı ortaya çıkmaktadır.</a:t>
            </a:r>
          </a:p>
          <a:p>
            <a:r>
              <a:rPr lang="tr-TR" sz="2800" dirty="0" smtClean="0"/>
              <a:t>Kronik </a:t>
            </a:r>
            <a:r>
              <a:rPr lang="tr-TR" sz="2800" dirty="0" err="1" smtClean="0"/>
              <a:t>bisinozis</a:t>
            </a:r>
            <a:r>
              <a:rPr lang="tr-TR" sz="2800" dirty="0" smtClean="0"/>
              <a:t>: Yukarıda tanımlanan klasik </a:t>
            </a:r>
            <a:r>
              <a:rPr lang="tr-TR" sz="2800" dirty="0" err="1" smtClean="0"/>
              <a:t>bisinozis</a:t>
            </a:r>
            <a:r>
              <a:rPr lang="tr-TR" sz="2800" dirty="0" smtClean="0"/>
              <a:t> tablosudur. Başlangıçta kuru öksürük ve hırıltı da bulunabilir. İşçiler çoğunlukla çalışma döneminin ilk yarısında şiddetli semptomlardan yakınırlar. </a:t>
            </a:r>
            <a:r>
              <a:rPr lang="tr-TR" sz="2800" dirty="0" err="1" smtClean="0"/>
              <a:t>Semptomatik</a:t>
            </a:r>
            <a:r>
              <a:rPr lang="tr-TR" sz="2800" dirty="0" smtClean="0"/>
              <a:t> işçilerin çoğu gece evde de yakınmalarında ek bir şiddetlenme hissederler. </a:t>
            </a:r>
          </a:p>
          <a:p>
            <a:r>
              <a:rPr lang="tr-TR" sz="2800" dirty="0" err="1" smtClean="0"/>
              <a:t>Bisinozis</a:t>
            </a:r>
            <a:r>
              <a:rPr lang="tr-TR" sz="2800" dirty="0" smtClean="0"/>
              <a:t> tablosu WHO tarafından derecelendirilmiştir.</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Başlık"/>
          <p:cNvSpPr>
            <a:spLocks noGrp="1"/>
          </p:cNvSpPr>
          <p:nvPr>
            <p:ph type="title"/>
          </p:nvPr>
        </p:nvSpPr>
        <p:spPr/>
        <p:txBody>
          <a:bodyPr/>
          <a:lstStyle/>
          <a:p>
            <a:r>
              <a:rPr lang="tr-TR" dirty="0" smtClean="0"/>
              <a:t>WHO’ </a:t>
            </a:r>
            <a:r>
              <a:rPr lang="tr-TR" dirty="0" err="1" smtClean="0"/>
              <a:t>nun</a:t>
            </a:r>
            <a:r>
              <a:rPr lang="tr-TR" dirty="0" smtClean="0"/>
              <a:t> </a:t>
            </a:r>
            <a:r>
              <a:rPr lang="tr-TR" dirty="0" err="1" smtClean="0"/>
              <a:t>bisinozis</a:t>
            </a:r>
            <a:r>
              <a:rPr lang="tr-TR" dirty="0" smtClean="0"/>
              <a:t> sınıflaması</a:t>
            </a:r>
            <a:endParaRPr lang="tr-TR" dirty="0"/>
          </a:p>
        </p:txBody>
      </p:sp>
      <p:pic>
        <p:nvPicPr>
          <p:cNvPr id="24578" name="Picture 2"/>
          <p:cNvPicPr>
            <a:picLocks noChangeAspect="1" noChangeArrowheads="1"/>
          </p:cNvPicPr>
          <p:nvPr/>
        </p:nvPicPr>
        <p:blipFill>
          <a:blip r:embed="rId2" cstate="print"/>
          <a:srcRect/>
          <a:stretch>
            <a:fillRect/>
          </a:stretch>
        </p:blipFill>
        <p:spPr bwMode="auto">
          <a:xfrm>
            <a:off x="1162050" y="1484784"/>
            <a:ext cx="6819900" cy="4533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solidFill>
                  <a:srgbClr val="FF0000"/>
                </a:solidFill>
              </a:rPr>
              <a:t>KRONİK OBSTRÜKTİF AKCİĞER HASTALIĞI(KOAH)</a:t>
            </a:r>
            <a:endParaRPr lang="tr-TR" b="1" dirty="0">
              <a:solidFill>
                <a:srgbClr val="FF0000"/>
              </a:solidFill>
            </a:endParaRPr>
          </a:p>
        </p:txBody>
      </p:sp>
      <p:sp>
        <p:nvSpPr>
          <p:cNvPr id="3" name="2 İçerik Yer Tutucusu"/>
          <p:cNvSpPr>
            <a:spLocks noGrp="1"/>
          </p:cNvSpPr>
          <p:nvPr>
            <p:ph idx="1"/>
          </p:nvPr>
        </p:nvSpPr>
        <p:spPr/>
        <p:txBody>
          <a:bodyPr/>
          <a:lstStyle/>
          <a:p>
            <a:r>
              <a:rPr lang="tr-TR" sz="2000" dirty="0" smtClean="0"/>
              <a:t>Sigara içimi, KOAH </a:t>
            </a:r>
            <a:r>
              <a:rPr lang="tr-TR" sz="2000" dirty="0" err="1" smtClean="0"/>
              <a:t>nın</a:t>
            </a:r>
            <a:r>
              <a:rPr lang="tr-TR" sz="2000" dirty="0" smtClean="0"/>
              <a:t> oluşumunda rol alan temel faktördür. Ancak bir çok mesleksel tozlar kronik hava akımı </a:t>
            </a:r>
            <a:r>
              <a:rPr lang="tr-TR" sz="2000" dirty="0" err="1" smtClean="0"/>
              <a:t>kısılılığı</a:t>
            </a:r>
            <a:r>
              <a:rPr lang="tr-TR" sz="2000" dirty="0" smtClean="0"/>
              <a:t> ve amfizem oluşumuna katkıda bulunabilir. </a:t>
            </a:r>
          </a:p>
          <a:p>
            <a:r>
              <a:rPr lang="tr-TR" sz="2000" dirty="0" smtClean="0"/>
              <a:t>Kömür tozu, kristal silika ve pamuk tozu, </a:t>
            </a:r>
            <a:r>
              <a:rPr lang="tr-TR" sz="2000" dirty="0" err="1" smtClean="0"/>
              <a:t>kadmium</a:t>
            </a:r>
            <a:r>
              <a:rPr lang="tr-TR" sz="2000" dirty="0" smtClean="0"/>
              <a:t>, </a:t>
            </a:r>
            <a:r>
              <a:rPr lang="tr-TR" sz="2000" dirty="0" err="1" smtClean="0"/>
              <a:t>toluene</a:t>
            </a:r>
            <a:r>
              <a:rPr lang="tr-TR" sz="2000" dirty="0" smtClean="0"/>
              <a:t> </a:t>
            </a:r>
            <a:r>
              <a:rPr lang="tr-TR" sz="2000" dirty="0" err="1" smtClean="0"/>
              <a:t>diisosiyanat</a:t>
            </a:r>
            <a:r>
              <a:rPr lang="tr-TR" sz="2000" dirty="0" smtClean="0"/>
              <a:t> bu tür mesleksel faktörlere örnek olarak verilebilir. Silika ya da berilyum tozu kronik hava akımı </a:t>
            </a:r>
            <a:r>
              <a:rPr lang="tr-TR" sz="2000" dirty="0" err="1" smtClean="0"/>
              <a:t>kısılılığına</a:t>
            </a:r>
            <a:r>
              <a:rPr lang="tr-TR" sz="2000" dirty="0" smtClean="0"/>
              <a:t> yol açtığında </a:t>
            </a:r>
            <a:r>
              <a:rPr lang="tr-TR" sz="2000" dirty="0" err="1" smtClean="0"/>
              <a:t>pnömokonyozun</a:t>
            </a:r>
            <a:r>
              <a:rPr lang="tr-TR" sz="2000" dirty="0" smtClean="0"/>
              <a:t> radyografik bulguları da tabloya eşlik edebilir. </a:t>
            </a:r>
          </a:p>
          <a:p>
            <a:r>
              <a:rPr lang="tr-TR" sz="2000" dirty="0" err="1" smtClean="0"/>
              <a:t>KOAH’a</a:t>
            </a:r>
            <a:r>
              <a:rPr lang="tr-TR" sz="2000" dirty="0" smtClean="0"/>
              <a:t> yol açan diğer maddelerin çoğunda hava akımı kısıtlılığı olsa da akciğer </a:t>
            </a:r>
            <a:r>
              <a:rPr lang="tr-TR" sz="2000" dirty="0" err="1" smtClean="0"/>
              <a:t>grafisi</a:t>
            </a:r>
            <a:r>
              <a:rPr lang="tr-TR" sz="2000" dirty="0" smtClean="0"/>
              <a:t> normaldir. Kömür tozu ve </a:t>
            </a:r>
            <a:r>
              <a:rPr lang="tr-TR" sz="2000" dirty="0" err="1" smtClean="0"/>
              <a:t>silica</a:t>
            </a:r>
            <a:r>
              <a:rPr lang="tr-TR" sz="2000" dirty="0" smtClean="0"/>
              <a:t> tozu dahil bir çok madde ile </a:t>
            </a:r>
            <a:r>
              <a:rPr lang="tr-TR" sz="2000" dirty="0" err="1" smtClean="0"/>
              <a:t>maruziyet</a:t>
            </a:r>
            <a:r>
              <a:rPr lang="tr-TR" sz="2000" dirty="0" smtClean="0"/>
              <a:t> dursa bile hastalık 10-20 yıl gibi uzun sure içinde ilerleyebilir. Kadmiyum diğer mineral tozlarından daha düşük düzeylerde, uzun sure </a:t>
            </a:r>
            <a:r>
              <a:rPr lang="tr-TR" sz="2000" dirty="0" err="1" smtClean="0"/>
              <a:t>maruziyet</a:t>
            </a:r>
            <a:r>
              <a:rPr lang="tr-TR" sz="2000" dirty="0" smtClean="0"/>
              <a:t> ile amfizeme yol açar. Pamuk tozu bakteriyel </a:t>
            </a:r>
            <a:r>
              <a:rPr lang="tr-TR" sz="2000" dirty="0" err="1" smtClean="0"/>
              <a:t>endotoksini</a:t>
            </a:r>
            <a:r>
              <a:rPr lang="tr-TR" sz="2000" dirty="0" smtClean="0"/>
              <a:t> içeren </a:t>
            </a:r>
            <a:r>
              <a:rPr lang="tr-TR" sz="2000" dirty="0" err="1" smtClean="0"/>
              <a:t>complex</a:t>
            </a:r>
            <a:r>
              <a:rPr lang="tr-TR" sz="2000" dirty="0" smtClean="0"/>
              <a:t> bir karışımdır. Kronik bronşit, meslek astımı, </a:t>
            </a:r>
            <a:r>
              <a:rPr lang="tr-TR" sz="2000" dirty="0" err="1" smtClean="0"/>
              <a:t>inhalasyon</a:t>
            </a:r>
            <a:r>
              <a:rPr lang="tr-TR" sz="2000" dirty="0" smtClean="0"/>
              <a:t> ateşi ve kronik hava akımı kısıtlılığına yol açar.</a:t>
            </a:r>
            <a:endParaRPr lang="tr-TR" sz="2000"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Başlık"/>
          <p:cNvSpPr>
            <a:spLocks noGrp="1"/>
          </p:cNvSpPr>
          <p:nvPr>
            <p:ph type="ctrTitle"/>
          </p:nvPr>
        </p:nvSpPr>
        <p:spPr/>
        <p:txBody>
          <a:bodyPr/>
          <a:lstStyle/>
          <a:p>
            <a:r>
              <a:rPr lang="tr-TR" dirty="0" smtClean="0"/>
              <a:t>IV. DERSİN SONU</a:t>
            </a:r>
            <a:endParaRPr lang="tr-TR" dirty="0"/>
          </a:p>
        </p:txBody>
      </p:sp>
      <p:sp>
        <p:nvSpPr>
          <p:cNvPr id="5" name="4 Alt Başlık"/>
          <p:cNvSpPr>
            <a:spLocks noGrp="1"/>
          </p:cNvSpPr>
          <p:nvPr>
            <p:ph type="subTitle" idx="1"/>
          </p:nvPr>
        </p:nvSpPr>
        <p:spPr/>
        <p:txBody>
          <a:bodyPr/>
          <a:lstStyle/>
          <a:p>
            <a:endParaRPr lang="tr-T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srcRect/>
          <a:stretch>
            <a:fillRect/>
          </a:stretch>
        </p:blipFill>
        <p:spPr bwMode="auto">
          <a:xfrm>
            <a:off x="923925" y="1008063"/>
            <a:ext cx="6919913" cy="4616450"/>
          </a:xfrm>
          <a:prstGeom prst="rect">
            <a:avLst/>
          </a:prstGeom>
          <a:noFill/>
          <a:ln w="9525">
            <a:noFill/>
            <a:miter lim="800000"/>
            <a:headEnd/>
            <a:tailEnd/>
          </a:ln>
          <a:effectLst/>
        </p:spPr>
      </p:pic>
      <p:sp>
        <p:nvSpPr>
          <p:cNvPr id="5" name="Rectangle 2"/>
          <p:cNvSpPr txBox="1">
            <a:spLocks noGrp="1" noChangeArrowheads="1"/>
          </p:cNvSpPr>
          <p:nvPr>
            <p:ph type="title"/>
          </p:nvPr>
        </p:nvSpPr>
        <p:spPr>
          <a:xfrm>
            <a:off x="338138" y="93663"/>
            <a:ext cx="8520112" cy="647700"/>
          </a:xfrm>
          <a:solidFill>
            <a:srgbClr val="0070C0"/>
          </a:solidFill>
          <a:extLst/>
        </p:spPr>
        <p:txBody>
          <a:bodyPr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fontAlgn="base">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fontAlgn="base">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fontAlgn="base">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fontAlgn="base">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PNÖMOKONYOZ TANI ŞEMASI</a:t>
            </a:r>
          </a:p>
        </p:txBody>
      </p:sp>
    </p:spTree>
  </p:cSld>
  <p:clrMapOvr>
    <a:masterClrMapping/>
  </p:clrMapOvr>
  <p:transition advClick="0" advTm="4000">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1"/>
          <p:cNvGrpSpPr>
            <a:grpSpLocks/>
          </p:cNvGrpSpPr>
          <p:nvPr/>
        </p:nvGrpSpPr>
        <p:grpSpPr bwMode="auto">
          <a:xfrm rot="5400000">
            <a:off x="804863" y="5764213"/>
            <a:ext cx="144462" cy="1154112"/>
            <a:chOff x="3424" y="1389"/>
            <a:chExt cx="182" cy="2132"/>
          </a:xfrm>
        </p:grpSpPr>
        <p:sp>
          <p:nvSpPr>
            <p:cNvPr id="17414" name="Rectangle 32"/>
            <p:cNvSpPr>
              <a:spLocks noChangeArrowheads="1"/>
            </p:cNvSpPr>
            <p:nvPr/>
          </p:nvSpPr>
          <p:spPr bwMode="auto">
            <a:xfrm>
              <a:off x="3424" y="1389"/>
              <a:ext cx="91" cy="2132"/>
            </a:xfrm>
            <a:prstGeom prst="rect">
              <a:avLst/>
            </a:prstGeom>
            <a:gradFill rotWithShape="1">
              <a:gsLst>
                <a:gs pos="0">
                  <a:srgbClr val="C40505"/>
                </a:gs>
                <a:gs pos="50000">
                  <a:srgbClr val="EFBDBD"/>
                </a:gs>
                <a:gs pos="100000">
                  <a:srgbClr val="C40505"/>
                </a:gs>
              </a:gsLst>
              <a:lin ang="0" scaled="1"/>
            </a:gradFill>
            <a:ln w="9525">
              <a:noFill/>
              <a:miter lim="800000"/>
              <a:headEnd/>
              <a:tailEnd/>
            </a:ln>
          </p:spPr>
          <p:txBody>
            <a:bodyPr wrap="none" anchor="ctr"/>
            <a:lstStyle/>
            <a:p>
              <a:endParaRPr lang="tr-TR"/>
            </a:p>
          </p:txBody>
        </p:sp>
        <p:sp>
          <p:nvSpPr>
            <p:cNvPr id="17415" name="Rectangle 33"/>
            <p:cNvSpPr>
              <a:spLocks noChangeArrowheads="1"/>
            </p:cNvSpPr>
            <p:nvPr/>
          </p:nvSpPr>
          <p:spPr bwMode="auto">
            <a:xfrm>
              <a:off x="3515" y="1389"/>
              <a:ext cx="91" cy="2132"/>
            </a:xfrm>
            <a:prstGeom prst="rect">
              <a:avLst/>
            </a:prstGeom>
            <a:gradFill rotWithShape="1">
              <a:gsLst>
                <a:gs pos="0">
                  <a:srgbClr val="C40505"/>
                </a:gs>
                <a:gs pos="100000">
                  <a:srgbClr val="6F0303"/>
                </a:gs>
              </a:gsLst>
              <a:lin ang="0" scaled="1"/>
            </a:gradFill>
            <a:ln w="9525">
              <a:noFill/>
              <a:miter lim="800000"/>
              <a:headEnd/>
              <a:tailEnd/>
            </a:ln>
          </p:spPr>
          <p:txBody>
            <a:bodyPr wrap="none" anchor="ctr"/>
            <a:lstStyle/>
            <a:p>
              <a:endParaRPr lang="tr-TR"/>
            </a:p>
          </p:txBody>
        </p:sp>
      </p:grpSp>
      <p:sp>
        <p:nvSpPr>
          <p:cNvPr id="1095" name="Rectangle 71"/>
          <p:cNvSpPr>
            <a:spLocks noChangeArrowheads="1"/>
          </p:cNvSpPr>
          <p:nvPr/>
        </p:nvSpPr>
        <p:spPr bwMode="auto">
          <a:xfrm rot="5400000">
            <a:off x="4514850" y="2343150"/>
            <a:ext cx="114300" cy="9144000"/>
          </a:xfrm>
          <a:prstGeom prst="rect">
            <a:avLst/>
          </a:prstGeom>
          <a:solidFill>
            <a:schemeClr val="bg1">
              <a:alpha val="0"/>
            </a:schemeClr>
          </a:solidFill>
          <a:ln w="9525">
            <a:noFill/>
            <a:miter lim="800000"/>
            <a:headEnd/>
            <a:tailEnd/>
          </a:ln>
        </p:spPr>
        <p:txBody>
          <a:bodyPr wrap="none" anchor="ctr"/>
          <a:lstStyle/>
          <a:p>
            <a:endParaRPr lang="tr-TR"/>
          </a:p>
        </p:txBody>
      </p:sp>
      <p:sp>
        <p:nvSpPr>
          <p:cNvPr id="17412" name="Dikdörtgen 7"/>
          <p:cNvSpPr>
            <a:spLocks noChangeArrowheads="1"/>
          </p:cNvSpPr>
          <p:nvPr/>
        </p:nvSpPr>
        <p:spPr bwMode="auto">
          <a:xfrm>
            <a:off x="85725" y="560388"/>
            <a:ext cx="8972550" cy="5586412"/>
          </a:xfrm>
          <a:prstGeom prst="rect">
            <a:avLst/>
          </a:prstGeom>
          <a:noFill/>
          <a:ln w="9525">
            <a:noFill/>
            <a:miter lim="800000"/>
            <a:headEnd/>
            <a:tailEnd/>
          </a:ln>
        </p:spPr>
        <p:txBody>
          <a:bodyPr>
            <a:spAutoFit/>
          </a:bodyPr>
          <a:lstStyle/>
          <a:p>
            <a:pPr>
              <a:lnSpc>
                <a:spcPct val="150000"/>
              </a:lnSpc>
            </a:pPr>
            <a:r>
              <a:rPr lang="tr-TR"/>
              <a:t>Tozun özellikleri de önemlidir:</a:t>
            </a:r>
          </a:p>
          <a:p>
            <a:pPr>
              <a:lnSpc>
                <a:spcPct val="150000"/>
              </a:lnSpc>
            </a:pPr>
            <a:r>
              <a:rPr lang="tr-TR" b="1">
                <a:solidFill>
                  <a:srgbClr val="FF0000"/>
                </a:solidFill>
              </a:rPr>
              <a:t>Tozun partikül büyüklüğü</a:t>
            </a:r>
            <a:r>
              <a:rPr lang="tr-TR"/>
              <a:t>: Büyüklüğü 100 mikrondan daha az olan tozlar akciğerlere girebilir. Bu grup tozlara inhale edilebilen (inhalable) toz adı verilir. Ancak tozun akciğerlerde hastalık yapabilmesi bakımından solunum yollarına girmesi yeterli değildir, solunum yollarına giren tozun alveollere kadar ulaşması gerekir. Alveollere ulaşabilen tozlar ise 10 mikronun altındaki tozlardır. Bu gruptaki tozlara da solunabilir (respirable) toz adı verilir. Solunabilir tozlarda da 8-10 mikron dolayındaki tozlar daha çok bronşiyoller düzeyinde siliyalı epitel hücreleri tarafından tutularak mukus içinde yukarıya doğru iletilir ve yutulur veya balgam içinde dışarı atılır. Partikül büyüklüğü 5 mikron ve daha ufak olan tozlar ise bronşiyol düzeyini de geçerek alveollere ulaşır.</a:t>
            </a:r>
          </a:p>
          <a:p>
            <a:pPr>
              <a:lnSpc>
                <a:spcPct val="150000"/>
              </a:lnSpc>
            </a:pPr>
            <a:r>
              <a:rPr lang="tr-TR" sz="2000" b="1">
                <a:solidFill>
                  <a:srgbClr val="FF0000"/>
                </a:solidFill>
              </a:rPr>
              <a:t>Akciğerlerde hastalık meydana gelmesi bakımından büyüklüğü 0.5 ile 5 mikron arasında olan tozlar en büyük tehlikeyi oluşturur. </a:t>
            </a:r>
            <a:r>
              <a:rPr lang="tr-TR"/>
              <a:t>Daha ufak olan tozlar alveol içinde havada asılı olarak durur ve solunumla veya lenfatiklerle atılır. </a:t>
            </a:r>
          </a:p>
        </p:txBody>
      </p:sp>
      <p:sp>
        <p:nvSpPr>
          <p:cNvPr id="7" name="Rectangle 2"/>
          <p:cNvSpPr txBox="1">
            <a:spLocks noChangeArrowheads="1"/>
          </p:cNvSpPr>
          <p:nvPr/>
        </p:nvSpPr>
        <p:spPr bwMode="gray">
          <a:xfrm>
            <a:off x="338138" y="36513"/>
            <a:ext cx="8520112" cy="647700"/>
          </a:xfrm>
          <a:prstGeom prst="rect">
            <a:avLst/>
          </a:prstGeom>
          <a:solidFill>
            <a:srgbClr val="0070C0"/>
          </a:solidFill>
          <a:ln>
            <a:noFill/>
          </a:ln>
          <a:extLst/>
        </p:spPr>
        <p:txBody>
          <a:bodyPr lIns="0" rIns="0" anchor="ctr"/>
          <a:lstStyle>
            <a:lvl1pPr algn="l" rtl="0" eaLnBrk="0" fontAlgn="base" hangingPunct="0">
              <a:lnSpc>
                <a:spcPct val="90000"/>
              </a:lnSpc>
              <a:spcBef>
                <a:spcPct val="0"/>
              </a:spcBef>
              <a:spcAft>
                <a:spcPct val="0"/>
              </a:spcAft>
              <a:defRPr sz="2400" b="1">
                <a:solidFill>
                  <a:schemeClr val="tx1"/>
                </a:solidFill>
                <a:latin typeface="+mj-lt"/>
                <a:ea typeface="+mj-ea"/>
                <a:cs typeface="+mj-cs"/>
              </a:defRPr>
            </a:lvl1pPr>
            <a:lvl2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400" b="1">
                <a:solidFill>
                  <a:schemeClr val="tx1"/>
                </a:solidFill>
                <a:latin typeface="Arial" pitchFamily="34" charset="0"/>
                <a:cs typeface="Arial" pitchFamily="34" charset="0"/>
              </a:defRPr>
            </a:lvl9pPr>
          </a:lstStyle>
          <a:p>
            <a:pPr algn="ctr">
              <a:defRPr/>
            </a:pPr>
            <a:r>
              <a:rPr lang="tr-TR" sz="2800" dirty="0" smtClean="0">
                <a:solidFill>
                  <a:schemeClr val="bg1"/>
                </a:solidFill>
                <a:effectLst>
                  <a:outerShdw blurRad="38100" dist="38100" dir="2700000" algn="tl">
                    <a:srgbClr val="000000">
                      <a:alpha val="43137"/>
                    </a:srgbClr>
                  </a:outerShdw>
                </a:effectLst>
                <a:latin typeface="Cambria" pitchFamily="18" charset="0"/>
              </a:rPr>
              <a:t>MESLEKİ SOL SİS HAST - TOZLAR</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mph" presetSubtype="0" fill="hold" grpId="0" nodeType="clickEffect">
                                  <p:stCondLst>
                                    <p:cond delay="0"/>
                                  </p:stCondLst>
                                  <p:childTnLst>
                                    <p:animEffect transition="out" filter="fade">
                                      <p:cBhvr>
                                        <p:cTn id="6" dur="900" tmFilter="0, 0; .2, .5; .8, .5; 1, 0"/>
                                        <p:tgtEl>
                                          <p:spTgt spid="1095"/>
                                        </p:tgtEl>
                                      </p:cBhvr>
                                    </p:animEffect>
                                    <p:animScale>
                                      <p:cBhvr>
                                        <p:cTn id="7" dur="450" autoRev="1" fill="hold"/>
                                        <p:tgtEl>
                                          <p:spTgt spid="109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 grpId="0" animBg="1"/>
    </p:bld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624</TotalTime>
  <Words>5631</Words>
  <Application>Microsoft Office PowerPoint</Application>
  <PresentationFormat>Ekran Gösterisi (4:3)</PresentationFormat>
  <Paragraphs>630</Paragraphs>
  <Slides>79</Slides>
  <Notes>54</Notes>
  <HiddenSlides>0</HiddenSlides>
  <MMClips>0</MMClips>
  <ScaleCrop>false</ScaleCrop>
  <HeadingPairs>
    <vt:vector size="8" baseType="variant">
      <vt:variant>
        <vt:lpstr>Kullanılan Yazı Tipleri</vt:lpstr>
      </vt:variant>
      <vt:variant>
        <vt:i4>2</vt:i4>
      </vt:variant>
      <vt:variant>
        <vt:lpstr>Tema</vt:lpstr>
      </vt:variant>
      <vt:variant>
        <vt:i4>1</vt:i4>
      </vt:variant>
      <vt:variant>
        <vt:lpstr>Katıştırılmış OLE Hizmet Programları</vt:lpstr>
      </vt:variant>
      <vt:variant>
        <vt:i4>2</vt:i4>
      </vt:variant>
      <vt:variant>
        <vt:lpstr>Slayt Başlıkları</vt:lpstr>
      </vt:variant>
      <vt:variant>
        <vt:i4>79</vt:i4>
      </vt:variant>
    </vt:vector>
  </HeadingPairs>
  <TitlesOfParts>
    <vt:vector size="84" baseType="lpstr">
      <vt:lpstr>Arial</vt:lpstr>
      <vt:lpstr>Calibri</vt:lpstr>
      <vt:lpstr>Ofis Teması</vt:lpstr>
      <vt:lpstr>Document</vt:lpstr>
      <vt:lpstr>Çizelge</vt:lpstr>
      <vt:lpstr>Slayt 1</vt:lpstr>
      <vt:lpstr>Slayt 2</vt:lpstr>
      <vt:lpstr>Slayt 3</vt:lpstr>
      <vt:lpstr>Slayt 4</vt:lpstr>
      <vt:lpstr>Slayt 5</vt:lpstr>
      <vt:lpstr>Slayt 6</vt:lpstr>
      <vt:lpstr>Slayt 7</vt:lpstr>
      <vt:lpstr>PNÖMOKONYOZ TANI ŞEMASI</vt:lpstr>
      <vt:lpstr>Slayt 9</vt:lpstr>
      <vt:lpstr>Slayt 10</vt:lpstr>
      <vt:lpstr>Slayt 11</vt:lpstr>
      <vt:lpstr>Slayt 12</vt:lpstr>
      <vt:lpstr>Slayt 13</vt:lpstr>
      <vt:lpstr>Slayt 14</vt:lpstr>
      <vt:lpstr>Slayt 15</vt:lpstr>
      <vt:lpstr>Slayt 16</vt:lpstr>
      <vt:lpstr>Slayt 17</vt:lpstr>
      <vt:lpstr>Slayt 18</vt:lpstr>
      <vt:lpstr>Slayt 19</vt:lpstr>
      <vt:lpstr>Slayt 20</vt:lpstr>
      <vt:lpstr>I. DERSİN SONU</vt:lpstr>
      <vt:lpstr>Slayt 22</vt:lpstr>
      <vt:lpstr>Meslek Astımının Önemi</vt:lpstr>
      <vt:lpstr>Meslek Astımının Gelişiminden Sorumlu Düşük MA Maddeler</vt:lpstr>
      <vt:lpstr>Meslek Astımının Gelişmesinde Rol Oynayan Yüksek MA’lı Maddeler</vt:lpstr>
      <vt:lpstr>Meslek Astımı: Risk Faktörleri</vt:lpstr>
      <vt:lpstr>Meslek Astımının Ortaya Çıkış Mekanizmaları</vt:lpstr>
      <vt:lpstr>Meslek Astımında Tanı Yöntemleri</vt:lpstr>
      <vt:lpstr>Slayt 29</vt:lpstr>
      <vt:lpstr>Prognoz: etki eden faktörler</vt:lpstr>
      <vt:lpstr>Olgu 1</vt:lpstr>
      <vt:lpstr>Slayt 32</vt:lpstr>
      <vt:lpstr>Olgu 1: Mesleki Anamnez</vt:lpstr>
      <vt:lpstr>Soru 3: Bu Olguda Tanınız Nedir?</vt:lpstr>
      <vt:lpstr>Olgu 1:  PEF Takibi Sonuçları</vt:lpstr>
      <vt:lpstr>ACCP’nin Meslek Astımı Olgusu Tanımlaması</vt:lpstr>
      <vt:lpstr>Olgumuza ne Oldu?</vt:lpstr>
      <vt:lpstr>Soru 4</vt:lpstr>
      <vt:lpstr>İritanla İndüktlenen Astım I</vt:lpstr>
      <vt:lpstr>İritanla İndüktlenen Astım II</vt:lpstr>
      <vt:lpstr> RADS’a Neden Olan Etken Ajanlar</vt:lpstr>
      <vt:lpstr>Klinik Özellikler</vt:lpstr>
      <vt:lpstr>RADS:Prognoz</vt:lpstr>
      <vt:lpstr>II. DERSİN SONU</vt:lpstr>
      <vt:lpstr>Slayt 45</vt:lpstr>
      <vt:lpstr>Slayt 46</vt:lpstr>
      <vt:lpstr>Slayt 47</vt:lpstr>
      <vt:lpstr>Slayt 48</vt:lpstr>
      <vt:lpstr>Slayt 49</vt:lpstr>
      <vt:lpstr>Slayt 50</vt:lpstr>
      <vt:lpstr>Slayt 51</vt:lpstr>
      <vt:lpstr>Slayt 52</vt:lpstr>
      <vt:lpstr>Slayt 53</vt:lpstr>
      <vt:lpstr>Slayt 54</vt:lpstr>
      <vt:lpstr>Slayt 55</vt:lpstr>
      <vt:lpstr>Slayt 56</vt:lpstr>
      <vt:lpstr>Slayt 57</vt:lpstr>
      <vt:lpstr>Slayt 58</vt:lpstr>
      <vt:lpstr>Slayt 59</vt:lpstr>
      <vt:lpstr>Slayt 60</vt:lpstr>
      <vt:lpstr>Slayt 61</vt:lpstr>
      <vt:lpstr>III. DERSİN SONU</vt:lpstr>
      <vt:lpstr>Slayt 63</vt:lpstr>
      <vt:lpstr>Slayt 64</vt:lpstr>
      <vt:lpstr>AKUT İNHALASYON HASARI </vt:lpstr>
      <vt:lpstr>Slayt 66</vt:lpstr>
      <vt:lpstr>Slayt 67</vt:lpstr>
      <vt:lpstr>Slayt 68</vt:lpstr>
      <vt:lpstr>Slayt 69</vt:lpstr>
      <vt:lpstr>Toksik inhalanların solunum sistemindeki zararlı etkileri</vt:lpstr>
      <vt:lpstr>İNHALASYON ATEŞİ</vt:lpstr>
      <vt:lpstr>İnhalasyon ateşine yol açan bazı ajanlar</vt:lpstr>
      <vt:lpstr>BİSİNOZİS</vt:lpstr>
      <vt:lpstr>BİSİNOZİS</vt:lpstr>
      <vt:lpstr>BİSİNOZİS - Klinik değerlendirme</vt:lpstr>
      <vt:lpstr>BİSİNOZİS - Klinik değerlendirme</vt:lpstr>
      <vt:lpstr>WHO’ nun bisinozis sınıflaması</vt:lpstr>
      <vt:lpstr>KRONİK OBSTRÜKTİF AKCİĞER HASTALIĞI(KOAH)</vt:lpstr>
      <vt:lpstr>IV. DERSİN SONU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arzu</dc:creator>
  <cp:lastModifiedBy>Bilgi İşlem</cp:lastModifiedBy>
  <cp:revision>17</cp:revision>
  <dcterms:created xsi:type="dcterms:W3CDTF">2014-02-10T17:08:26Z</dcterms:created>
  <dcterms:modified xsi:type="dcterms:W3CDTF">2014-02-21T13:55:13Z</dcterms:modified>
</cp:coreProperties>
</file>