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308" r:id="rId6"/>
    <p:sldId id="260" r:id="rId7"/>
    <p:sldId id="261" r:id="rId8"/>
    <p:sldId id="262" r:id="rId9"/>
    <p:sldId id="263" r:id="rId10"/>
    <p:sldId id="264" r:id="rId11"/>
    <p:sldId id="265" r:id="rId12"/>
    <p:sldId id="266" r:id="rId13"/>
    <p:sldId id="267"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tr-TR" smtClean="0"/>
              <a:t>Asıl başlık stili için tıklatın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3867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Date Placeholder 2"/>
          <p:cNvSpPr>
            <a:spLocks noGrp="1"/>
          </p:cNvSpPr>
          <p:nvPr>
            <p:ph type="dt" sz="half" idx="10"/>
          </p:nvPr>
        </p:nvSpPr>
        <p:spPr/>
        <p:txBody>
          <a:bodyPr/>
          <a:lstStyle/>
          <a:p>
            <a:fld id="{A4A12A43-C8EC-44F2-87E1-63DB0883DF8A}" type="datetimeFigureOut">
              <a:rPr lang="tr-TR" smtClean="0"/>
              <a:t>21.12.2018</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1495518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tr-TR" smtClean="0"/>
              <a:t>Asıl başlık stili için tıklatın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3933741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tr-TR" smtClean="0"/>
              <a:t>Asıl başlık stili için tıklatın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108638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tr-TR" smtClean="0"/>
              <a:t>Asıl başlık stili için tıklatın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3875633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tr-TR" smtClean="0"/>
              <a:t>Asıl başlık stili için tıklatın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tr-TR" smtClean="0"/>
              <a:t>Asıl metin stillerini düzenlemek için tıklatın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742666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tr-TR" smtClean="0"/>
              <a:t>Asıl başlık stili için tıklatın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tr-TR" smtClean="0"/>
              <a:t>Asıl metin stillerini düzenlemek için tıklatın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2467971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1851563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39692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nchor="ct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83565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tr-TR" smtClean="0"/>
              <a:t>Asıl başlık stili için tıklatın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4A12A43-C8EC-44F2-87E1-63DB0883DF8A}" type="datetimeFigureOut">
              <a:rPr lang="tr-TR" smtClean="0"/>
              <a:t>21.12.2018</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2755104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A4A12A43-C8EC-44F2-87E1-63DB0883DF8A}" type="datetimeFigureOut">
              <a:rPr lang="tr-TR" smtClean="0"/>
              <a:t>21.12.2018</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3042209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4A12A43-C8EC-44F2-87E1-63DB0883DF8A}" type="datetimeFigureOut">
              <a:rPr lang="tr-TR" smtClean="0"/>
              <a:t>21.12.2018</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3177281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A4A12A43-C8EC-44F2-87E1-63DB0883DF8A}" type="datetimeFigureOut">
              <a:rPr lang="tr-TR" smtClean="0"/>
              <a:t>21.12.2018</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1370831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12A43-C8EC-44F2-87E1-63DB0883DF8A}" type="datetimeFigureOut">
              <a:rPr lang="tr-TR" smtClean="0"/>
              <a:t>21.12.2018</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1973448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4A12A43-C8EC-44F2-87E1-63DB0883DF8A}" type="datetimeFigureOut">
              <a:rPr lang="tr-TR" smtClean="0"/>
              <a:t>21.12.2018</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4002106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tr-TR" smtClean="0"/>
              <a:t>Asıl başlık stili için tıklatın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4A12A43-C8EC-44F2-87E1-63DB0883DF8A}" type="datetimeFigureOut">
              <a:rPr lang="tr-TR" smtClean="0"/>
              <a:t>21.12.2018</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DAB18F25-623C-477F-BAD3-B85C1E8D96C0}" type="slidenum">
              <a:rPr lang="tr-TR" smtClean="0"/>
              <a:t>‹#›</a:t>
            </a:fld>
            <a:endParaRPr lang="tr-TR"/>
          </a:p>
        </p:txBody>
      </p:sp>
    </p:spTree>
    <p:extLst>
      <p:ext uri="{BB962C8B-B14F-4D97-AF65-F5344CB8AC3E}">
        <p14:creationId xmlns:p14="http://schemas.microsoft.com/office/powerpoint/2010/main" val="1056945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4A12A43-C8EC-44F2-87E1-63DB0883DF8A}" type="datetimeFigureOut">
              <a:rPr lang="tr-TR" smtClean="0"/>
              <a:t>21.12.2018</a:t>
            </a:fld>
            <a:endParaRPr lang="tr-T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tr-T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AB18F25-623C-477F-BAD3-B85C1E8D96C0}" type="slidenum">
              <a:rPr lang="tr-TR" smtClean="0"/>
              <a:t>‹#›</a:t>
            </a:fld>
            <a:endParaRPr lang="tr-TR"/>
          </a:p>
        </p:txBody>
      </p:sp>
    </p:spTree>
    <p:extLst>
      <p:ext uri="{BB962C8B-B14F-4D97-AF65-F5344CB8AC3E}">
        <p14:creationId xmlns:p14="http://schemas.microsoft.com/office/powerpoint/2010/main" val="333922470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603168" y="1033153"/>
            <a:ext cx="8110847" cy="1971304"/>
          </a:xfrm>
        </p:spPr>
        <p:txBody>
          <a:bodyPr>
            <a:normAutofit/>
          </a:bodyPr>
          <a:lstStyle/>
          <a:p>
            <a:pPr algn="ctr"/>
            <a:r>
              <a:rPr lang="tr-TR" sz="9600" dirty="0" smtClean="0"/>
              <a:t>KAZAKİSTAN</a:t>
            </a:r>
            <a:endParaRPr lang="tr-TR" sz="9600" dirty="0"/>
          </a:p>
        </p:txBody>
      </p:sp>
    </p:spTree>
    <p:extLst>
      <p:ext uri="{BB962C8B-B14F-4D97-AF65-F5344CB8AC3E}">
        <p14:creationId xmlns:p14="http://schemas.microsoft.com/office/powerpoint/2010/main" val="3659792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6709" y="914400"/>
            <a:ext cx="11012983" cy="4182313"/>
          </a:xfrm>
        </p:spPr>
        <p:txBody>
          <a:bodyPr>
            <a:noAutofit/>
          </a:bodyPr>
          <a:lstStyle/>
          <a:p>
            <a:pPr marL="0" indent="0">
              <a:buNone/>
            </a:pPr>
            <a:r>
              <a:rPr lang="tr-TR" sz="3200" dirty="0">
                <a:solidFill>
                  <a:schemeClr val="tx1"/>
                </a:solidFill>
              </a:rPr>
              <a:t>İç savaşın Kızıl Ordu tarafından kazanılmasından sonra mücadeleye devam edemeyen Kazaklar Bolşevik idaresini kabul etmek zorunda kalarak dağılmıştır</a:t>
            </a:r>
          </a:p>
          <a:p>
            <a:pPr marL="0" indent="0">
              <a:buNone/>
            </a:pPr>
            <a:endParaRPr lang="tr-TR" sz="3200" dirty="0">
              <a:solidFill>
                <a:schemeClr val="tx1"/>
              </a:solidFill>
            </a:endParaRPr>
          </a:p>
          <a:p>
            <a:pPr marL="0" indent="0">
              <a:buNone/>
            </a:pPr>
            <a:r>
              <a:rPr lang="tr-TR" sz="3200" dirty="0" smtClean="0">
                <a:solidFill>
                  <a:schemeClr val="tx1"/>
                </a:solidFill>
              </a:rPr>
              <a:t>26 </a:t>
            </a:r>
            <a:r>
              <a:rPr lang="tr-TR" sz="3200" dirty="0">
                <a:solidFill>
                  <a:schemeClr val="tx1"/>
                </a:solidFill>
              </a:rPr>
              <a:t>Ağustos 1920'de, Kazak-Kırgız ayırımı gözetilmeden Otonom Sovyet Sosyalist Kırgız Cumhuriyeti kurulmuştur.</a:t>
            </a:r>
          </a:p>
          <a:p>
            <a:pPr marL="0" indent="0">
              <a:buNone/>
            </a:pPr>
            <a:endParaRPr lang="tr-TR" sz="3200" dirty="0">
              <a:solidFill>
                <a:schemeClr val="tx1"/>
              </a:solidFill>
            </a:endParaRPr>
          </a:p>
        </p:txBody>
      </p:sp>
    </p:spTree>
    <p:extLst>
      <p:ext uri="{BB962C8B-B14F-4D97-AF65-F5344CB8AC3E}">
        <p14:creationId xmlns:p14="http://schemas.microsoft.com/office/powerpoint/2010/main" val="2513767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07961" y="1730829"/>
            <a:ext cx="10870479" cy="3615267"/>
          </a:xfrm>
        </p:spPr>
        <p:txBody>
          <a:bodyPr>
            <a:normAutofit/>
          </a:bodyPr>
          <a:lstStyle/>
          <a:p>
            <a:pPr marL="0" indent="0">
              <a:buNone/>
            </a:pPr>
            <a:r>
              <a:rPr lang="tr-TR" sz="3200" dirty="0" err="1" smtClean="0">
                <a:solidFill>
                  <a:schemeClr val="tx1"/>
                </a:solidFill>
              </a:rPr>
              <a:t>Kruşçev</a:t>
            </a:r>
            <a:r>
              <a:rPr lang="tr-TR" sz="3200" dirty="0" smtClean="0">
                <a:solidFill>
                  <a:schemeClr val="tx1"/>
                </a:solidFill>
              </a:rPr>
              <a:t> </a:t>
            </a:r>
            <a:r>
              <a:rPr lang="tr-TR" sz="3200" dirty="0">
                <a:solidFill>
                  <a:schemeClr val="tx1"/>
                </a:solidFill>
              </a:rPr>
              <a:t>tarafından 1950'lerde uygulanmaya başlanan "Bakir Topraklar" kampanyası çerçevesinde, çok sayıda Rus ve Ukraynalı özellikle Kuzey Kazakistan'a yerleştirilmişlerdir.. </a:t>
            </a:r>
            <a:r>
              <a:rPr lang="tr-TR" sz="3200" dirty="0" err="1">
                <a:solidFill>
                  <a:schemeClr val="tx1"/>
                </a:solidFill>
              </a:rPr>
              <a:t>Sözkonusu</a:t>
            </a:r>
            <a:r>
              <a:rPr lang="tr-TR" sz="3200" dirty="0">
                <a:solidFill>
                  <a:schemeClr val="tx1"/>
                </a:solidFill>
              </a:rPr>
              <a:t> nüfus hareketleri sonucunda Kazaklar kendi ülkelerinde azınlığa düşmüşlerdir.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216117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89210" y="665018"/>
            <a:ext cx="11167362" cy="5334221"/>
          </a:xfrm>
        </p:spPr>
        <p:txBody>
          <a:bodyPr>
            <a:noAutofit/>
          </a:bodyPr>
          <a:lstStyle/>
          <a:p>
            <a:pPr marL="0" indent="0">
              <a:buNone/>
            </a:pPr>
            <a:r>
              <a:rPr lang="tr-TR" sz="3200" dirty="0">
                <a:solidFill>
                  <a:schemeClr val="tx1"/>
                </a:solidFill>
              </a:rPr>
              <a:t>Kazakistan, Sovyetler Birliğinin dağılma sürecine girmesi üzerine 16 Aralık 1991 günü bağımsızlığını ilan etmiştir. Türkiye, Kazakistan'ı aynı gün ve ilk tanıyan ülke olmuştur</a:t>
            </a:r>
            <a:r>
              <a:rPr lang="tr-TR" sz="3200" dirty="0" smtClean="0">
                <a:solidFill>
                  <a:schemeClr val="tx1"/>
                </a:solidFill>
              </a:rPr>
              <a:t>.</a:t>
            </a:r>
          </a:p>
          <a:p>
            <a:pPr marL="0" indent="0">
              <a:buNone/>
            </a:pPr>
            <a:endParaRPr lang="tr-TR" sz="3200" dirty="0">
              <a:solidFill>
                <a:schemeClr val="tx1"/>
              </a:solidFill>
            </a:endParaRPr>
          </a:p>
          <a:p>
            <a:pPr marL="0" indent="0">
              <a:buNone/>
            </a:pPr>
            <a:r>
              <a:rPr lang="tr-TR" sz="3200" dirty="0">
                <a:solidFill>
                  <a:schemeClr val="tx1"/>
                </a:solidFill>
              </a:rPr>
              <a:t>20 Ekim 1997 tarihinde alınan karar uyarınca Astana ülkenin başkenti ilan edilmiş, tüm kamu kurumları bu doğrultuda Almatı’dan Astana’ya taşınmıştır.</a:t>
            </a:r>
          </a:p>
          <a:p>
            <a:pPr marL="0" indent="0">
              <a:buNone/>
            </a:pPr>
            <a:endParaRPr lang="tr-TR" sz="3200" dirty="0">
              <a:solidFill>
                <a:schemeClr val="tx1"/>
              </a:solidFill>
            </a:endParaRPr>
          </a:p>
        </p:txBody>
      </p:sp>
    </p:spTree>
    <p:extLst>
      <p:ext uri="{BB962C8B-B14F-4D97-AF65-F5344CB8AC3E}">
        <p14:creationId xmlns:p14="http://schemas.microsoft.com/office/powerpoint/2010/main" val="1653412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60462" y="973778"/>
            <a:ext cx="10989232" cy="4704828"/>
          </a:xfrm>
        </p:spPr>
        <p:txBody>
          <a:bodyPr>
            <a:normAutofit lnSpcReduction="10000"/>
          </a:bodyPr>
          <a:lstStyle/>
          <a:p>
            <a:pPr marL="0" indent="0">
              <a:buNone/>
            </a:pPr>
            <a:r>
              <a:rPr lang="tr-TR" sz="3200" b="1" u="sng" dirty="0">
                <a:solidFill>
                  <a:schemeClr val="tx1"/>
                </a:solidFill>
              </a:rPr>
              <a:t>Havayolu Ulaşım Altyapısı</a:t>
            </a:r>
          </a:p>
          <a:p>
            <a:pPr marL="0" indent="0">
              <a:buNone/>
            </a:pPr>
            <a:r>
              <a:rPr lang="tr-TR" sz="3200" dirty="0">
                <a:solidFill>
                  <a:schemeClr val="tx1"/>
                </a:solidFill>
              </a:rPr>
              <a:t>Toplam havaalanı sayısı:96 Ülkenin ulusal havayolu şirketi </a:t>
            </a:r>
            <a:r>
              <a:rPr lang="tr-TR" sz="3200" dirty="0" err="1">
                <a:solidFill>
                  <a:schemeClr val="tx1"/>
                </a:solidFill>
              </a:rPr>
              <a:t>Air</a:t>
            </a:r>
            <a:r>
              <a:rPr lang="tr-TR" sz="3200" dirty="0">
                <a:solidFill>
                  <a:schemeClr val="tx1"/>
                </a:solidFill>
              </a:rPr>
              <a:t> Astana ulusal ve uluslararası toplam 56 noktaya uçuş gerçekleştirmekte olup AB ülkelerine uçuş yapabilen tek Kazak havayolu şirketidir</a:t>
            </a:r>
            <a:r>
              <a:rPr lang="tr-TR" sz="3200" dirty="0" smtClean="0">
                <a:solidFill>
                  <a:schemeClr val="tx1"/>
                </a:solidFill>
              </a:rPr>
              <a:t>.</a:t>
            </a:r>
          </a:p>
          <a:p>
            <a:pPr marL="0" indent="0">
              <a:buNone/>
            </a:pPr>
            <a:endParaRPr lang="tr-TR" sz="3200" dirty="0" smtClean="0">
              <a:solidFill>
                <a:schemeClr val="tx1"/>
              </a:solidFill>
            </a:endParaRPr>
          </a:p>
          <a:p>
            <a:pPr marL="0" indent="0">
              <a:buNone/>
            </a:pPr>
            <a:r>
              <a:rPr lang="tr-TR" sz="3200" dirty="0" err="1">
                <a:solidFill>
                  <a:schemeClr val="tx1"/>
                </a:solidFill>
              </a:rPr>
              <a:t>Air</a:t>
            </a:r>
            <a:r>
              <a:rPr lang="tr-TR" sz="3200" dirty="0">
                <a:solidFill>
                  <a:schemeClr val="tx1"/>
                </a:solidFill>
              </a:rPr>
              <a:t> Astana dışındaki diğer havayolu şirketleri AB kara listesinde yer aldıklarından AB ülkelerine uçuş gerçekleştirememektedirler.</a:t>
            </a:r>
          </a:p>
          <a:p>
            <a:pPr marL="0" indent="0">
              <a:buNone/>
            </a:pPr>
            <a:endParaRPr lang="tr-TR" sz="3200" dirty="0">
              <a:solidFill>
                <a:schemeClr val="tx1"/>
              </a:solidFill>
            </a:endParaRPr>
          </a:p>
        </p:txBody>
      </p:sp>
    </p:spTree>
    <p:extLst>
      <p:ext uri="{BB962C8B-B14F-4D97-AF65-F5344CB8AC3E}">
        <p14:creationId xmlns:p14="http://schemas.microsoft.com/office/powerpoint/2010/main" val="945163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53584" y="1638796"/>
            <a:ext cx="10965481" cy="4773880"/>
          </a:xfrm>
        </p:spPr>
        <p:txBody>
          <a:bodyPr>
            <a:noAutofit/>
          </a:bodyPr>
          <a:lstStyle/>
          <a:p>
            <a:pPr marL="0" indent="0">
              <a:buNone/>
            </a:pPr>
            <a:r>
              <a:rPr lang="tr-TR" sz="3200" b="1" u="sng" dirty="0">
                <a:solidFill>
                  <a:schemeClr val="tx1"/>
                </a:solidFill>
              </a:rPr>
              <a:t>Enerji Kaynakları</a:t>
            </a:r>
          </a:p>
          <a:p>
            <a:pPr marL="0" indent="0">
              <a:buNone/>
            </a:pPr>
            <a:r>
              <a:rPr lang="tr-TR" sz="3200" dirty="0">
                <a:solidFill>
                  <a:schemeClr val="tx1"/>
                </a:solidFill>
              </a:rPr>
              <a:t>1,225 mineral tipte 493 rezerv vardır. Özellikle ülkenin batısında 250 den fazla petrol ve gaz sahası bulunmuştur</a:t>
            </a:r>
            <a:r>
              <a:rPr lang="tr-TR" sz="3200" dirty="0" smtClean="0">
                <a:solidFill>
                  <a:schemeClr val="tx1"/>
                </a:solidFill>
              </a:rPr>
              <a:t>.</a:t>
            </a:r>
          </a:p>
          <a:p>
            <a:pPr marL="0" indent="0">
              <a:buNone/>
            </a:pPr>
            <a:endParaRPr lang="tr-TR" sz="3200" dirty="0" smtClean="0">
              <a:solidFill>
                <a:schemeClr val="tx1"/>
              </a:solidFill>
            </a:endParaRPr>
          </a:p>
          <a:p>
            <a:pPr marL="0" indent="0">
              <a:buNone/>
            </a:pPr>
            <a:r>
              <a:rPr lang="tr-TR" sz="3200" dirty="0" err="1">
                <a:solidFill>
                  <a:schemeClr val="tx1"/>
                </a:solidFill>
              </a:rPr>
              <a:t>Tengiz</a:t>
            </a:r>
            <a:r>
              <a:rPr lang="tr-TR" sz="3200" dirty="0">
                <a:solidFill>
                  <a:schemeClr val="tx1"/>
                </a:solidFill>
              </a:rPr>
              <a:t> (1 Milyar tondan fazla ulaşılabilir petrol </a:t>
            </a:r>
            <a:r>
              <a:rPr lang="tr-TR" sz="3200" dirty="0" smtClean="0">
                <a:solidFill>
                  <a:schemeClr val="tx1"/>
                </a:solidFill>
              </a:rPr>
              <a:t>kaynağı), </a:t>
            </a:r>
            <a:r>
              <a:rPr lang="tr-TR" sz="3200" dirty="0" err="1" smtClean="0">
                <a:solidFill>
                  <a:schemeClr val="tx1"/>
                </a:solidFill>
              </a:rPr>
              <a:t>Karaçaganak</a:t>
            </a:r>
            <a:r>
              <a:rPr lang="tr-TR" sz="3200" dirty="0" smtClean="0">
                <a:solidFill>
                  <a:schemeClr val="tx1"/>
                </a:solidFill>
              </a:rPr>
              <a:t> </a:t>
            </a:r>
            <a:r>
              <a:rPr lang="tr-TR" sz="3200" dirty="0">
                <a:solidFill>
                  <a:schemeClr val="tx1"/>
                </a:solidFill>
              </a:rPr>
              <a:t>petrol ve gaz sahası(1,3 trilyon metreküp gaz kaynağı) ve 7 Milyar ton petrol kaynağıyla dünyanın en büyük sahalarından biri olan </a:t>
            </a:r>
            <a:r>
              <a:rPr lang="tr-TR" sz="3200" dirty="0" err="1">
                <a:solidFill>
                  <a:schemeClr val="tx1"/>
                </a:solidFill>
              </a:rPr>
              <a:t>Kaşagan</a:t>
            </a:r>
            <a:r>
              <a:rPr lang="tr-TR" sz="3200" dirty="0">
                <a:solidFill>
                  <a:schemeClr val="tx1"/>
                </a:solidFill>
              </a:rPr>
              <a:t>, sahalarıdır</a:t>
            </a:r>
          </a:p>
          <a:p>
            <a:pPr marL="0" indent="0">
              <a:buNone/>
            </a:pPr>
            <a:endParaRPr lang="tr-TR" sz="3200" dirty="0">
              <a:solidFill>
                <a:schemeClr val="tx1"/>
              </a:solidFill>
            </a:endParaRPr>
          </a:p>
          <a:p>
            <a:pPr marL="0" indent="0">
              <a:buNone/>
            </a:pPr>
            <a:endParaRPr lang="tr-TR" sz="3200" dirty="0">
              <a:solidFill>
                <a:schemeClr val="tx1"/>
              </a:solidFill>
            </a:endParaRPr>
          </a:p>
        </p:txBody>
      </p:sp>
    </p:spTree>
    <p:extLst>
      <p:ext uri="{BB962C8B-B14F-4D97-AF65-F5344CB8AC3E}">
        <p14:creationId xmlns:p14="http://schemas.microsoft.com/office/powerpoint/2010/main" val="2744863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55464" y="1813956"/>
            <a:ext cx="10668598" cy="3615267"/>
          </a:xfrm>
        </p:spPr>
        <p:txBody>
          <a:bodyPr>
            <a:normAutofit/>
          </a:bodyPr>
          <a:lstStyle/>
          <a:p>
            <a:pPr marL="0" indent="0">
              <a:buNone/>
            </a:pPr>
            <a:r>
              <a:rPr lang="tr-TR" sz="3200" dirty="0" smtClean="0">
                <a:solidFill>
                  <a:schemeClr val="tx1"/>
                </a:solidFill>
              </a:rPr>
              <a:t>Kazakistan </a:t>
            </a:r>
            <a:r>
              <a:rPr lang="tr-TR" sz="3200" dirty="0">
                <a:solidFill>
                  <a:schemeClr val="tx1"/>
                </a:solidFill>
              </a:rPr>
              <a:t>bilinen dünya rezervlerinden; çinko, tungsten ve baryum rezervlerinde dünyada birinci, gümüş, kurşun ve </a:t>
            </a:r>
            <a:r>
              <a:rPr lang="tr-TR" sz="3200" dirty="0" err="1">
                <a:solidFill>
                  <a:schemeClr val="tx1"/>
                </a:solidFill>
              </a:rPr>
              <a:t>kromit</a:t>
            </a:r>
            <a:r>
              <a:rPr lang="tr-TR" sz="3200" dirty="0">
                <a:solidFill>
                  <a:schemeClr val="tx1"/>
                </a:solidFill>
              </a:rPr>
              <a:t> rezervlerinde ikinci, bakır ve florit rezervlerinde üçüncü, molibden rezervinde dördüncü ve altın rezervinde altıncıdır. </a:t>
            </a:r>
          </a:p>
          <a:p>
            <a:pPr marL="0" indent="0">
              <a:buNone/>
            </a:pPr>
            <a:endParaRPr lang="tr-TR" sz="3200" dirty="0">
              <a:solidFill>
                <a:schemeClr val="tx1"/>
              </a:solidFill>
            </a:endParaRPr>
          </a:p>
        </p:txBody>
      </p:sp>
    </p:spTree>
    <p:extLst>
      <p:ext uri="{BB962C8B-B14F-4D97-AF65-F5344CB8AC3E}">
        <p14:creationId xmlns:p14="http://schemas.microsoft.com/office/powerpoint/2010/main" val="3766975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96086" y="1564574"/>
            <a:ext cx="10763601" cy="3615267"/>
          </a:xfrm>
        </p:spPr>
        <p:txBody>
          <a:bodyPr>
            <a:noAutofit/>
          </a:bodyPr>
          <a:lstStyle/>
          <a:p>
            <a:pPr marL="0" indent="0">
              <a:buNone/>
            </a:pPr>
            <a:r>
              <a:rPr lang="tr-TR" sz="3200" b="1" u="sng" dirty="0">
                <a:solidFill>
                  <a:schemeClr val="tx1"/>
                </a:solidFill>
              </a:rPr>
              <a:t>Hukuk Sistemi </a:t>
            </a:r>
          </a:p>
          <a:p>
            <a:pPr marL="0" indent="0">
              <a:buNone/>
            </a:pPr>
            <a:r>
              <a:rPr lang="tr-TR" sz="3200" dirty="0">
                <a:solidFill>
                  <a:schemeClr val="tx1"/>
                </a:solidFill>
              </a:rPr>
              <a:t>Kazakistan 16 Aralık 1991 tarihinde bağımsızlığını ilan etmiştir. Anayasa 28 Ocak 1993 tarihinde kabul edilmiştir. Anayasada, ülkenin idare şekli “başkanlık sistemiyle yönetilen, </a:t>
            </a:r>
            <a:r>
              <a:rPr lang="tr-TR" sz="3200" dirty="0" err="1">
                <a:solidFill>
                  <a:schemeClr val="tx1"/>
                </a:solidFill>
              </a:rPr>
              <a:t>üniter</a:t>
            </a:r>
            <a:r>
              <a:rPr lang="tr-TR" sz="3200" dirty="0">
                <a:solidFill>
                  <a:schemeClr val="tx1"/>
                </a:solidFill>
              </a:rPr>
              <a:t>, laik, demokratik, sosyal bir hukuk devleti” olarak tanımlanmıştır..</a:t>
            </a:r>
          </a:p>
          <a:p>
            <a:pPr marL="0" indent="0">
              <a:buNone/>
            </a:pPr>
            <a:endParaRPr lang="tr-TR" sz="3200" dirty="0">
              <a:solidFill>
                <a:schemeClr val="tx1"/>
              </a:solidFill>
            </a:endParaRPr>
          </a:p>
        </p:txBody>
      </p:sp>
    </p:spTree>
    <p:extLst>
      <p:ext uri="{BB962C8B-B14F-4D97-AF65-F5344CB8AC3E}">
        <p14:creationId xmlns:p14="http://schemas.microsoft.com/office/powerpoint/2010/main" val="20876896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6710" y="1398320"/>
            <a:ext cx="11001107" cy="3615267"/>
          </a:xfrm>
        </p:spPr>
        <p:txBody>
          <a:bodyPr>
            <a:noAutofit/>
          </a:bodyPr>
          <a:lstStyle/>
          <a:p>
            <a:pPr marL="0" indent="0">
              <a:buNone/>
            </a:pPr>
            <a:r>
              <a:rPr lang="tr-TR" sz="3200" b="1" u="sng" dirty="0">
                <a:solidFill>
                  <a:schemeClr val="tx1"/>
                </a:solidFill>
              </a:rPr>
              <a:t>Ekonomik Yapı </a:t>
            </a:r>
          </a:p>
          <a:p>
            <a:pPr marL="0" indent="0">
              <a:buNone/>
            </a:pPr>
            <a:r>
              <a:rPr lang="tr-TR" sz="3200" dirty="0">
                <a:solidFill>
                  <a:schemeClr val="tx1"/>
                </a:solidFill>
              </a:rPr>
              <a:t>2008-2009 küresel ekonomik krizinin etkilerinin atlatılmasının ardından 2010 yılından itibaren büyüme sürecine giren Kazakistan ekonomisi, 2012 yılı sonunda </a:t>
            </a:r>
            <a:r>
              <a:rPr lang="tr-TR" sz="3200" dirty="0" err="1">
                <a:solidFill>
                  <a:schemeClr val="tx1"/>
                </a:solidFill>
              </a:rPr>
              <a:t>gayrısafi</a:t>
            </a:r>
            <a:r>
              <a:rPr lang="tr-TR" sz="3200" dirty="0">
                <a:solidFill>
                  <a:schemeClr val="tx1"/>
                </a:solidFill>
              </a:rPr>
              <a:t> yurtiçi hasılasını 205 milyar Dolar, </a:t>
            </a:r>
            <a:r>
              <a:rPr lang="tr-TR" sz="3200" dirty="0" err="1">
                <a:solidFill>
                  <a:schemeClr val="tx1"/>
                </a:solidFill>
              </a:rPr>
              <a:t>kişibaşı</a:t>
            </a:r>
            <a:r>
              <a:rPr lang="tr-TR" sz="3200" dirty="0">
                <a:solidFill>
                  <a:schemeClr val="tx1"/>
                </a:solidFill>
              </a:rPr>
              <a:t> milli gelirini ise 12.100 Dolar seviyesine taşıyabilmiştir.. </a:t>
            </a:r>
          </a:p>
          <a:p>
            <a:pPr marL="0" indent="0">
              <a:buNone/>
            </a:pPr>
            <a:endParaRPr lang="tr-TR" sz="3200" dirty="0">
              <a:solidFill>
                <a:schemeClr val="tx1"/>
              </a:solidFill>
            </a:endParaRPr>
          </a:p>
        </p:txBody>
      </p:sp>
    </p:spTree>
    <p:extLst>
      <p:ext uri="{BB962C8B-B14F-4D97-AF65-F5344CB8AC3E}">
        <p14:creationId xmlns:p14="http://schemas.microsoft.com/office/powerpoint/2010/main" val="2349177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945469" y="1600200"/>
            <a:ext cx="9730447" cy="3615267"/>
          </a:xfrm>
        </p:spPr>
        <p:txBody>
          <a:bodyPr>
            <a:normAutofit/>
          </a:bodyPr>
          <a:lstStyle/>
          <a:p>
            <a:pPr marL="0" indent="0">
              <a:buNone/>
            </a:pPr>
            <a:r>
              <a:rPr lang="tr-TR" sz="3200" b="1" u="sng" dirty="0">
                <a:solidFill>
                  <a:schemeClr val="tx1"/>
                </a:solidFill>
              </a:rPr>
              <a:t>Dış Ticaret</a:t>
            </a:r>
          </a:p>
          <a:p>
            <a:pPr marL="0" indent="0">
              <a:buNone/>
            </a:pPr>
            <a:r>
              <a:rPr lang="tr-TR" sz="3200" b="1" u="sng" dirty="0">
                <a:solidFill>
                  <a:schemeClr val="tx1"/>
                </a:solidFill>
              </a:rPr>
              <a:t>Temel İhracat Kalemleri</a:t>
            </a:r>
          </a:p>
          <a:p>
            <a:pPr marL="0" indent="0">
              <a:buNone/>
            </a:pPr>
            <a:r>
              <a:rPr lang="tr-TR" sz="3200" dirty="0">
                <a:solidFill>
                  <a:schemeClr val="tx1"/>
                </a:solidFill>
              </a:rPr>
              <a:t>Petrol ve petrol ürünleri, bakır, radyoaktif elementler, buğday, demir, çinko, gümüş, altın</a:t>
            </a:r>
          </a:p>
          <a:p>
            <a:pPr marL="0" indent="0">
              <a:buNone/>
            </a:pPr>
            <a:endParaRPr lang="tr-TR" sz="3200" dirty="0">
              <a:solidFill>
                <a:schemeClr val="tx1"/>
              </a:solidFill>
            </a:endParaRPr>
          </a:p>
        </p:txBody>
      </p:sp>
    </p:spTree>
    <p:extLst>
      <p:ext uri="{BB962C8B-B14F-4D97-AF65-F5344CB8AC3E}">
        <p14:creationId xmlns:p14="http://schemas.microsoft.com/office/powerpoint/2010/main" val="3910798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87973" y="1825831"/>
            <a:ext cx="9481066" cy="3615267"/>
          </a:xfrm>
        </p:spPr>
        <p:txBody>
          <a:bodyPr>
            <a:normAutofit/>
          </a:bodyPr>
          <a:lstStyle/>
          <a:p>
            <a:pPr marL="0" indent="0">
              <a:buNone/>
            </a:pPr>
            <a:r>
              <a:rPr lang="tr-TR" sz="3200" b="1" u="sng" dirty="0">
                <a:solidFill>
                  <a:schemeClr val="tx1"/>
                </a:solidFill>
              </a:rPr>
              <a:t>Temel İthalat Kalemleri</a:t>
            </a:r>
          </a:p>
          <a:p>
            <a:pPr marL="0" indent="0">
              <a:buNone/>
            </a:pPr>
            <a:r>
              <a:rPr lang="tr-TR" sz="3200" dirty="0">
                <a:solidFill>
                  <a:schemeClr val="tx1"/>
                </a:solidFill>
              </a:rPr>
              <a:t>Petrol ürünleri, demiryolu vagonları, motorlu taşıtlar, ilaç, bilgi işlem makineleri, telefon cihazları, demir-çelik ürünleri</a:t>
            </a:r>
          </a:p>
          <a:p>
            <a:pPr marL="0" indent="0">
              <a:buNone/>
            </a:pPr>
            <a:endParaRPr lang="tr-TR" sz="3200" dirty="0">
              <a:solidFill>
                <a:schemeClr val="tx1"/>
              </a:solidFill>
            </a:endParaRPr>
          </a:p>
        </p:txBody>
      </p:sp>
    </p:spTree>
    <p:extLst>
      <p:ext uri="{BB962C8B-B14F-4D97-AF65-F5344CB8AC3E}">
        <p14:creationId xmlns:p14="http://schemas.microsoft.com/office/powerpoint/2010/main" val="2262756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3143" y="522514"/>
            <a:ext cx="11008426" cy="5791634"/>
          </a:xfrm>
        </p:spPr>
      </p:pic>
    </p:spTree>
    <p:extLst>
      <p:ext uri="{BB962C8B-B14F-4D97-AF65-F5344CB8AC3E}">
        <p14:creationId xmlns:p14="http://schemas.microsoft.com/office/powerpoint/2010/main" val="3096094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65458" y="1077685"/>
            <a:ext cx="10751726" cy="5156860"/>
          </a:xfrm>
        </p:spPr>
        <p:txBody>
          <a:bodyPr>
            <a:normAutofit/>
          </a:bodyPr>
          <a:lstStyle/>
          <a:p>
            <a:pPr marL="0" indent="0">
              <a:buNone/>
            </a:pPr>
            <a:r>
              <a:rPr lang="tr-TR" sz="3200" b="1" u="sng" dirty="0">
                <a:solidFill>
                  <a:schemeClr val="tx1"/>
                </a:solidFill>
              </a:rPr>
              <a:t>Genel Dış Politika</a:t>
            </a:r>
          </a:p>
          <a:p>
            <a:pPr marL="0" indent="0">
              <a:buNone/>
            </a:pPr>
            <a:r>
              <a:rPr lang="tr-TR" sz="3200" dirty="0">
                <a:solidFill>
                  <a:schemeClr val="tx1"/>
                </a:solidFill>
              </a:rPr>
              <a:t>Kazakistan dış politikada istikrara yönelik bir strateji izlemektedir. Kazakistan dış siyaseti RF, ÇHC, ABD ve AB arasında bir denge oluşturmayı, Orta Asya’da lider konumunu küresel düzeyde öncülük edilen girişimlerle pekiştirmeyi ve ülkenin çıkarları doğrultusunda bölgesel/uluslararası örgütlerin faaliyetlerinde aktif şekilde yer almayı hedeflemekte olup çok </a:t>
            </a:r>
            <a:r>
              <a:rPr lang="tr-TR" sz="3200" dirty="0" err="1">
                <a:solidFill>
                  <a:schemeClr val="tx1"/>
                </a:solidFill>
              </a:rPr>
              <a:t>vektörlü</a:t>
            </a:r>
            <a:r>
              <a:rPr lang="tr-TR" sz="3200" dirty="0">
                <a:solidFill>
                  <a:schemeClr val="tx1"/>
                </a:solidFill>
              </a:rPr>
              <a:t> bir yapıya sahiptir .</a:t>
            </a:r>
          </a:p>
          <a:p>
            <a:pPr marL="0" indent="0">
              <a:buNone/>
            </a:pPr>
            <a:endParaRPr lang="tr-TR" sz="3200" dirty="0">
              <a:solidFill>
                <a:schemeClr val="tx1"/>
              </a:solidFill>
            </a:endParaRPr>
          </a:p>
        </p:txBody>
      </p:sp>
    </p:spTree>
    <p:extLst>
      <p:ext uri="{BB962C8B-B14F-4D97-AF65-F5344CB8AC3E}">
        <p14:creationId xmlns:p14="http://schemas.microsoft.com/office/powerpoint/2010/main" val="20902877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60461" y="1175658"/>
            <a:ext cx="10917980" cy="4467322"/>
          </a:xfrm>
        </p:spPr>
        <p:txBody>
          <a:bodyPr>
            <a:noAutofit/>
          </a:bodyPr>
          <a:lstStyle/>
          <a:p>
            <a:pPr marL="0" indent="0">
              <a:buNone/>
            </a:pPr>
            <a:r>
              <a:rPr lang="tr-TR" sz="3200" b="1" u="sng" dirty="0">
                <a:solidFill>
                  <a:schemeClr val="tx1"/>
                </a:solidFill>
              </a:rPr>
              <a:t>Toplumsal ve Kültürel Yapı </a:t>
            </a:r>
          </a:p>
          <a:p>
            <a:pPr marL="0" indent="0">
              <a:buNone/>
            </a:pPr>
            <a:r>
              <a:rPr lang="tr-TR" sz="3200" dirty="0">
                <a:solidFill>
                  <a:schemeClr val="tx1"/>
                </a:solidFill>
              </a:rPr>
              <a:t>Yüzölçümü (2,7 milyon km2) ile kıyaslandığında oldukça az bir nüfusa sahip olan (yaklaşık 16,6 milyon) Kazakistan 130’dan fazla farklı etnik grubu barındırmakta olup, diğer Orta Asya ülkeleri ile karşılaştırıldığında, asli etnik unsurun nüfus içerisinde en az oranda bulunduğu ülkedir.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2900964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60461" y="1303317"/>
            <a:ext cx="10858604" cy="4491842"/>
          </a:xfrm>
        </p:spPr>
        <p:txBody>
          <a:bodyPr>
            <a:noAutofit/>
          </a:bodyPr>
          <a:lstStyle/>
          <a:p>
            <a:pPr marL="0" indent="0">
              <a:buNone/>
            </a:pPr>
            <a:r>
              <a:rPr lang="tr-TR" sz="3200" b="1" u="sng" dirty="0">
                <a:solidFill>
                  <a:schemeClr val="tx1"/>
                </a:solidFill>
              </a:rPr>
              <a:t>İnsan Profili</a:t>
            </a:r>
          </a:p>
          <a:p>
            <a:pPr marL="0" indent="0">
              <a:buNone/>
            </a:pPr>
            <a:r>
              <a:rPr lang="tr-TR" sz="3200" dirty="0">
                <a:solidFill>
                  <a:schemeClr val="tx1"/>
                </a:solidFill>
              </a:rPr>
              <a:t>Kazakistan’daki azınlık gruplarından birini de 1944 yılında Stalin tarafından bugünkü Gürcistan topraklarından sürülen Ahıska Türkleri oluşturmaktadır. Kazakistan’daki Ahıska Türklerinin sayısının yaklaşık 150 bin civarında olduğu tahmin edilmektedir.</a:t>
            </a:r>
          </a:p>
          <a:p>
            <a:pPr marL="0" indent="0">
              <a:buNone/>
            </a:pPr>
            <a:endParaRPr lang="tr-TR" sz="3200" dirty="0">
              <a:solidFill>
                <a:schemeClr val="tx1"/>
              </a:solidFill>
            </a:endParaRPr>
          </a:p>
        </p:txBody>
      </p:sp>
    </p:spTree>
    <p:extLst>
      <p:ext uri="{BB962C8B-B14F-4D97-AF65-F5344CB8AC3E}">
        <p14:creationId xmlns:p14="http://schemas.microsoft.com/office/powerpoint/2010/main" val="8627806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65458" y="1802081"/>
            <a:ext cx="10882354" cy="3615267"/>
          </a:xfrm>
        </p:spPr>
        <p:txBody>
          <a:bodyPr>
            <a:normAutofit/>
          </a:bodyPr>
          <a:lstStyle/>
          <a:p>
            <a:pPr marL="0" indent="0">
              <a:buNone/>
            </a:pPr>
            <a:r>
              <a:rPr lang="tr-TR" sz="3200" dirty="0" smtClean="0">
                <a:solidFill>
                  <a:schemeClr val="tx1"/>
                </a:solidFill>
              </a:rPr>
              <a:t>Nüfusun </a:t>
            </a:r>
            <a:r>
              <a:rPr lang="tr-TR" sz="3200" dirty="0">
                <a:solidFill>
                  <a:schemeClr val="tx1"/>
                </a:solidFill>
              </a:rPr>
              <a:t>önemli bir kısmı ülkenin güneyinde ve şehirlerde olup nüfusun ülke topraklarına dağılımı da dengeli değildir. Nüfusun dağılımındaki bu dengesizlik nedeniyle ülkenin çok büyük bölümünde boş ya da üzerinde çok az insanın yaşadığı topraklar mevcuttur. </a:t>
            </a:r>
          </a:p>
          <a:p>
            <a:pPr marL="0" indent="0">
              <a:buNone/>
            </a:pPr>
            <a:endParaRPr lang="tr-TR" sz="3200" dirty="0">
              <a:solidFill>
                <a:schemeClr val="tx1"/>
              </a:solidFill>
            </a:endParaRPr>
          </a:p>
        </p:txBody>
      </p:sp>
    </p:spTree>
    <p:extLst>
      <p:ext uri="{BB962C8B-B14F-4D97-AF65-F5344CB8AC3E}">
        <p14:creationId xmlns:p14="http://schemas.microsoft.com/office/powerpoint/2010/main" val="42650935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1084" y="1802080"/>
            <a:ext cx="10621097" cy="3615267"/>
          </a:xfrm>
        </p:spPr>
        <p:txBody>
          <a:bodyPr>
            <a:normAutofit/>
          </a:bodyPr>
          <a:lstStyle/>
          <a:p>
            <a:pPr marL="0" indent="0">
              <a:buNone/>
            </a:pPr>
            <a:r>
              <a:rPr lang="tr-TR" sz="3200" dirty="0" smtClean="0">
                <a:solidFill>
                  <a:schemeClr val="tx1"/>
                </a:solidFill>
              </a:rPr>
              <a:t>Cumhurbaşkanı </a:t>
            </a:r>
            <a:r>
              <a:rPr lang="tr-TR" sz="3200" dirty="0">
                <a:solidFill>
                  <a:schemeClr val="tx1"/>
                </a:solidFill>
              </a:rPr>
              <a:t>Nazarbayev’in direktifiyle 1 Mart 1995 tarihinde Kazakistan Halklar Asamblesi </a:t>
            </a:r>
            <a:r>
              <a:rPr lang="tr-TR" sz="3200" dirty="0" smtClean="0">
                <a:solidFill>
                  <a:schemeClr val="tx1"/>
                </a:solidFill>
              </a:rPr>
              <a:t>kurulmuştur</a:t>
            </a:r>
            <a:r>
              <a:rPr lang="tr-TR" sz="3200" dirty="0">
                <a:solidFill>
                  <a:schemeClr val="tx1"/>
                </a:solidFill>
              </a:rPr>
              <a:t>. Asamble, Kazakistan’ın </a:t>
            </a:r>
            <a:r>
              <a:rPr lang="tr-TR" sz="3200" dirty="0" smtClean="0">
                <a:solidFill>
                  <a:schemeClr val="tx1"/>
                </a:solidFill>
              </a:rPr>
              <a:t>çok kültürlülük </a:t>
            </a:r>
            <a:r>
              <a:rPr lang="tr-TR" sz="3200" dirty="0">
                <a:solidFill>
                  <a:schemeClr val="tx1"/>
                </a:solidFill>
              </a:rPr>
              <a:t>politikalarının uygulamaya konulmasında işlev üstlenmektedir.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19166723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96087" y="1576450"/>
            <a:ext cx="10894230" cy="3615267"/>
          </a:xfrm>
        </p:spPr>
        <p:txBody>
          <a:bodyPr>
            <a:normAutofit/>
          </a:bodyPr>
          <a:lstStyle/>
          <a:p>
            <a:pPr marL="0" indent="0">
              <a:buNone/>
            </a:pPr>
            <a:r>
              <a:rPr lang="tr-TR" sz="3200" dirty="0" smtClean="0">
                <a:solidFill>
                  <a:schemeClr val="tx1"/>
                </a:solidFill>
              </a:rPr>
              <a:t>Nazarbayev</a:t>
            </a:r>
            <a:r>
              <a:rPr lang="tr-TR" sz="3200" dirty="0">
                <a:solidFill>
                  <a:schemeClr val="tx1"/>
                </a:solidFill>
              </a:rPr>
              <a:t>, bütün etnik grupların babası olduğunu ve herkesin hakkını koruyacağını belirtmektedir. Günümüz Kazak iç siyaseti, genelde kimlik olgusunun dışında seyretmektedir. Gündemi oluşturan temel konular işsizlik, sosyal sigorta, ücretler ve çevre sorunlarıdır. </a:t>
            </a:r>
          </a:p>
          <a:p>
            <a:pPr marL="0" indent="0">
              <a:buNone/>
            </a:pPr>
            <a:endParaRPr lang="tr-TR" sz="3200" dirty="0">
              <a:solidFill>
                <a:schemeClr val="tx1"/>
              </a:solidFill>
            </a:endParaRPr>
          </a:p>
        </p:txBody>
      </p:sp>
    </p:spTree>
    <p:extLst>
      <p:ext uri="{BB962C8B-B14F-4D97-AF65-F5344CB8AC3E}">
        <p14:creationId xmlns:p14="http://schemas.microsoft.com/office/powerpoint/2010/main" val="826090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6710" y="1101436"/>
            <a:ext cx="10906105" cy="4753099"/>
          </a:xfrm>
        </p:spPr>
        <p:txBody>
          <a:bodyPr>
            <a:noAutofit/>
          </a:bodyPr>
          <a:lstStyle/>
          <a:p>
            <a:pPr marL="0" indent="0">
              <a:buNone/>
            </a:pPr>
            <a:r>
              <a:rPr lang="tr-TR" sz="3200" b="1" u="sng" dirty="0">
                <a:solidFill>
                  <a:schemeClr val="tx1"/>
                </a:solidFill>
              </a:rPr>
              <a:t>Dil ve Edebiyat</a:t>
            </a:r>
          </a:p>
          <a:p>
            <a:pPr marL="0" indent="0">
              <a:buNone/>
            </a:pPr>
            <a:r>
              <a:rPr lang="tr-TR" sz="3200" dirty="0">
                <a:solidFill>
                  <a:schemeClr val="tx1"/>
                </a:solidFill>
              </a:rPr>
              <a:t>Kazak halk edebiyatı, destan, masal, tekerleme, ninni, özdeyiş, atışma gibi türler içeren sözlü ifade gelenekleriyle başlamıştır. </a:t>
            </a:r>
            <a:endParaRPr lang="tr-TR" sz="3200" dirty="0" smtClean="0">
              <a:solidFill>
                <a:schemeClr val="tx1"/>
              </a:solidFill>
            </a:endParaRPr>
          </a:p>
          <a:p>
            <a:pPr marL="0" indent="0">
              <a:buNone/>
            </a:pPr>
            <a:endParaRPr lang="tr-TR" sz="3200" dirty="0">
              <a:solidFill>
                <a:schemeClr val="tx1"/>
              </a:solidFill>
            </a:endParaRPr>
          </a:p>
          <a:p>
            <a:pPr marL="0" indent="0">
              <a:buNone/>
            </a:pPr>
            <a:r>
              <a:rPr lang="tr-TR" sz="3200" dirty="0" smtClean="0">
                <a:solidFill>
                  <a:schemeClr val="tx1"/>
                </a:solidFill>
              </a:rPr>
              <a:t>Dede </a:t>
            </a:r>
            <a:r>
              <a:rPr lang="tr-TR" sz="3200" dirty="0">
                <a:solidFill>
                  <a:schemeClr val="tx1"/>
                </a:solidFill>
              </a:rPr>
              <a:t>Korkut gibi, Kazaklarda da Korkut Ata hikayeleri, başlı başına bir değer taşımaktadır. </a:t>
            </a:r>
          </a:p>
          <a:p>
            <a:pPr marL="0" indent="0">
              <a:buNone/>
            </a:pPr>
            <a:endParaRPr lang="tr-TR" sz="3200" dirty="0">
              <a:solidFill>
                <a:schemeClr val="tx1"/>
              </a:solidFill>
            </a:endParaRPr>
          </a:p>
        </p:txBody>
      </p:sp>
    </p:spTree>
    <p:extLst>
      <p:ext uri="{BB962C8B-B14F-4D97-AF65-F5344CB8AC3E}">
        <p14:creationId xmlns:p14="http://schemas.microsoft.com/office/powerpoint/2010/main" val="8635866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94206" y="1033155"/>
            <a:ext cx="11155487" cy="5298594"/>
          </a:xfrm>
        </p:spPr>
        <p:txBody>
          <a:bodyPr>
            <a:noAutofit/>
          </a:bodyPr>
          <a:lstStyle/>
          <a:p>
            <a:pPr marL="0" indent="0">
              <a:buNone/>
            </a:pPr>
            <a:r>
              <a:rPr lang="tr-TR" sz="3200" dirty="0">
                <a:solidFill>
                  <a:schemeClr val="tx1"/>
                </a:solidFill>
              </a:rPr>
              <a:t>Kazakların Karagöz’ü sayılan “</a:t>
            </a:r>
            <a:r>
              <a:rPr lang="tr-TR" sz="3200" dirty="0" err="1">
                <a:solidFill>
                  <a:schemeClr val="tx1"/>
                </a:solidFill>
              </a:rPr>
              <a:t>Kanbakşal</a:t>
            </a:r>
            <a:r>
              <a:rPr lang="tr-TR" sz="3200" dirty="0">
                <a:solidFill>
                  <a:schemeClr val="tx1"/>
                </a:solidFill>
              </a:rPr>
              <a:t>” kuklası da, bugün Almatı Devlet Kukla Tiyatrosu ile yaşamını sürdürmektedir. </a:t>
            </a:r>
          </a:p>
          <a:p>
            <a:pPr marL="0" indent="0">
              <a:buNone/>
            </a:pPr>
            <a:r>
              <a:rPr lang="tr-TR" sz="3200" dirty="0">
                <a:solidFill>
                  <a:schemeClr val="tx1"/>
                </a:solidFill>
              </a:rPr>
              <a:t>Modern Kazak edebiyatının kurucusu sayılan ünlü şair, besteci ve filozof Abay </a:t>
            </a:r>
            <a:r>
              <a:rPr lang="tr-TR" sz="3200" dirty="0" err="1">
                <a:solidFill>
                  <a:schemeClr val="tx1"/>
                </a:solidFill>
              </a:rPr>
              <a:t>Kunanbay</a:t>
            </a:r>
            <a:r>
              <a:rPr lang="tr-TR" sz="3200" dirty="0">
                <a:solidFill>
                  <a:schemeClr val="tx1"/>
                </a:solidFill>
              </a:rPr>
              <a:t>, 1845-1904 yılları arasında yaşamıştır. Özellikle Kazak folklorunu yansıtan, güçlü vatanseverlik duygularıyla yüklü şiirleriyle tanınan </a:t>
            </a:r>
            <a:r>
              <a:rPr lang="tr-TR" sz="3200" dirty="0" err="1">
                <a:solidFill>
                  <a:schemeClr val="tx1"/>
                </a:solidFill>
              </a:rPr>
              <a:t>Kunanbay</a:t>
            </a:r>
            <a:r>
              <a:rPr lang="tr-TR" sz="3200" dirty="0">
                <a:solidFill>
                  <a:schemeClr val="tx1"/>
                </a:solidFill>
              </a:rPr>
              <a:t>, ruhani bir rehber ve halk kahramanı olarak da görülmektedir.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1854700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6711" y="1908959"/>
            <a:ext cx="10716100" cy="3615267"/>
          </a:xfrm>
        </p:spPr>
        <p:txBody>
          <a:bodyPr>
            <a:normAutofit/>
          </a:bodyPr>
          <a:lstStyle/>
          <a:p>
            <a:pPr marL="0" indent="0">
              <a:buNone/>
            </a:pPr>
            <a:r>
              <a:rPr lang="tr-TR" sz="3200" b="1" u="sng" dirty="0">
                <a:solidFill>
                  <a:schemeClr val="tx1"/>
                </a:solidFill>
              </a:rPr>
              <a:t>Ülkede Yaşayan Vatandaşlarımızın Durumu</a:t>
            </a:r>
          </a:p>
          <a:p>
            <a:pPr marL="0" indent="0">
              <a:buNone/>
            </a:pPr>
            <a:r>
              <a:rPr lang="tr-TR" sz="3200" dirty="0">
                <a:solidFill>
                  <a:schemeClr val="tx1"/>
                </a:solidFill>
              </a:rPr>
              <a:t>Vatandaşlarımızın büyük bir çoğunluğu Kazakistan'da iş yapan inşaat firmalarında çalışan işçilerden oluşmaktadır. Bununla birlikte eğitim kurumlarında, bazı özel işletmelerde yöneticilik yapan, bünyesinde çalışan vatandaşlarımızda bulunmaktadır.</a:t>
            </a:r>
          </a:p>
          <a:p>
            <a:pPr marL="0" indent="0">
              <a:buNone/>
            </a:pPr>
            <a:endParaRPr lang="tr-TR" sz="3200" dirty="0">
              <a:solidFill>
                <a:schemeClr val="tx1"/>
              </a:solidFill>
            </a:endParaRPr>
          </a:p>
        </p:txBody>
      </p:sp>
    </p:spTree>
    <p:extLst>
      <p:ext uri="{BB962C8B-B14F-4D97-AF65-F5344CB8AC3E}">
        <p14:creationId xmlns:p14="http://schemas.microsoft.com/office/powerpoint/2010/main" val="2711739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60460" y="1137062"/>
            <a:ext cx="11048609" cy="4943104"/>
          </a:xfrm>
        </p:spPr>
        <p:txBody>
          <a:bodyPr>
            <a:noAutofit/>
          </a:bodyPr>
          <a:lstStyle/>
          <a:p>
            <a:pPr marL="0" indent="0">
              <a:buNone/>
            </a:pPr>
            <a:r>
              <a:rPr lang="tr-TR" sz="3200" b="1" u="sng" dirty="0">
                <a:solidFill>
                  <a:schemeClr val="tx1"/>
                </a:solidFill>
              </a:rPr>
              <a:t>Halkın Türkiye ve Türklere Bakışı</a:t>
            </a:r>
          </a:p>
          <a:p>
            <a:pPr marL="0" indent="0">
              <a:buNone/>
            </a:pPr>
            <a:r>
              <a:rPr lang="tr-TR" sz="3200" dirty="0">
                <a:solidFill>
                  <a:schemeClr val="tx1"/>
                </a:solidFill>
              </a:rPr>
              <a:t>Kazakistan’da ciddi bir yabancı düşmanlığı sorunu olduğunu ileri sürmek mümkün değildir. Kazakistan’da çok değişik gruplar uyum içinde yaşamaktadırlar. Kazakların tarihi ve kültürel bağlar içinde bulundukları Türk vatandaşlarına ise genelde yakın ve sıcak yaklaştıkları görülmektedir.</a:t>
            </a:r>
          </a:p>
          <a:p>
            <a:pPr marL="0" indent="0">
              <a:buNone/>
            </a:pPr>
            <a:endParaRPr lang="tr-TR" sz="3200" dirty="0">
              <a:solidFill>
                <a:schemeClr val="tx1"/>
              </a:solidFill>
            </a:endParaRPr>
          </a:p>
        </p:txBody>
      </p:sp>
    </p:spTree>
    <p:extLst>
      <p:ext uri="{BB962C8B-B14F-4D97-AF65-F5344CB8AC3E}">
        <p14:creationId xmlns:p14="http://schemas.microsoft.com/office/powerpoint/2010/main" val="2325264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921719" y="1433945"/>
            <a:ext cx="8534400" cy="3615267"/>
          </a:xfrm>
        </p:spPr>
        <p:txBody>
          <a:bodyPr>
            <a:normAutofit/>
          </a:bodyPr>
          <a:lstStyle/>
          <a:p>
            <a:pPr marL="0" indent="0">
              <a:buNone/>
            </a:pPr>
            <a:r>
              <a:rPr lang="tr-TR" sz="3200" b="1" u="sng" dirty="0">
                <a:solidFill>
                  <a:schemeClr val="tx1"/>
                </a:solidFill>
              </a:rPr>
              <a:t>Sınırları</a:t>
            </a:r>
          </a:p>
          <a:p>
            <a:pPr marL="0" indent="0">
              <a:buNone/>
            </a:pPr>
            <a:r>
              <a:rPr lang="tr-TR" sz="3200" dirty="0">
                <a:solidFill>
                  <a:schemeClr val="tx1"/>
                </a:solidFill>
              </a:rPr>
              <a:t>Kuzeyde Rusya Federasyonu, doğuda Çin, güneyde Türkmenistan, Özbekistan, Kırgızistan</a:t>
            </a:r>
          </a:p>
          <a:p>
            <a:pPr marL="0" indent="0">
              <a:buNone/>
            </a:pPr>
            <a:endParaRPr lang="tr-TR" sz="3200" dirty="0">
              <a:solidFill>
                <a:schemeClr val="tx1"/>
              </a:solidFill>
            </a:endParaRPr>
          </a:p>
        </p:txBody>
      </p:sp>
    </p:spTree>
    <p:extLst>
      <p:ext uri="{BB962C8B-B14F-4D97-AF65-F5344CB8AC3E}">
        <p14:creationId xmlns:p14="http://schemas.microsoft.com/office/powerpoint/2010/main" val="23073487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07963" y="1790205"/>
            <a:ext cx="10858604" cy="3615267"/>
          </a:xfrm>
        </p:spPr>
        <p:txBody>
          <a:bodyPr>
            <a:normAutofit/>
          </a:bodyPr>
          <a:lstStyle/>
          <a:p>
            <a:pPr marL="0" indent="0">
              <a:buNone/>
            </a:pPr>
            <a:r>
              <a:rPr lang="tr-TR" sz="3200" dirty="0" smtClean="0">
                <a:solidFill>
                  <a:schemeClr val="tx1"/>
                </a:solidFill>
              </a:rPr>
              <a:t>Bununla </a:t>
            </a:r>
            <a:r>
              <a:rPr lang="tr-TR" sz="3200" dirty="0">
                <a:solidFill>
                  <a:schemeClr val="tx1"/>
                </a:solidFill>
              </a:rPr>
              <a:t>birlikte, ülkedeki büyük çaplı Türk yatırımları ve günlük yaşamda Türklerin ön planda olmaları, burada çalışan Türklerin sayılarının oldukça artığı da dikkate alındığında, önyargılara ve sürtüşmelere yol açabilmektedir.</a:t>
            </a:r>
          </a:p>
          <a:p>
            <a:pPr marL="0" indent="0">
              <a:buNone/>
            </a:pPr>
            <a:endParaRPr lang="tr-TR" sz="3200" dirty="0">
              <a:solidFill>
                <a:schemeClr val="tx1"/>
              </a:solidFill>
            </a:endParaRPr>
          </a:p>
        </p:txBody>
      </p:sp>
    </p:spTree>
    <p:extLst>
      <p:ext uri="{BB962C8B-B14F-4D97-AF65-F5344CB8AC3E}">
        <p14:creationId xmlns:p14="http://schemas.microsoft.com/office/powerpoint/2010/main" val="7543931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48587" y="760021"/>
            <a:ext cx="10632972" cy="5476725"/>
          </a:xfrm>
        </p:spPr>
        <p:txBody>
          <a:bodyPr>
            <a:noAutofit/>
          </a:bodyPr>
          <a:lstStyle/>
          <a:p>
            <a:pPr marL="0" indent="0">
              <a:buNone/>
            </a:pPr>
            <a:r>
              <a:rPr lang="tr-TR" sz="2800" dirty="0" smtClean="0">
                <a:solidFill>
                  <a:schemeClr val="tx1"/>
                </a:solidFill>
              </a:rPr>
              <a:t>Bu </a:t>
            </a:r>
            <a:r>
              <a:rPr lang="tr-TR" sz="2800" dirty="0">
                <a:solidFill>
                  <a:schemeClr val="tx1"/>
                </a:solidFill>
              </a:rPr>
              <a:t>durum özellikle milliyetçilik akımlarının daha belirgin olduğu ülkenin batı kesimlerinde daha fazla hissedilmektedir. Nitekim 2006 yılında </a:t>
            </a:r>
            <a:r>
              <a:rPr lang="tr-TR" sz="2800" dirty="0" err="1">
                <a:solidFill>
                  <a:schemeClr val="tx1"/>
                </a:solidFill>
              </a:rPr>
              <a:t>Tengiz</a:t>
            </a:r>
            <a:r>
              <a:rPr lang="tr-TR" sz="2800" dirty="0">
                <a:solidFill>
                  <a:schemeClr val="tx1"/>
                </a:solidFill>
              </a:rPr>
              <a:t> petrol sahasında çıkan olaylarda yaklaşık 400 Kazak aynı sahada çalışan vatandaşlarımıza saldırmış, 200 kadar çalışanımız yaralanmış ve sonucunda buradaki vatandaşlarımızın tamamına yakını tahliye edilmiştir. Kuşkusuz bu tür olayların bir daha olmaması için Türk ve Kazak makamları gereken tüm tedbirleri ala-gelmişlerdir. Ayrıca Kazak polisinin gerekçesiz olarak zaman zaman yaptığı pasaport kontrolleri de vatandaşlarımız arasında rahatsızlık yaratmaktadır</a:t>
            </a:r>
          </a:p>
          <a:p>
            <a:pPr marL="0" indent="0">
              <a:buNone/>
            </a:pPr>
            <a:endParaRPr lang="tr-TR" sz="2800" dirty="0">
              <a:solidFill>
                <a:schemeClr val="tx1"/>
              </a:solidFill>
            </a:endParaRPr>
          </a:p>
        </p:txBody>
      </p:sp>
    </p:spTree>
    <p:extLst>
      <p:ext uri="{BB962C8B-B14F-4D97-AF65-F5344CB8AC3E}">
        <p14:creationId xmlns:p14="http://schemas.microsoft.com/office/powerpoint/2010/main" val="8325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60460" y="866899"/>
            <a:ext cx="11084235" cy="5203591"/>
          </a:xfrm>
        </p:spPr>
        <p:txBody>
          <a:bodyPr>
            <a:noAutofit/>
          </a:bodyPr>
          <a:lstStyle/>
          <a:p>
            <a:pPr marL="0" indent="0">
              <a:buNone/>
            </a:pPr>
            <a:r>
              <a:rPr lang="tr-TR" sz="2800" b="1" u="sng" dirty="0">
                <a:solidFill>
                  <a:schemeClr val="tx1"/>
                </a:solidFill>
              </a:rPr>
              <a:t>Yüksek Öğretim</a:t>
            </a:r>
          </a:p>
          <a:p>
            <a:pPr marL="0" indent="0">
              <a:buNone/>
            </a:pPr>
            <a:r>
              <a:rPr lang="tr-TR" sz="2800" dirty="0">
                <a:solidFill>
                  <a:schemeClr val="tx1"/>
                </a:solidFill>
              </a:rPr>
              <a:t>Kazakistan'daki üniversitelerde öğrenim süresi 4-5 yıldır. (yabancılar için ayrıca 1 yıl hazırlık sınıfı vardır) Kazakistan’daki üniversitelerde eğitim için yıllık 3500-6000 ABD Doları arasında ücret alınmaktadır. Türkistan’daki Hoca Ahmet </a:t>
            </a:r>
            <a:r>
              <a:rPr lang="tr-TR" sz="2800" dirty="0" err="1">
                <a:solidFill>
                  <a:schemeClr val="tx1"/>
                </a:solidFill>
              </a:rPr>
              <a:t>Yesevi</a:t>
            </a:r>
            <a:r>
              <a:rPr lang="tr-TR" sz="2800" dirty="0">
                <a:solidFill>
                  <a:schemeClr val="tx1"/>
                </a:solidFill>
              </a:rPr>
              <a:t> Uluslararası Türk-Kazak Üniversitesi (HAYÜ) T.C. Milli Eğitim Bakanlığı bütçesinden ayrılan ödenekle desteklenen tek üniversitedir. Üniversiteye Türk öğrencilerin seçme, kabul ve yerleştirme işlemleri, ilgili bölümler için öngörülen puan türlerine göre Öğrenci Seçme ve Yerleştirme Merkezi (ÖSYM) tarafından yapılmaktadır. </a:t>
            </a:r>
          </a:p>
          <a:p>
            <a:pPr marL="0" indent="0">
              <a:buNone/>
            </a:pPr>
            <a:endParaRPr lang="tr-TR" sz="2800" dirty="0">
              <a:solidFill>
                <a:schemeClr val="tx1"/>
              </a:solidFill>
            </a:endParaRPr>
          </a:p>
        </p:txBody>
      </p:sp>
    </p:spTree>
    <p:extLst>
      <p:ext uri="{BB962C8B-B14F-4D97-AF65-F5344CB8AC3E}">
        <p14:creationId xmlns:p14="http://schemas.microsoft.com/office/powerpoint/2010/main" val="20587001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17956" y="1517073"/>
            <a:ext cx="11155487" cy="3615267"/>
          </a:xfrm>
        </p:spPr>
        <p:txBody>
          <a:bodyPr>
            <a:noAutofit/>
          </a:bodyPr>
          <a:lstStyle/>
          <a:p>
            <a:pPr marL="0" indent="0">
              <a:buNone/>
            </a:pPr>
            <a:r>
              <a:rPr lang="tr-TR" sz="3200" b="1" u="sng" dirty="0">
                <a:solidFill>
                  <a:schemeClr val="tx1"/>
                </a:solidFill>
              </a:rPr>
              <a:t>Para ve Bankacılık Uygulamaları</a:t>
            </a:r>
          </a:p>
          <a:p>
            <a:pPr marL="0" indent="0">
              <a:buNone/>
            </a:pPr>
            <a:r>
              <a:rPr lang="tr-TR" sz="3200" dirty="0">
                <a:solidFill>
                  <a:schemeClr val="tx1"/>
                </a:solidFill>
              </a:rPr>
              <a:t>Kazakistan'ın para birimi </a:t>
            </a:r>
            <a:r>
              <a:rPr lang="tr-TR" sz="3200" dirty="0" err="1">
                <a:solidFill>
                  <a:schemeClr val="tx1"/>
                </a:solidFill>
              </a:rPr>
              <a:t>Tenge'dir</a:t>
            </a:r>
            <a:r>
              <a:rPr lang="tr-TR" sz="3200" dirty="0">
                <a:solidFill>
                  <a:schemeClr val="tx1"/>
                </a:solidFill>
              </a:rPr>
              <a:t>. 1 Dolar= 340,00 </a:t>
            </a:r>
            <a:r>
              <a:rPr lang="tr-TR" sz="3200" dirty="0" err="1">
                <a:solidFill>
                  <a:schemeClr val="tx1"/>
                </a:solidFill>
              </a:rPr>
              <a:t>Tengedir</a:t>
            </a:r>
            <a:r>
              <a:rPr lang="tr-TR" sz="3200" dirty="0">
                <a:solidFill>
                  <a:schemeClr val="tx1"/>
                </a:solidFill>
              </a:rPr>
              <a:t>. Bankacılık sistemi gelişmiştir. Türkiye'den yapılan para transferleri 2-3 günde hesaba geçmektedir. Bankada hesap açtırmak için Kazakistan'da oturma ve çalışma izinleri gerekmektedir.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39128775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84212" y="947058"/>
            <a:ext cx="11024858" cy="4978730"/>
          </a:xfrm>
        </p:spPr>
        <p:txBody>
          <a:bodyPr>
            <a:noAutofit/>
          </a:bodyPr>
          <a:lstStyle/>
          <a:p>
            <a:pPr marL="0" indent="0">
              <a:buNone/>
            </a:pPr>
            <a:r>
              <a:rPr lang="tr-TR" sz="2800" b="1" u="sng" dirty="0">
                <a:solidFill>
                  <a:schemeClr val="tx1"/>
                </a:solidFill>
              </a:rPr>
              <a:t>Şehirlerarası Ulaşım Altyapısı</a:t>
            </a:r>
          </a:p>
          <a:p>
            <a:pPr marL="0" indent="0">
              <a:buNone/>
            </a:pPr>
            <a:r>
              <a:rPr lang="tr-TR" sz="2800" dirty="0">
                <a:solidFill>
                  <a:schemeClr val="tx1"/>
                </a:solidFill>
              </a:rPr>
              <a:t>Astana'dan hemen hemen tüm şehirlere demiryolu bağlantısı vardır. Uzak mesafeli yolculuklarda yataklı vagon mevcuttur. Astana-Almatı arasında hızlandırılmış tren seferleri de bulunmaktadır. Normal trenlerin temizlik ve konfor koşulları genelde düşük seviyededir. Normal ücretin biraz fazlasını vererek iki kişilik özel kompartımanlarda seyahat imkanı mevcuttur. Otobüsler ile de şehirlerarası ulaşım imkanı bulunmaktadır. Ayrıca </a:t>
            </a:r>
            <a:r>
              <a:rPr lang="tr-TR" sz="2800" dirty="0" err="1">
                <a:solidFill>
                  <a:schemeClr val="tx1"/>
                </a:solidFill>
              </a:rPr>
              <a:t>Air</a:t>
            </a:r>
            <a:r>
              <a:rPr lang="tr-TR" sz="2800" dirty="0">
                <a:solidFill>
                  <a:schemeClr val="tx1"/>
                </a:solidFill>
              </a:rPr>
              <a:t> Astana Havayolu firması ile de yaygın olarak şehirlerarası ulaşım sağlanmaktadır</a:t>
            </a:r>
          </a:p>
          <a:p>
            <a:pPr marL="0" indent="0">
              <a:buNone/>
            </a:pPr>
            <a:endParaRPr lang="tr-TR" sz="2800" dirty="0">
              <a:solidFill>
                <a:schemeClr val="tx1"/>
              </a:solidFill>
            </a:endParaRPr>
          </a:p>
        </p:txBody>
      </p:sp>
    </p:spTree>
    <p:extLst>
      <p:ext uri="{BB962C8B-B14F-4D97-AF65-F5344CB8AC3E}">
        <p14:creationId xmlns:p14="http://schemas.microsoft.com/office/powerpoint/2010/main" val="40684300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84212" y="685800"/>
            <a:ext cx="11096110" cy="5465618"/>
          </a:xfrm>
        </p:spPr>
        <p:txBody>
          <a:bodyPr>
            <a:normAutofit/>
          </a:bodyPr>
          <a:lstStyle/>
          <a:p>
            <a:pPr marL="0" indent="0">
              <a:buNone/>
            </a:pPr>
            <a:r>
              <a:rPr lang="tr-TR" sz="2800" b="1" u="sng" dirty="0">
                <a:solidFill>
                  <a:schemeClr val="tx1"/>
                </a:solidFill>
              </a:rPr>
              <a:t>Gümrük Uygulamaları</a:t>
            </a:r>
          </a:p>
          <a:p>
            <a:pPr marL="0" indent="0">
              <a:buNone/>
            </a:pPr>
            <a:r>
              <a:rPr lang="tr-TR" sz="2800" b="1" u="sng" dirty="0">
                <a:solidFill>
                  <a:schemeClr val="tx1"/>
                </a:solidFill>
              </a:rPr>
              <a:t>Ülkeye Sokulması Yasak Olan Eşyalar/Ürünler</a:t>
            </a:r>
          </a:p>
          <a:p>
            <a:pPr marL="0" indent="0">
              <a:buNone/>
            </a:pPr>
            <a:r>
              <a:rPr lang="tr-TR" sz="2800" dirty="0">
                <a:solidFill>
                  <a:schemeClr val="tx1"/>
                </a:solidFill>
              </a:rPr>
              <a:t>Silah, askeri ve nükleer alanda kullanılan malzemeler, bunların üretimi için gerekli parçalar, uyuşturucu ve </a:t>
            </a:r>
            <a:r>
              <a:rPr lang="tr-TR" sz="2800" dirty="0" err="1">
                <a:solidFill>
                  <a:schemeClr val="tx1"/>
                </a:solidFill>
              </a:rPr>
              <a:t>psikotropik</a:t>
            </a:r>
            <a:r>
              <a:rPr lang="tr-TR" sz="2800" dirty="0">
                <a:solidFill>
                  <a:schemeClr val="tx1"/>
                </a:solidFill>
              </a:rPr>
              <a:t> maddeler ile zehirlerin ülkeye girişi Bakanlar Kurulu’nun iznine tabidir. Turistik mağazalarda satılan kama, bıçak gibi gereçler de bazı hallerde silah kapsamında mütalaa edilmektedir. Diplomatik pasaportu haiz olmayanların (Kazak vatandaşları dahil) yanlarındaki para, ziynet eşyası vb. kıymetli eşyayı gümrükte deklare etme zorunluluğu </a:t>
            </a:r>
            <a:r>
              <a:rPr lang="tr-TR" sz="2800" dirty="0" smtClean="0">
                <a:solidFill>
                  <a:schemeClr val="tx1"/>
                </a:solidFill>
              </a:rPr>
              <a:t>vardır.</a:t>
            </a:r>
            <a:endParaRPr lang="tr-TR" sz="2800" dirty="0">
              <a:solidFill>
                <a:schemeClr val="tx1"/>
              </a:solidFill>
            </a:endParaRPr>
          </a:p>
          <a:p>
            <a:pPr marL="0" indent="0">
              <a:buNone/>
            </a:pPr>
            <a:endParaRPr lang="tr-TR" sz="2800" dirty="0">
              <a:solidFill>
                <a:schemeClr val="tx1"/>
              </a:solidFill>
            </a:endParaRPr>
          </a:p>
        </p:txBody>
      </p:sp>
    </p:spTree>
    <p:extLst>
      <p:ext uri="{BB962C8B-B14F-4D97-AF65-F5344CB8AC3E}">
        <p14:creationId xmlns:p14="http://schemas.microsoft.com/office/powerpoint/2010/main" val="8875620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040472" y="1469572"/>
            <a:ext cx="8534400" cy="3615267"/>
          </a:xfrm>
        </p:spPr>
        <p:txBody>
          <a:bodyPr>
            <a:normAutofit/>
          </a:bodyPr>
          <a:lstStyle/>
          <a:p>
            <a:pPr marL="0" indent="0">
              <a:buNone/>
            </a:pPr>
            <a:r>
              <a:rPr lang="tr-TR" sz="3200" b="1" u="sng" dirty="0">
                <a:solidFill>
                  <a:schemeClr val="tx1"/>
                </a:solidFill>
              </a:rPr>
              <a:t>Ülkeye Giriş İçin Yapılması Gereken Aşılar</a:t>
            </a:r>
          </a:p>
          <a:p>
            <a:pPr marL="0" indent="0">
              <a:buNone/>
            </a:pPr>
            <a:r>
              <a:rPr lang="tr-TR" sz="3200" dirty="0">
                <a:solidFill>
                  <a:schemeClr val="tx1"/>
                </a:solidFill>
              </a:rPr>
              <a:t>Ülkeye girişte aşı zorunluluğu: Yoktur.</a:t>
            </a:r>
          </a:p>
          <a:p>
            <a:pPr marL="0" indent="0">
              <a:buNone/>
            </a:pPr>
            <a:endParaRPr lang="tr-TR" sz="3200" dirty="0">
              <a:solidFill>
                <a:schemeClr val="tx1"/>
              </a:solidFill>
            </a:endParaRPr>
          </a:p>
        </p:txBody>
      </p:sp>
    </p:spTree>
    <p:extLst>
      <p:ext uri="{BB962C8B-B14F-4D97-AF65-F5344CB8AC3E}">
        <p14:creationId xmlns:p14="http://schemas.microsoft.com/office/powerpoint/2010/main" val="38462688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1084" y="1802080"/>
            <a:ext cx="11060484" cy="3615267"/>
          </a:xfrm>
        </p:spPr>
        <p:txBody>
          <a:bodyPr>
            <a:normAutofit/>
          </a:bodyPr>
          <a:lstStyle/>
          <a:p>
            <a:pPr marL="0" indent="0">
              <a:buNone/>
            </a:pPr>
            <a:r>
              <a:rPr lang="tr-TR" sz="3200" b="1" u="sng" dirty="0">
                <a:solidFill>
                  <a:schemeClr val="tx1"/>
                </a:solidFill>
              </a:rPr>
              <a:t>Ülkeye Evcil Hayvan Götürme Koşulları</a:t>
            </a:r>
          </a:p>
          <a:p>
            <a:pPr marL="0" indent="0">
              <a:buNone/>
            </a:pPr>
            <a:r>
              <a:rPr lang="tr-TR" sz="3200" dirty="0">
                <a:solidFill>
                  <a:schemeClr val="tx1"/>
                </a:solidFill>
              </a:rPr>
              <a:t>Ülkeye sokulmak istenen ev hayvanlarının(kedi, köpek, kuş) aşılarının tamam olduğunu gösteren sağlık belgesi aranmaktadır. Ülkeye güvercin getirilmesi yasaktır. Yerel veterinerler mevcut olmakla birlikte, imkanlar ve ilaçlar kısıtlıdır.</a:t>
            </a:r>
          </a:p>
          <a:p>
            <a:pPr marL="0" indent="0">
              <a:buNone/>
            </a:pPr>
            <a:endParaRPr lang="tr-TR" sz="3200" dirty="0">
              <a:solidFill>
                <a:schemeClr val="tx1"/>
              </a:solidFill>
            </a:endParaRPr>
          </a:p>
        </p:txBody>
      </p:sp>
    </p:spTree>
    <p:extLst>
      <p:ext uri="{BB962C8B-B14F-4D97-AF65-F5344CB8AC3E}">
        <p14:creationId xmlns:p14="http://schemas.microsoft.com/office/powerpoint/2010/main" val="42817253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19839" y="1045030"/>
            <a:ext cx="11119860" cy="4728578"/>
          </a:xfrm>
        </p:spPr>
        <p:txBody>
          <a:bodyPr>
            <a:noAutofit/>
          </a:bodyPr>
          <a:lstStyle/>
          <a:p>
            <a:pPr marL="0" indent="0">
              <a:buNone/>
            </a:pPr>
            <a:r>
              <a:rPr lang="tr-TR" sz="2400" b="1" u="sng" dirty="0">
                <a:solidFill>
                  <a:schemeClr val="tx1"/>
                </a:solidFill>
              </a:rPr>
              <a:t>Konaklama</a:t>
            </a:r>
          </a:p>
          <a:p>
            <a:pPr marL="0" indent="0">
              <a:buNone/>
            </a:pPr>
            <a:r>
              <a:rPr lang="tr-TR" sz="2400" b="1" u="sng" dirty="0">
                <a:solidFill>
                  <a:schemeClr val="tx1"/>
                </a:solidFill>
              </a:rPr>
              <a:t>Otel Olanakları</a:t>
            </a:r>
          </a:p>
          <a:p>
            <a:pPr marL="0" indent="0">
              <a:buNone/>
            </a:pPr>
            <a:r>
              <a:rPr lang="tr-TR" sz="2400" dirty="0">
                <a:solidFill>
                  <a:schemeClr val="tx1"/>
                </a:solidFill>
              </a:rPr>
              <a:t>Astana’daki otellerdeki tek kişilik oda ücretleri: </a:t>
            </a:r>
            <a:r>
              <a:rPr lang="tr-TR" sz="2400" dirty="0" err="1">
                <a:solidFill>
                  <a:schemeClr val="tx1"/>
                </a:solidFill>
              </a:rPr>
              <a:t>Rixos</a:t>
            </a:r>
            <a:r>
              <a:rPr lang="tr-TR" sz="2400" dirty="0">
                <a:solidFill>
                  <a:schemeClr val="tx1"/>
                </a:solidFill>
              </a:rPr>
              <a:t> </a:t>
            </a:r>
            <a:r>
              <a:rPr lang="tr-TR" sz="2400" dirty="0" err="1">
                <a:solidFill>
                  <a:schemeClr val="tx1"/>
                </a:solidFill>
              </a:rPr>
              <a:t>President</a:t>
            </a:r>
            <a:r>
              <a:rPr lang="tr-TR" sz="2400" dirty="0">
                <a:solidFill>
                  <a:schemeClr val="tx1"/>
                </a:solidFill>
              </a:rPr>
              <a:t> (Türk-yerli ortaklığı) 300 Dolar + % 12 KDV; </a:t>
            </a:r>
            <a:r>
              <a:rPr lang="tr-TR" sz="2400" dirty="0" err="1">
                <a:solidFill>
                  <a:schemeClr val="tx1"/>
                </a:solidFill>
              </a:rPr>
              <a:t>Radisson</a:t>
            </a:r>
            <a:r>
              <a:rPr lang="tr-TR" sz="2400" dirty="0">
                <a:solidFill>
                  <a:schemeClr val="tx1"/>
                </a:solidFill>
              </a:rPr>
              <a:t> Hotel 590 Dolar + % 12 KDV; </a:t>
            </a:r>
            <a:r>
              <a:rPr lang="tr-TR" sz="2400" dirty="0" err="1">
                <a:solidFill>
                  <a:schemeClr val="tx1"/>
                </a:solidFill>
              </a:rPr>
              <a:t>Ramada</a:t>
            </a:r>
            <a:r>
              <a:rPr lang="tr-TR" sz="2400" dirty="0">
                <a:solidFill>
                  <a:schemeClr val="tx1"/>
                </a:solidFill>
              </a:rPr>
              <a:t> Plaza (Türk işletmesi) 404 Dolar (KDV dahil); Hotel Grand Park Esil (Türk İşletmesi) 130 Dolar (KDV Dahil- Bu fiyatlar üzerinden Büyükelçiliğimize %10-15 indirim yapılabilecektir.); </a:t>
            </a:r>
            <a:r>
              <a:rPr lang="tr-TR" sz="2400" dirty="0" err="1">
                <a:solidFill>
                  <a:schemeClr val="tx1"/>
                </a:solidFill>
              </a:rPr>
              <a:t>Beijing</a:t>
            </a:r>
            <a:r>
              <a:rPr lang="tr-TR" sz="2400" dirty="0">
                <a:solidFill>
                  <a:schemeClr val="tx1"/>
                </a:solidFill>
              </a:rPr>
              <a:t> </a:t>
            </a:r>
            <a:r>
              <a:rPr lang="tr-TR" sz="2400" dirty="0" err="1">
                <a:solidFill>
                  <a:schemeClr val="tx1"/>
                </a:solidFill>
              </a:rPr>
              <a:t>Palace</a:t>
            </a:r>
            <a:r>
              <a:rPr lang="tr-TR" sz="2400" dirty="0">
                <a:solidFill>
                  <a:schemeClr val="tx1"/>
                </a:solidFill>
              </a:rPr>
              <a:t> </a:t>
            </a:r>
            <a:r>
              <a:rPr lang="tr-TR" sz="2400" dirty="0" err="1">
                <a:solidFill>
                  <a:schemeClr val="tx1"/>
                </a:solidFill>
              </a:rPr>
              <a:t>Soluxe</a:t>
            </a:r>
            <a:r>
              <a:rPr lang="tr-TR" sz="2400" dirty="0">
                <a:solidFill>
                  <a:schemeClr val="tx1"/>
                </a:solidFill>
              </a:rPr>
              <a:t> Hotel 420 Dolar (KDV dahil); </a:t>
            </a:r>
            <a:r>
              <a:rPr lang="tr-TR" sz="2400" dirty="0" err="1">
                <a:solidFill>
                  <a:schemeClr val="tx1"/>
                </a:solidFill>
              </a:rPr>
              <a:t>King</a:t>
            </a:r>
            <a:r>
              <a:rPr lang="tr-TR" sz="2400" dirty="0">
                <a:solidFill>
                  <a:schemeClr val="tx1"/>
                </a:solidFill>
              </a:rPr>
              <a:t> Hotel 118 Dolar (KDV Dahil); Duman Otel 165 Dolar (KDV dahil). Bu ücretler büyük değişiklik gösterebilmektedir. Fuar ve önemli resmi etkinlikler (Konferans, forum vs.) gerçekleştirildiği dönemlerde, normal oda ücretleri 2000 Dolar’a kadar çıkabilmektedir. </a:t>
            </a:r>
          </a:p>
          <a:p>
            <a:pPr marL="0" indent="0">
              <a:buNone/>
            </a:pPr>
            <a:endParaRPr lang="tr-TR" sz="2400" dirty="0">
              <a:solidFill>
                <a:schemeClr val="tx1"/>
              </a:solidFill>
            </a:endParaRPr>
          </a:p>
        </p:txBody>
      </p:sp>
    </p:spTree>
    <p:extLst>
      <p:ext uri="{BB962C8B-B14F-4D97-AF65-F5344CB8AC3E}">
        <p14:creationId xmlns:p14="http://schemas.microsoft.com/office/powerpoint/2010/main" val="11720908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12959" y="1353787"/>
            <a:ext cx="10977357" cy="4752329"/>
          </a:xfrm>
        </p:spPr>
        <p:txBody>
          <a:bodyPr>
            <a:noAutofit/>
          </a:bodyPr>
          <a:lstStyle/>
          <a:p>
            <a:pPr marL="0" indent="0">
              <a:buNone/>
            </a:pPr>
            <a:r>
              <a:rPr lang="tr-TR" sz="2800" b="1" u="sng" dirty="0">
                <a:solidFill>
                  <a:schemeClr val="tx1"/>
                </a:solidFill>
              </a:rPr>
              <a:t>Posta Hizmetleri</a:t>
            </a:r>
          </a:p>
          <a:p>
            <a:pPr marL="0" indent="0">
              <a:buNone/>
            </a:pPr>
            <a:r>
              <a:rPr lang="tr-TR" sz="2800" dirty="0">
                <a:solidFill>
                  <a:schemeClr val="tx1"/>
                </a:solidFill>
              </a:rPr>
              <a:t>Ülkedeki posta hizmetleri yeterli olmakla </a:t>
            </a:r>
            <a:r>
              <a:rPr lang="tr-TR" sz="2800" dirty="0" err="1">
                <a:solidFill>
                  <a:schemeClr val="tx1"/>
                </a:solidFill>
              </a:rPr>
              <a:t>birlite</a:t>
            </a:r>
            <a:r>
              <a:rPr lang="tr-TR" sz="2800" dirty="0">
                <a:solidFill>
                  <a:schemeClr val="tx1"/>
                </a:solidFill>
              </a:rPr>
              <a:t> nadiren de olsa Kazakistan'a gelen ve Kazakistan'dan gönderilen mektupların yolda gecikme veya kaybolma ihtimali vardır. Öte yandan, ülkede özel posta hizmetleri (DHL, ASE </a:t>
            </a:r>
            <a:r>
              <a:rPr lang="tr-TR" sz="2800" dirty="0" err="1">
                <a:solidFill>
                  <a:schemeClr val="tx1"/>
                </a:solidFill>
              </a:rPr>
              <a:t>Ekspress</a:t>
            </a:r>
            <a:r>
              <a:rPr lang="tr-TR" sz="2800" dirty="0">
                <a:solidFill>
                  <a:schemeClr val="tx1"/>
                </a:solidFill>
              </a:rPr>
              <a:t>, UPS, </a:t>
            </a:r>
            <a:r>
              <a:rPr lang="tr-TR" sz="2800" dirty="0" err="1">
                <a:solidFill>
                  <a:schemeClr val="tx1"/>
                </a:solidFill>
              </a:rPr>
              <a:t>FedEx</a:t>
            </a:r>
            <a:r>
              <a:rPr lang="tr-TR" sz="2800" dirty="0">
                <a:solidFill>
                  <a:schemeClr val="tx1"/>
                </a:solidFill>
              </a:rPr>
              <a:t>, </a:t>
            </a:r>
            <a:r>
              <a:rPr lang="tr-TR" sz="2800" dirty="0" err="1">
                <a:solidFill>
                  <a:schemeClr val="tx1"/>
                </a:solidFill>
              </a:rPr>
              <a:t>Aramex</a:t>
            </a:r>
            <a:r>
              <a:rPr lang="tr-TR" sz="2800" dirty="0">
                <a:solidFill>
                  <a:schemeClr val="tx1"/>
                </a:solidFill>
              </a:rPr>
              <a:t>) bulunmaktadır. Kargo şirketleri aracılığıyla 3-10 gün arasında postanın teslimatı mümkündür. Kazakistan’dan Türkiye'ye ve Türkiye'den Kazakistan’a posta ulaşım süresi 15-20 günü bulmaktadır.</a:t>
            </a:r>
          </a:p>
          <a:p>
            <a:pPr marL="0" indent="0">
              <a:buNone/>
            </a:pPr>
            <a:endParaRPr lang="tr-TR" sz="2800" dirty="0">
              <a:solidFill>
                <a:schemeClr val="tx1"/>
              </a:solidFill>
            </a:endParaRPr>
          </a:p>
        </p:txBody>
      </p:sp>
    </p:spTree>
    <p:extLst>
      <p:ext uri="{BB962C8B-B14F-4D97-AF65-F5344CB8AC3E}">
        <p14:creationId xmlns:p14="http://schemas.microsoft.com/office/powerpoint/2010/main" val="4154705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26715" y="1223159"/>
            <a:ext cx="10122333" cy="4253566"/>
          </a:xfrm>
        </p:spPr>
        <p:txBody>
          <a:bodyPr>
            <a:noAutofit/>
          </a:bodyPr>
          <a:lstStyle/>
          <a:p>
            <a:pPr marL="0" indent="0">
              <a:buNone/>
            </a:pPr>
            <a:r>
              <a:rPr lang="tr-TR" sz="3200" b="1" u="sng" dirty="0">
                <a:solidFill>
                  <a:schemeClr val="tx1"/>
                </a:solidFill>
              </a:rPr>
              <a:t>İklimi</a:t>
            </a:r>
          </a:p>
          <a:p>
            <a:pPr marL="0" indent="0">
              <a:buNone/>
            </a:pPr>
            <a:r>
              <a:rPr lang="tr-TR" sz="3200" dirty="0">
                <a:solidFill>
                  <a:schemeClr val="tx1"/>
                </a:solidFill>
              </a:rPr>
              <a:t>Kazakistan, Orta Asya ve Sibirya iklim bölgelerinde bulunmakta olup, kıta iklimine sahiptir. a) Isı Ortalaması: Güneyde +13.7, Kuzeyde + 0.4 Sıcaklıklar, bölgelere göre yaz aylarında 25 ile 40 derece, kış aylarında ise -10 ile -40 derece arasında değişmektedir.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32284508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67338" y="1659576"/>
            <a:ext cx="10846729" cy="3615267"/>
          </a:xfrm>
        </p:spPr>
        <p:txBody>
          <a:bodyPr>
            <a:noAutofit/>
          </a:bodyPr>
          <a:lstStyle/>
          <a:p>
            <a:pPr marL="0" indent="0">
              <a:buNone/>
            </a:pPr>
            <a:r>
              <a:rPr lang="tr-TR" sz="3200" b="1" u="sng" dirty="0">
                <a:solidFill>
                  <a:schemeClr val="tx1"/>
                </a:solidFill>
                <a:effectLst>
                  <a:outerShdw blurRad="38100" dist="38100" dir="2700000" algn="tl">
                    <a:srgbClr val="000000">
                      <a:alpha val="43137"/>
                    </a:srgbClr>
                  </a:outerShdw>
                </a:effectLst>
              </a:rPr>
              <a:t>Telefon Hizmetleri</a:t>
            </a:r>
          </a:p>
          <a:p>
            <a:pPr marL="0" indent="0">
              <a:buNone/>
            </a:pPr>
            <a:r>
              <a:rPr lang="tr-TR" sz="3200" dirty="0">
                <a:solidFill>
                  <a:schemeClr val="tx1"/>
                </a:solidFill>
              </a:rPr>
              <a:t>Uluslararası telefon görüşmeleri otomatik olarak yapılmaktadır. </a:t>
            </a:r>
            <a:r>
              <a:rPr lang="tr-TR" sz="3200" dirty="0" err="1">
                <a:solidFill>
                  <a:schemeClr val="tx1"/>
                </a:solidFill>
              </a:rPr>
              <a:t>Kcell</a:t>
            </a:r>
            <a:r>
              <a:rPr lang="tr-TR" sz="3200" dirty="0">
                <a:solidFill>
                  <a:schemeClr val="tx1"/>
                </a:solidFill>
              </a:rPr>
              <a:t>, </a:t>
            </a:r>
            <a:r>
              <a:rPr lang="tr-TR" sz="3200" dirty="0" err="1">
                <a:solidFill>
                  <a:schemeClr val="tx1"/>
                </a:solidFill>
              </a:rPr>
              <a:t>Beeline</a:t>
            </a:r>
            <a:r>
              <a:rPr lang="tr-TR" sz="3200" dirty="0">
                <a:solidFill>
                  <a:schemeClr val="tx1"/>
                </a:solidFill>
              </a:rPr>
              <a:t>, </a:t>
            </a:r>
            <a:r>
              <a:rPr lang="tr-TR" sz="3200" dirty="0" err="1">
                <a:solidFill>
                  <a:schemeClr val="tx1"/>
                </a:solidFill>
              </a:rPr>
              <a:t>Activ</a:t>
            </a:r>
            <a:r>
              <a:rPr lang="tr-TR" sz="3200" dirty="0">
                <a:solidFill>
                  <a:schemeClr val="tx1"/>
                </a:solidFill>
              </a:rPr>
              <a:t>, NEO KZ gibi cep telefonu şirketleri bulunmaktadır. Bu firmalar uygun kampanyalarla yurtdışı arama imkanı sunmaktadır. </a:t>
            </a:r>
          </a:p>
          <a:p>
            <a:pPr marL="0" indent="0">
              <a:buNone/>
            </a:pPr>
            <a:endParaRPr lang="tr-TR" sz="3200" dirty="0">
              <a:solidFill>
                <a:schemeClr val="tx1"/>
              </a:solidFill>
            </a:endParaRPr>
          </a:p>
        </p:txBody>
      </p:sp>
    </p:spTree>
    <p:extLst>
      <p:ext uri="{BB962C8B-B14F-4D97-AF65-F5344CB8AC3E}">
        <p14:creationId xmlns:p14="http://schemas.microsoft.com/office/powerpoint/2010/main" val="29689432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6711" y="1647701"/>
            <a:ext cx="10929856" cy="3615267"/>
          </a:xfrm>
        </p:spPr>
        <p:txBody>
          <a:bodyPr>
            <a:normAutofit/>
          </a:bodyPr>
          <a:lstStyle/>
          <a:p>
            <a:pPr marL="0" indent="0">
              <a:buNone/>
            </a:pPr>
            <a:r>
              <a:rPr lang="tr-TR" sz="3200" b="1" u="sng" dirty="0">
                <a:solidFill>
                  <a:schemeClr val="tx1"/>
                </a:solidFill>
              </a:rPr>
              <a:t>İnternet Hizmetleri</a:t>
            </a:r>
          </a:p>
          <a:p>
            <a:pPr marL="0" indent="0">
              <a:buNone/>
            </a:pPr>
            <a:r>
              <a:rPr lang="tr-TR" sz="3200" dirty="0">
                <a:solidFill>
                  <a:schemeClr val="tx1"/>
                </a:solidFill>
              </a:rPr>
              <a:t>Cep telefonu firmaları ve diğer </a:t>
            </a:r>
            <a:r>
              <a:rPr lang="tr-TR" sz="3200" dirty="0" smtClean="0">
                <a:solidFill>
                  <a:schemeClr val="tx1"/>
                </a:solidFill>
              </a:rPr>
              <a:t>Telekomünikasyon </a:t>
            </a:r>
            <a:r>
              <a:rPr lang="tr-TR" sz="3200" dirty="0">
                <a:solidFill>
                  <a:schemeClr val="tx1"/>
                </a:solidFill>
              </a:rPr>
              <a:t>firmaları tarafından internet hizmeti verilmektedir. Çeşitli kampanya fırsatları ile uygun fiyatlarda internet paketleri sunulmaktadır</a:t>
            </a:r>
          </a:p>
          <a:p>
            <a:pPr marL="0" indent="0">
              <a:buNone/>
            </a:pPr>
            <a:endParaRPr lang="tr-TR" sz="3200" dirty="0">
              <a:solidFill>
                <a:schemeClr val="tx1"/>
              </a:solidFill>
            </a:endParaRPr>
          </a:p>
        </p:txBody>
      </p:sp>
    </p:spTree>
    <p:extLst>
      <p:ext uri="{BB962C8B-B14F-4D97-AF65-F5344CB8AC3E}">
        <p14:creationId xmlns:p14="http://schemas.microsoft.com/office/powerpoint/2010/main" val="25166062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89209" y="831274"/>
            <a:ext cx="11048609" cy="5452974"/>
          </a:xfrm>
        </p:spPr>
        <p:txBody>
          <a:bodyPr>
            <a:noAutofit/>
          </a:bodyPr>
          <a:lstStyle/>
          <a:p>
            <a:pPr marL="0" indent="0">
              <a:buNone/>
            </a:pPr>
            <a:r>
              <a:rPr lang="tr-TR" sz="2400" b="1" u="sng" dirty="0">
                <a:solidFill>
                  <a:schemeClr val="tx1"/>
                </a:solidFill>
              </a:rPr>
              <a:t>Hastaneler</a:t>
            </a:r>
          </a:p>
          <a:p>
            <a:pPr marL="0" indent="0">
              <a:buNone/>
            </a:pPr>
            <a:r>
              <a:rPr lang="tr-TR" sz="2400" dirty="0">
                <a:solidFill>
                  <a:schemeClr val="tx1"/>
                </a:solidFill>
              </a:rPr>
              <a:t>Koşulları: Kazakistan genelinde sağlık hizmetleri Türkiye standartlarının altındadır. Yabancılar Kazakistan'da tedavi veya ameliyat olmayı tercih etmemekte, ayrıca ağır veya hayati tehlike </a:t>
            </a:r>
            <a:r>
              <a:rPr lang="tr-TR" sz="2400" dirty="0" err="1">
                <a:solidFill>
                  <a:schemeClr val="tx1"/>
                </a:solidFill>
              </a:rPr>
              <a:t>arzeden</a:t>
            </a:r>
            <a:r>
              <a:rPr lang="tr-TR" sz="2400" dirty="0">
                <a:solidFill>
                  <a:schemeClr val="tx1"/>
                </a:solidFill>
              </a:rPr>
              <a:t> rahatsızlıklarda Kazak doktorlar da yabancıların tedavisine tedirginlikle yaklaşabilmektedir. Yerel sağlık imkânlarının Batı standartların altında olması, modern standartlara sahip kliniklerin pahalı ve ayrıca çeşitli komplikasyonlar açısından yetersiz kalması gibi nedenlerle, Kazakistan'a gelecek şahısların kendi ülkelerinde sağlık kontrolünden geçmeleri tavsiye edilmektedir. Kazakistan’da Kazak vatandaşlarına ücretsiz sağlanan sağlık hizmetleri, yabancılar için ücret karşılığında verilmektedir. Tedavi ücretleri ülkemize nazaran daha yüksektir. </a:t>
            </a:r>
          </a:p>
          <a:p>
            <a:pPr marL="0" indent="0">
              <a:buNone/>
            </a:pPr>
            <a:endParaRPr lang="tr-TR" sz="2400" dirty="0">
              <a:solidFill>
                <a:schemeClr val="tx1"/>
              </a:solidFill>
            </a:endParaRPr>
          </a:p>
        </p:txBody>
      </p:sp>
    </p:spTree>
    <p:extLst>
      <p:ext uri="{BB962C8B-B14F-4D97-AF65-F5344CB8AC3E}">
        <p14:creationId xmlns:p14="http://schemas.microsoft.com/office/powerpoint/2010/main" val="10279970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84211" y="685800"/>
            <a:ext cx="10799227" cy="5299364"/>
          </a:xfrm>
        </p:spPr>
        <p:txBody>
          <a:bodyPr>
            <a:noAutofit/>
          </a:bodyPr>
          <a:lstStyle/>
          <a:p>
            <a:pPr marL="0" indent="0">
              <a:buNone/>
            </a:pPr>
            <a:r>
              <a:rPr lang="tr-TR" sz="3200" b="1" u="sng" dirty="0">
                <a:solidFill>
                  <a:schemeClr val="tx1"/>
                </a:solidFill>
              </a:rPr>
              <a:t>Tedavi ve Yatak Ücretleri</a:t>
            </a:r>
          </a:p>
          <a:p>
            <a:pPr marL="0" indent="0">
              <a:buNone/>
            </a:pPr>
            <a:r>
              <a:rPr lang="tr-TR" sz="3200" dirty="0">
                <a:solidFill>
                  <a:schemeClr val="tx1"/>
                </a:solidFill>
              </a:rPr>
              <a:t>Astana’da hastanelerde 1 günlük yatak ücreti yaklaşık 200 Dolardır. -Bu ücretlere yapılan tahlil ve tedavilerin bedelleri dahil değildir. </a:t>
            </a:r>
            <a:r>
              <a:rPr lang="tr-TR" sz="3200" dirty="0" err="1">
                <a:solidFill>
                  <a:schemeClr val="tx1"/>
                </a:solidFill>
              </a:rPr>
              <a:t>Aktau'daki</a:t>
            </a:r>
            <a:r>
              <a:rPr lang="tr-TR" sz="3200" dirty="0">
                <a:solidFill>
                  <a:schemeClr val="tx1"/>
                </a:solidFill>
              </a:rPr>
              <a:t> hastanelerin muayene ücretleri, Almatı ve Astana’daki muayene ücretleri ile paralellik göstermektedir. Bu ücretlere yapılan tahlil ve tedavilerin bedelleri dahil değildir.</a:t>
            </a:r>
          </a:p>
          <a:p>
            <a:pPr marL="0" indent="0">
              <a:buNone/>
            </a:pPr>
            <a:endParaRPr lang="tr-TR" sz="3200" dirty="0">
              <a:solidFill>
                <a:schemeClr val="tx1"/>
              </a:solidFill>
            </a:endParaRPr>
          </a:p>
        </p:txBody>
      </p:sp>
    </p:spTree>
    <p:extLst>
      <p:ext uri="{BB962C8B-B14F-4D97-AF65-F5344CB8AC3E}">
        <p14:creationId xmlns:p14="http://schemas.microsoft.com/office/powerpoint/2010/main" val="27104050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49230" y="1540823"/>
            <a:ext cx="8534400" cy="3615267"/>
          </a:xfrm>
        </p:spPr>
        <p:txBody>
          <a:bodyPr>
            <a:normAutofit/>
          </a:bodyPr>
          <a:lstStyle/>
          <a:p>
            <a:pPr marL="0" indent="0">
              <a:buNone/>
            </a:pPr>
            <a:r>
              <a:rPr lang="tr-TR" sz="3200" b="1" u="sng" dirty="0">
                <a:solidFill>
                  <a:schemeClr val="tx1"/>
                </a:solidFill>
              </a:rPr>
              <a:t>Sağlık Sigortası ve Primler</a:t>
            </a:r>
          </a:p>
          <a:p>
            <a:pPr marL="0" indent="0">
              <a:buNone/>
            </a:pPr>
            <a:r>
              <a:rPr lang="tr-TR" sz="3200" dirty="0">
                <a:solidFill>
                  <a:schemeClr val="tx1"/>
                </a:solidFill>
              </a:rPr>
              <a:t>Özel şirketlere yaptırılabilmektedir.</a:t>
            </a:r>
          </a:p>
          <a:p>
            <a:pPr marL="0" indent="0">
              <a:buNone/>
            </a:pPr>
            <a:endParaRPr lang="tr-TR" sz="3200" dirty="0">
              <a:solidFill>
                <a:schemeClr val="tx1"/>
              </a:solidFill>
            </a:endParaRPr>
          </a:p>
        </p:txBody>
      </p:sp>
    </p:spTree>
    <p:extLst>
      <p:ext uri="{BB962C8B-B14F-4D97-AF65-F5344CB8AC3E}">
        <p14:creationId xmlns:p14="http://schemas.microsoft.com/office/powerpoint/2010/main" val="2914745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91089" y="700644"/>
            <a:ext cx="10347965" cy="4906708"/>
          </a:xfrm>
        </p:spPr>
        <p:txBody>
          <a:bodyPr>
            <a:noAutofit/>
          </a:bodyPr>
          <a:lstStyle/>
          <a:p>
            <a:pPr marL="0" indent="0">
              <a:buNone/>
            </a:pPr>
            <a:r>
              <a:rPr lang="tr-TR" sz="2400" b="1" u="sng" dirty="0">
                <a:solidFill>
                  <a:schemeClr val="tx1"/>
                </a:solidFill>
              </a:rPr>
              <a:t>Ülkede Salgın ve Yaygın Hastalık Durumu</a:t>
            </a:r>
          </a:p>
          <a:p>
            <a:pPr marL="0" indent="0">
              <a:buNone/>
            </a:pPr>
            <a:r>
              <a:rPr lang="tr-TR" sz="2400" dirty="0">
                <a:solidFill>
                  <a:schemeClr val="tx1"/>
                </a:solidFill>
              </a:rPr>
              <a:t>Kazakistan'da tüberküloz hastalığı vakalarında artış gözlenmekte olup, ülkede yaşayanlar için yılda en az bir kere akciğer </a:t>
            </a:r>
            <a:r>
              <a:rPr lang="tr-TR" sz="2400" dirty="0" err="1">
                <a:solidFill>
                  <a:schemeClr val="tx1"/>
                </a:solidFill>
              </a:rPr>
              <a:t>rontgeni</a:t>
            </a:r>
            <a:r>
              <a:rPr lang="tr-TR" sz="2400" dirty="0">
                <a:solidFill>
                  <a:schemeClr val="tx1"/>
                </a:solidFill>
              </a:rPr>
              <a:t> </a:t>
            </a:r>
            <a:r>
              <a:rPr lang="tr-TR" sz="2400" dirty="0" err="1">
                <a:solidFill>
                  <a:schemeClr val="tx1"/>
                </a:solidFill>
              </a:rPr>
              <a:t>cektirmeleri</a:t>
            </a:r>
            <a:r>
              <a:rPr lang="tr-TR" sz="2400" dirty="0">
                <a:solidFill>
                  <a:schemeClr val="tx1"/>
                </a:solidFill>
              </a:rPr>
              <a:t> tavsiye edilmektedir.</a:t>
            </a:r>
          </a:p>
          <a:p>
            <a:pPr marL="0" indent="0">
              <a:buNone/>
            </a:pPr>
            <a:r>
              <a:rPr lang="tr-TR" sz="2400" dirty="0">
                <a:solidFill>
                  <a:schemeClr val="tx1"/>
                </a:solidFill>
              </a:rPr>
              <a:t> Kış aylarında ağır grip salgınları ile yaz aylarında kene ve sivrisinek sokmalarına karşı özellikle çocukların korunmasında yarar görülmektedir.</a:t>
            </a:r>
          </a:p>
          <a:p>
            <a:pPr marL="0" indent="0">
              <a:buNone/>
            </a:pPr>
            <a:r>
              <a:rPr lang="tr-TR" sz="2400" dirty="0">
                <a:solidFill>
                  <a:schemeClr val="tx1"/>
                </a:solidFill>
              </a:rPr>
              <a:t>Yaz aylarında, komşu ülkelerde kolera salgını olması halinde kolera karantinası uygulanabilmektedir. Bu durumda, Kazak vatandaşlarının bazı ülkelere gidişi yasaklanabilmekte, ülkeye giren yabancılardan ise aşı belgesi istenebilmektedir.</a:t>
            </a:r>
          </a:p>
          <a:p>
            <a:pPr marL="0" indent="0">
              <a:buNone/>
            </a:pPr>
            <a:endParaRPr lang="tr-TR" sz="2400" dirty="0">
              <a:solidFill>
                <a:schemeClr val="tx1"/>
              </a:solidFill>
            </a:endParaRPr>
          </a:p>
        </p:txBody>
      </p:sp>
    </p:spTree>
    <p:extLst>
      <p:ext uri="{BB962C8B-B14F-4D97-AF65-F5344CB8AC3E}">
        <p14:creationId xmlns:p14="http://schemas.microsoft.com/office/powerpoint/2010/main" val="16233369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84211" y="685800"/>
            <a:ext cx="11048609" cy="5002481"/>
          </a:xfrm>
        </p:spPr>
        <p:txBody>
          <a:bodyPr>
            <a:noAutofit/>
          </a:bodyPr>
          <a:lstStyle/>
          <a:p>
            <a:pPr marL="0" indent="0">
              <a:buNone/>
            </a:pPr>
            <a:r>
              <a:rPr lang="tr-TR" sz="2800" b="1" u="sng" dirty="0">
                <a:solidFill>
                  <a:schemeClr val="tx1"/>
                </a:solidFill>
              </a:rPr>
              <a:t>İçme Suyu Temin Koşulları</a:t>
            </a:r>
          </a:p>
          <a:p>
            <a:pPr marL="0" indent="0">
              <a:buNone/>
            </a:pPr>
            <a:r>
              <a:rPr lang="tr-TR" sz="2800" dirty="0">
                <a:solidFill>
                  <a:schemeClr val="tx1"/>
                </a:solidFill>
              </a:rPr>
              <a:t>Musluk suları oldukça kireçli olup genel olarak içme suyu olarak tercih edilmemektedir. Ayrıca Sovyet döneminden kalma su iletim altyapısı asbestli bazları içerdiğinden musluk sularının içilmemesi yararlı olacaktır. Sıhhi bakımdan şehir suyunun filtreden geçirilerek kullanılmasında yarar bulunmaktadır. Öte yandan, tüm market ve bakkallardan yerli ve ithal şişe suyu temini mümkündür. </a:t>
            </a:r>
          </a:p>
          <a:p>
            <a:pPr marL="0" indent="0">
              <a:buNone/>
            </a:pPr>
            <a:endParaRPr lang="tr-TR" sz="2800" dirty="0">
              <a:solidFill>
                <a:schemeClr val="tx1"/>
              </a:solidFill>
            </a:endParaRPr>
          </a:p>
        </p:txBody>
      </p:sp>
    </p:spTree>
    <p:extLst>
      <p:ext uri="{BB962C8B-B14F-4D97-AF65-F5344CB8AC3E}">
        <p14:creationId xmlns:p14="http://schemas.microsoft.com/office/powerpoint/2010/main" val="18194448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77333" y="938152"/>
            <a:ext cx="10656723" cy="4282482"/>
          </a:xfrm>
        </p:spPr>
        <p:txBody>
          <a:bodyPr>
            <a:noAutofit/>
          </a:bodyPr>
          <a:lstStyle/>
          <a:p>
            <a:pPr marL="0" indent="0">
              <a:buNone/>
            </a:pPr>
            <a:r>
              <a:rPr lang="tr-TR" sz="2400" b="1" u="sng" dirty="0">
                <a:solidFill>
                  <a:schemeClr val="tx1"/>
                </a:solidFill>
              </a:rPr>
              <a:t>İlaç Temin Koşulları</a:t>
            </a:r>
          </a:p>
          <a:p>
            <a:pPr marL="0" indent="0">
              <a:buNone/>
            </a:pPr>
            <a:r>
              <a:rPr lang="tr-TR" sz="2400" dirty="0">
                <a:solidFill>
                  <a:schemeClr val="tx1"/>
                </a:solidFill>
              </a:rPr>
              <a:t>Çok sayıda özel eczane mevcut olup, Alman, Fransız, Rus, Hint ve Macar malı ilaç bulmak mümkündür. İlaç sanayiinde Eczacıbaşı, Nobel, Abdi İbrahim, </a:t>
            </a:r>
            <a:r>
              <a:rPr lang="tr-TR" sz="2400" dirty="0" err="1">
                <a:solidFill>
                  <a:schemeClr val="tx1"/>
                </a:solidFill>
              </a:rPr>
              <a:t>Akpharma</a:t>
            </a:r>
            <a:r>
              <a:rPr lang="tr-TR" sz="2400" dirty="0">
                <a:solidFill>
                  <a:schemeClr val="tx1"/>
                </a:solidFill>
              </a:rPr>
              <a:t> ve Mustafa Nevzat gibi Türk firmaları da piyasada ön plana çıkmaktadır.</a:t>
            </a:r>
          </a:p>
          <a:p>
            <a:pPr marL="0" indent="0">
              <a:buNone/>
            </a:pPr>
            <a:r>
              <a:rPr lang="tr-TR" sz="2400" dirty="0">
                <a:solidFill>
                  <a:schemeClr val="tx1"/>
                </a:solidFill>
              </a:rPr>
              <a:t>Kazakistan’da ilaç piyasası diğer Orta Asya ülkelerine göre daha gelişmiş ve güvenilir olmakla birlikte sürekli ilaç kullanılmasını gerektiren durumda olanlara, yerel imkanlara güvenmeyerek ilaçlarını beraberinde getirmeleri önerilir.</a:t>
            </a:r>
          </a:p>
          <a:p>
            <a:pPr marL="0" indent="0">
              <a:buNone/>
            </a:pPr>
            <a:endParaRPr lang="tr-TR" sz="2400" dirty="0">
              <a:solidFill>
                <a:schemeClr val="tx1"/>
              </a:solidFill>
            </a:endParaRPr>
          </a:p>
        </p:txBody>
      </p:sp>
    </p:spTree>
    <p:extLst>
      <p:ext uri="{BB962C8B-B14F-4D97-AF65-F5344CB8AC3E}">
        <p14:creationId xmlns:p14="http://schemas.microsoft.com/office/powerpoint/2010/main" val="7489693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72336" y="878775"/>
            <a:ext cx="10656723" cy="4728578"/>
          </a:xfrm>
        </p:spPr>
        <p:txBody>
          <a:bodyPr>
            <a:noAutofit/>
          </a:bodyPr>
          <a:lstStyle/>
          <a:p>
            <a:pPr marL="0" indent="0">
              <a:buNone/>
            </a:pPr>
            <a:r>
              <a:rPr lang="tr-TR" sz="2400" b="1" u="sng" dirty="0">
                <a:solidFill>
                  <a:schemeClr val="tx1"/>
                </a:solidFill>
              </a:rPr>
              <a:t>Sebze ve Meyve Temini Olanakları</a:t>
            </a:r>
          </a:p>
          <a:p>
            <a:pPr marL="0" indent="0">
              <a:buNone/>
            </a:pPr>
            <a:r>
              <a:rPr lang="tr-TR" sz="2400" dirty="0" err="1" smtClean="0">
                <a:solidFill>
                  <a:schemeClr val="tx1"/>
                </a:solidFill>
              </a:rPr>
              <a:t>Ramstore</a:t>
            </a:r>
            <a:r>
              <a:rPr lang="tr-TR" sz="2400" dirty="0" smtClean="0">
                <a:solidFill>
                  <a:schemeClr val="tx1"/>
                </a:solidFill>
              </a:rPr>
              <a:t>, </a:t>
            </a:r>
            <a:r>
              <a:rPr lang="tr-TR" sz="2400" dirty="0" err="1" smtClean="0">
                <a:solidFill>
                  <a:schemeClr val="tx1"/>
                </a:solidFill>
              </a:rPr>
              <a:t>Green</a:t>
            </a:r>
            <a:r>
              <a:rPr lang="tr-TR" sz="2400" dirty="0" smtClean="0">
                <a:solidFill>
                  <a:schemeClr val="tx1"/>
                </a:solidFill>
              </a:rPr>
              <a:t> </a:t>
            </a:r>
            <a:r>
              <a:rPr lang="tr-TR" sz="2400" dirty="0">
                <a:solidFill>
                  <a:schemeClr val="tx1"/>
                </a:solidFill>
              </a:rPr>
              <a:t>ve Metro gibi süpermarketlerden ithal ve yerli meyve, sebze ile et ve süt ürünleri temin edilebilmektedir temin edilebilmektedir. Ayrıca, semt pazarlarında Türkiye’den gelen birçok yaş sebze ve meyve mevsimine göre bulunabilmektedir. Fiyatları Türkiye’ye göre oldukça </a:t>
            </a:r>
            <a:r>
              <a:rPr lang="tr-TR" sz="2400" dirty="0" smtClean="0">
                <a:solidFill>
                  <a:schemeClr val="tx1"/>
                </a:solidFill>
              </a:rPr>
              <a:t>pahalıdır . Yaz </a:t>
            </a:r>
            <a:r>
              <a:rPr lang="tr-TR" sz="2400" dirty="0">
                <a:solidFill>
                  <a:schemeClr val="tx1"/>
                </a:solidFill>
              </a:rPr>
              <a:t>aylarında kilosu 1,5 ABD Doları olan ithal sebze ve meyveler kış aylarında 2-3 katına satın alınabilmektedir. </a:t>
            </a:r>
          </a:p>
          <a:p>
            <a:pPr marL="0" indent="0">
              <a:buNone/>
            </a:pPr>
            <a:r>
              <a:rPr lang="tr-TR" sz="2400" dirty="0"/>
              <a:t> </a:t>
            </a:r>
          </a:p>
          <a:p>
            <a:pPr marL="0" indent="0">
              <a:buNone/>
            </a:pPr>
            <a:endParaRPr lang="tr-TR" sz="2400" dirty="0"/>
          </a:p>
        </p:txBody>
      </p:sp>
    </p:spTree>
    <p:extLst>
      <p:ext uri="{BB962C8B-B14F-4D97-AF65-F5344CB8AC3E}">
        <p14:creationId xmlns:p14="http://schemas.microsoft.com/office/powerpoint/2010/main" val="28638183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1900" y="685800"/>
            <a:ext cx="10367159" cy="5334990"/>
          </a:xfrm>
        </p:spPr>
      </p:pic>
    </p:spTree>
    <p:extLst>
      <p:ext uri="{BB962C8B-B14F-4D97-AF65-F5344CB8AC3E}">
        <p14:creationId xmlns:p14="http://schemas.microsoft.com/office/powerpoint/2010/main" val="352416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417621" y="733300"/>
            <a:ext cx="3158835" cy="5346865"/>
          </a:xfrm>
        </p:spPr>
      </p:pic>
    </p:spTree>
    <p:extLst>
      <p:ext uri="{BB962C8B-B14F-4D97-AF65-F5344CB8AC3E}">
        <p14:creationId xmlns:p14="http://schemas.microsoft.com/office/powerpoint/2010/main" val="8166060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56904" y="685800"/>
            <a:ext cx="10438410" cy="5323114"/>
          </a:xfrm>
        </p:spPr>
      </p:pic>
    </p:spTree>
    <p:extLst>
      <p:ext uri="{BB962C8B-B14F-4D97-AF65-F5344CB8AC3E}">
        <p14:creationId xmlns:p14="http://schemas.microsoft.com/office/powerpoint/2010/main" val="6923476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66951" y="685800"/>
            <a:ext cx="4227615" cy="5014356"/>
          </a:xfrm>
        </p:spPr>
      </p:pic>
    </p:spTree>
    <p:extLst>
      <p:ext uri="{BB962C8B-B14F-4D97-AF65-F5344CB8AC3E}">
        <p14:creationId xmlns:p14="http://schemas.microsoft.com/office/powerpoint/2010/main" val="1566164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62341" y="1306286"/>
            <a:ext cx="10051081" cy="4289191"/>
          </a:xfrm>
        </p:spPr>
        <p:txBody>
          <a:bodyPr>
            <a:noAutofit/>
          </a:bodyPr>
          <a:lstStyle/>
          <a:p>
            <a:pPr marL="0" indent="0">
              <a:buNone/>
            </a:pPr>
            <a:r>
              <a:rPr lang="tr-TR" sz="3200" b="1" u="sng" dirty="0">
                <a:solidFill>
                  <a:schemeClr val="tx1"/>
                </a:solidFill>
              </a:rPr>
              <a:t>Tarihçe</a:t>
            </a:r>
          </a:p>
          <a:p>
            <a:pPr marL="0" indent="0">
              <a:buNone/>
            </a:pPr>
            <a:r>
              <a:rPr lang="tr-TR" sz="3200" dirty="0">
                <a:solidFill>
                  <a:schemeClr val="tx1"/>
                </a:solidFill>
              </a:rPr>
              <a:t>Kazaklar, VIII. yüzyılda bugünkü Kazakistan topraklarında yaşamış olan Oğuz, Kıpçak, Nayman, Karluk, </a:t>
            </a:r>
            <a:r>
              <a:rPr lang="tr-TR" sz="3200" dirty="0" err="1">
                <a:solidFill>
                  <a:schemeClr val="tx1"/>
                </a:solidFill>
              </a:rPr>
              <a:t>Kimek</a:t>
            </a:r>
            <a:r>
              <a:rPr lang="tr-TR" sz="3200" dirty="0">
                <a:solidFill>
                  <a:schemeClr val="tx1"/>
                </a:solidFill>
              </a:rPr>
              <a:t>, </a:t>
            </a:r>
            <a:r>
              <a:rPr lang="tr-TR" sz="3200" dirty="0" err="1">
                <a:solidFill>
                  <a:schemeClr val="tx1"/>
                </a:solidFill>
              </a:rPr>
              <a:t>Calayır</a:t>
            </a:r>
            <a:r>
              <a:rPr lang="tr-TR" sz="3200" dirty="0">
                <a:solidFill>
                  <a:schemeClr val="tx1"/>
                </a:solidFill>
              </a:rPr>
              <a:t>, Argın ve </a:t>
            </a:r>
            <a:r>
              <a:rPr lang="tr-TR" sz="3200" dirty="0" err="1">
                <a:solidFill>
                  <a:schemeClr val="tx1"/>
                </a:solidFill>
              </a:rPr>
              <a:t>Daglat</a:t>
            </a:r>
            <a:r>
              <a:rPr lang="tr-TR" sz="3200" dirty="0">
                <a:solidFill>
                  <a:schemeClr val="tx1"/>
                </a:solidFill>
              </a:rPr>
              <a:t> gibi çeşitli Türk boyları ile 13. yüzyılda bölgeye gelen Moğolların karışmasıyla meydana gelmişlerdir. </a:t>
            </a:r>
          </a:p>
          <a:p>
            <a:pPr marL="0" indent="0">
              <a:buNone/>
            </a:pPr>
            <a:endParaRPr lang="tr-TR" sz="3200" dirty="0">
              <a:solidFill>
                <a:schemeClr val="tx1"/>
              </a:solidFill>
            </a:endParaRPr>
          </a:p>
        </p:txBody>
      </p:sp>
    </p:spTree>
    <p:extLst>
      <p:ext uri="{BB962C8B-B14F-4D97-AF65-F5344CB8AC3E}">
        <p14:creationId xmlns:p14="http://schemas.microsoft.com/office/powerpoint/2010/main" val="3313246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02964" y="1068779"/>
            <a:ext cx="10205461" cy="4502947"/>
          </a:xfrm>
        </p:spPr>
        <p:txBody>
          <a:bodyPr>
            <a:normAutofit/>
          </a:bodyPr>
          <a:lstStyle/>
          <a:p>
            <a:pPr marL="0" indent="0">
              <a:buNone/>
            </a:pPr>
            <a:r>
              <a:rPr lang="tr-TR" sz="3200" dirty="0">
                <a:solidFill>
                  <a:schemeClr val="tx1"/>
                </a:solidFill>
              </a:rPr>
              <a:t>XV. yüzyılın ortalarından itibaren </a:t>
            </a:r>
            <a:r>
              <a:rPr lang="tr-TR" sz="3200" dirty="0" err="1">
                <a:solidFill>
                  <a:schemeClr val="tx1"/>
                </a:solidFill>
              </a:rPr>
              <a:t>Jedi</a:t>
            </a:r>
            <a:r>
              <a:rPr lang="tr-TR" sz="3200" dirty="0">
                <a:solidFill>
                  <a:schemeClr val="tx1"/>
                </a:solidFill>
              </a:rPr>
              <a:t> Su (Yedi Nehir) bölgesinde yerleşmeye başlayan Kazak boyları, XVI. yüzyılın ortalarında Küçük Cüz, Orta Cüz ve Büyük Cüz olmak üzere üç hanlıktan oluşan, aynı zamanda gevşek merkezi bir otoriteye de sahip olan bir idare yapısı oluşturmuşlardır.,</a:t>
            </a:r>
          </a:p>
          <a:p>
            <a:pPr marL="0" indent="0">
              <a:buNone/>
            </a:pPr>
            <a:endParaRPr lang="tr-TR" sz="3200" dirty="0">
              <a:solidFill>
                <a:schemeClr val="tx1"/>
              </a:solidFill>
            </a:endParaRPr>
          </a:p>
        </p:txBody>
      </p:sp>
    </p:spTree>
    <p:extLst>
      <p:ext uri="{BB962C8B-B14F-4D97-AF65-F5344CB8AC3E}">
        <p14:creationId xmlns:p14="http://schemas.microsoft.com/office/powerpoint/2010/main" val="3780798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26715" y="1612075"/>
            <a:ext cx="10514219" cy="3615267"/>
          </a:xfrm>
        </p:spPr>
        <p:txBody>
          <a:bodyPr>
            <a:normAutofit/>
          </a:bodyPr>
          <a:lstStyle/>
          <a:p>
            <a:pPr marL="0" indent="0">
              <a:buNone/>
            </a:pPr>
            <a:r>
              <a:rPr lang="tr-TR" sz="3200" dirty="0">
                <a:solidFill>
                  <a:schemeClr val="tx1"/>
                </a:solidFill>
              </a:rPr>
              <a:t>Ruslar, Rus Kazaklarının da yardımıyla Orta ve Büyük Cüze ait Kazak topraklarını hakimiyetleri altına almışlardır. Ruslar, kontrollerini yavaş yavaş arttırarak, 1830'lardan itibaren Kazak topraklarını </a:t>
            </a:r>
            <a:r>
              <a:rPr lang="tr-TR" sz="3200" dirty="0" err="1">
                <a:solidFill>
                  <a:schemeClr val="tx1"/>
                </a:solidFill>
              </a:rPr>
              <a:t>kolonize</a:t>
            </a:r>
            <a:r>
              <a:rPr lang="tr-TR" sz="3200" dirty="0">
                <a:solidFill>
                  <a:schemeClr val="tx1"/>
                </a:solidFill>
              </a:rPr>
              <a:t> etmeye ve şehirler kurmaya başlamışlardır </a:t>
            </a:r>
          </a:p>
          <a:p>
            <a:pPr marL="0" indent="0">
              <a:buNone/>
            </a:pPr>
            <a:endParaRPr lang="tr-TR" sz="3200" dirty="0">
              <a:solidFill>
                <a:schemeClr val="tx1"/>
              </a:solidFill>
            </a:endParaRPr>
          </a:p>
        </p:txBody>
      </p:sp>
    </p:spTree>
    <p:extLst>
      <p:ext uri="{BB962C8B-B14F-4D97-AF65-F5344CB8AC3E}">
        <p14:creationId xmlns:p14="http://schemas.microsoft.com/office/powerpoint/2010/main" val="1453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909842" y="1469571"/>
            <a:ext cx="10371715" cy="3615267"/>
          </a:xfrm>
        </p:spPr>
        <p:txBody>
          <a:bodyPr>
            <a:normAutofit/>
          </a:bodyPr>
          <a:lstStyle/>
          <a:p>
            <a:pPr marL="0" indent="0">
              <a:buNone/>
            </a:pPr>
            <a:r>
              <a:rPr lang="tr-TR" sz="3200" dirty="0">
                <a:solidFill>
                  <a:schemeClr val="tx1"/>
                </a:solidFill>
              </a:rPr>
              <a:t>Kırgızlarla birleşerek Rus ve diğer Slavlara karşı saldırılar başlatan Kazaklar, Ekim Devriminden sonra diğer Türk gruplarla birlikte hem Kızıl Ordu'ya, hem de Beyaz Ruslara karşı savaşmışlardır.</a:t>
            </a:r>
          </a:p>
          <a:p>
            <a:pPr marL="0" indent="0">
              <a:buNone/>
            </a:pPr>
            <a:endParaRPr lang="tr-TR" sz="3200" dirty="0">
              <a:solidFill>
                <a:schemeClr val="tx1"/>
              </a:solidFill>
            </a:endParaRPr>
          </a:p>
        </p:txBody>
      </p:sp>
    </p:spTree>
    <p:extLst>
      <p:ext uri="{BB962C8B-B14F-4D97-AF65-F5344CB8AC3E}">
        <p14:creationId xmlns:p14="http://schemas.microsoft.com/office/powerpoint/2010/main" val="1104463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lim">
  <a:themeElements>
    <a:clrScheme name="Sıcak Mavi">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Dilim">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lim">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Büyük Şehir</Template>
  <TotalTime>53</TotalTime>
  <Words>2103</Words>
  <Application>Microsoft Office PowerPoint</Application>
  <PresentationFormat>Geniş ekran</PresentationFormat>
  <Paragraphs>96</Paragraphs>
  <Slides>51</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51</vt:i4>
      </vt:variant>
    </vt:vector>
  </HeadingPairs>
  <TitlesOfParts>
    <vt:vector size="54" baseType="lpstr">
      <vt:lpstr>Century Gothic</vt:lpstr>
      <vt:lpstr>Wingdings 3</vt:lpstr>
      <vt:lpstr>Dilim</vt:lpstr>
      <vt:lpstr>KAZAKİSTAN</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KAZAKİSTAN</dc:title>
  <dc:creator>user</dc:creator>
  <cp:lastModifiedBy>user</cp:lastModifiedBy>
  <cp:revision>10</cp:revision>
  <dcterms:created xsi:type="dcterms:W3CDTF">2018-12-20T06:46:29Z</dcterms:created>
  <dcterms:modified xsi:type="dcterms:W3CDTF">2018-12-21T07:01:41Z</dcterms:modified>
</cp:coreProperties>
</file>