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0" r:id="rId3"/>
    <p:sldId id="291" r:id="rId4"/>
    <p:sldId id="292" r:id="rId5"/>
    <p:sldId id="293" r:id="rId6"/>
    <p:sldId id="258" r:id="rId7"/>
    <p:sldId id="259" r:id="rId8"/>
    <p:sldId id="257" r:id="rId9"/>
    <p:sldId id="260" r:id="rId10"/>
    <p:sldId id="262"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6" r:id="rId26"/>
    <p:sldId id="287" r:id="rId27"/>
    <p:sldId id="288" r:id="rId28"/>
    <p:sldId id="289" r:id="rId29"/>
    <p:sldId id="280" r:id="rId30"/>
    <p:sldId id="281" r:id="rId31"/>
    <p:sldId id="282" r:id="rId32"/>
    <p:sldId id="283" r:id="rId33"/>
    <p:sldId id="284" r:id="rId34"/>
    <p:sldId id="285" r:id="rId3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1" autoAdjust="0"/>
    <p:restoredTop sz="94660"/>
  </p:normalViewPr>
  <p:slideViewPr>
    <p:cSldViewPr>
      <p:cViewPr>
        <p:scale>
          <a:sx n="45" d="100"/>
          <a:sy n="45" d="100"/>
        </p:scale>
        <p:origin x="-552"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03.07.2017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126736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03.07.2017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08108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03.07.2017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043653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03.07.2017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98748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1D86C1E7-5DF4-49A0-A685-EC6360C79125}" type="datetimeFigureOut">
              <a:rPr lang="tr-TR" smtClean="0"/>
              <a:t>03.07.2017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4266940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1D86C1E7-5DF4-49A0-A685-EC6360C79125}" type="datetimeFigureOut">
              <a:rPr lang="tr-TR" smtClean="0"/>
              <a:t>03.07.2017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185978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1D86C1E7-5DF4-49A0-A685-EC6360C79125}" type="datetimeFigureOut">
              <a:rPr lang="tr-TR" smtClean="0"/>
              <a:t>03.07.2017</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18492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1D86C1E7-5DF4-49A0-A685-EC6360C79125}" type="datetimeFigureOut">
              <a:rPr lang="tr-TR" smtClean="0"/>
              <a:t>03.07.2017</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516631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1D86C1E7-5DF4-49A0-A685-EC6360C79125}" type="datetimeFigureOut">
              <a:rPr lang="tr-TR" smtClean="0"/>
              <a:t>03.07.2017</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467783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1D86C1E7-5DF4-49A0-A685-EC6360C79125}" type="datetimeFigureOut">
              <a:rPr lang="tr-TR" smtClean="0"/>
              <a:t>03.07.2017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955724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1D86C1E7-5DF4-49A0-A685-EC6360C79125}" type="datetimeFigureOut">
              <a:rPr lang="tr-TR" smtClean="0"/>
              <a:t>03.07.2017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4247772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6C1E7-5DF4-49A0-A685-EC6360C79125}" type="datetimeFigureOut">
              <a:rPr lang="tr-TR" smtClean="0"/>
              <a:t>03.07.2017</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ED3CD-718D-4669-A0BC-B7A137CA3CDA}" type="slidenum">
              <a:rPr lang="tr-TR" smtClean="0"/>
              <a:t>‹#›</a:t>
            </a:fld>
            <a:endParaRPr lang="tr-TR"/>
          </a:p>
        </p:txBody>
      </p:sp>
    </p:spTree>
    <p:extLst>
      <p:ext uri="{BB962C8B-B14F-4D97-AF65-F5344CB8AC3E}">
        <p14:creationId xmlns:p14="http://schemas.microsoft.com/office/powerpoint/2010/main" val="1421651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 Başlık 2"/>
          <p:cNvSpPr>
            <a:spLocks noGrp="1"/>
          </p:cNvSpPr>
          <p:nvPr>
            <p:ph type="body" sz="half" idx="2"/>
          </p:nvPr>
        </p:nvSpPr>
        <p:spPr>
          <a:xfrm>
            <a:off x="994743" y="266312"/>
            <a:ext cx="7411746" cy="2874656"/>
          </a:xfrm>
        </p:spPr>
        <p:txBody>
          <a:bodyPr>
            <a:noAutofit/>
          </a:bodyPr>
          <a:lstStyle/>
          <a:p>
            <a:pPr algn="ctr"/>
            <a:r>
              <a:rPr lang="tr-TR" sz="3600" b="1" dirty="0" smtClean="0">
                <a:solidFill>
                  <a:schemeClr val="tx1"/>
                </a:solidFill>
                <a:latin typeface="Arial Black" panose="020B0A04020102020204" pitchFamily="34" charset="0"/>
              </a:rPr>
              <a:t>TÜRKİYE’DE BİRİNCİ BASAMAK SAĞLIK HİZMETLERİNİN SUNUMUNDA YAŞANAN SÜREÇLER</a:t>
            </a:r>
          </a:p>
          <a:p>
            <a:pPr algn="ctr"/>
            <a:endParaRPr lang="tr-TR" sz="3600" b="1" dirty="0" smtClean="0">
              <a:solidFill>
                <a:schemeClr val="tx1"/>
              </a:solidFill>
              <a:latin typeface="Arial Black" panose="020B0A04020102020204" pitchFamily="34" charset="0"/>
            </a:endParaRPr>
          </a:p>
          <a:p>
            <a:pPr algn="ctr"/>
            <a:endParaRPr lang="tr-TR" sz="3600" b="1" dirty="0" smtClean="0">
              <a:solidFill>
                <a:schemeClr val="tx1"/>
              </a:solidFill>
              <a:latin typeface="Arial Black" panose="020B0A04020102020204" pitchFamily="34" charset="0"/>
            </a:endParaRPr>
          </a:p>
          <a:p>
            <a:pPr algn="ctr"/>
            <a:endParaRPr lang="tr-TR" sz="3600" b="1" dirty="0">
              <a:solidFill>
                <a:schemeClr val="tx1"/>
              </a:solidFill>
              <a:latin typeface="Arial Black" panose="020B0A04020102020204" pitchFamily="34" charset="0"/>
            </a:endParaRPr>
          </a:p>
        </p:txBody>
      </p:sp>
      <p:sp>
        <p:nvSpPr>
          <p:cNvPr id="7" name="Başlık 1"/>
          <p:cNvSpPr txBox="1">
            <a:spLocks/>
          </p:cNvSpPr>
          <p:nvPr/>
        </p:nvSpPr>
        <p:spPr>
          <a:xfrm>
            <a:off x="1957416" y="3212976"/>
            <a:ext cx="5486400" cy="566738"/>
          </a:xfrm>
          <a:prstGeom prst="rect">
            <a:avLst/>
          </a:prstGeom>
        </p:spPr>
        <p:txBody>
          <a:bodyPr vert="horz" lIns="91440" tIns="45720" rIns="91440" bIns="45720" rtlCol="0" anchor="b">
            <a:norm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algn="ctr"/>
            <a:r>
              <a:rPr lang="tr-TR" dirty="0" smtClean="0">
                <a:latin typeface="Arial Black" panose="020B0A04020102020204" pitchFamily="34" charset="0"/>
              </a:rPr>
              <a:t> </a:t>
            </a:r>
            <a:r>
              <a:rPr lang="tr-TR" sz="2800" dirty="0" smtClean="0">
                <a:latin typeface="Arial Black" panose="020B0A04020102020204" pitchFamily="34" charset="0"/>
              </a:rPr>
              <a:t>Prof. Dr. Rengin Erdal</a:t>
            </a:r>
            <a:endParaRPr lang="tr-TR" sz="2800" dirty="0">
              <a:latin typeface="Arial Black" panose="020B0A04020102020204" pitchFamily="34" charset="0"/>
            </a:endParaRP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3933056"/>
            <a:ext cx="3384376" cy="2169566"/>
          </a:xfrm>
          <a:prstGeom prst="rect">
            <a:avLst/>
          </a:prstGeom>
        </p:spPr>
      </p:pic>
    </p:spTree>
    <p:extLst>
      <p:ext uri="{BB962C8B-B14F-4D97-AF65-F5344CB8AC3E}">
        <p14:creationId xmlns:p14="http://schemas.microsoft.com/office/powerpoint/2010/main" val="3581013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476672"/>
            <a:ext cx="8229600" cy="2044824"/>
          </a:xfrm>
        </p:spPr>
        <p:txBody>
          <a:bodyPr/>
          <a:lstStyle/>
          <a:p>
            <a:pPr marL="0" indent="0">
              <a:buNone/>
            </a:pPr>
            <a:r>
              <a:rPr lang="tr-TR" dirty="0"/>
              <a:t>1940 yılından itibaren hekim sayısının artışı ile birlikte devlet, her ilçede tedavi ve koruyucu hizmetlerinin verildiği </a:t>
            </a:r>
            <a:r>
              <a:rPr lang="tr-TR" dirty="0">
                <a:solidFill>
                  <a:srgbClr val="FF0000"/>
                </a:solidFill>
              </a:rPr>
              <a:t>hükümet tabipliği </a:t>
            </a:r>
            <a:r>
              <a:rPr lang="tr-TR" dirty="0"/>
              <a:t>uygulamasına geçmiştir. </a:t>
            </a:r>
          </a:p>
        </p:txBody>
      </p:sp>
      <p:pic>
        <p:nvPicPr>
          <p:cNvPr id="2" name="Resi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3140968"/>
            <a:ext cx="4896544" cy="2736304"/>
          </a:xfrm>
          <a:prstGeom prst="rect">
            <a:avLst/>
          </a:prstGeom>
        </p:spPr>
      </p:pic>
    </p:spTree>
    <p:extLst>
      <p:ext uri="{BB962C8B-B14F-4D97-AF65-F5344CB8AC3E}">
        <p14:creationId xmlns:p14="http://schemas.microsoft.com/office/powerpoint/2010/main" val="3287286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9552" y="620689"/>
            <a:ext cx="8229600" cy="2880320"/>
          </a:xfrm>
        </p:spPr>
        <p:txBody>
          <a:bodyPr/>
          <a:lstStyle/>
          <a:p>
            <a:pPr marL="0" indent="0">
              <a:buNone/>
            </a:pPr>
            <a:r>
              <a:rPr lang="tr-TR" dirty="0">
                <a:solidFill>
                  <a:srgbClr val="FF0000"/>
                </a:solidFill>
              </a:rPr>
              <a:t>İkinci </a:t>
            </a:r>
            <a:r>
              <a:rPr lang="tr-TR" dirty="0" smtClean="0">
                <a:solidFill>
                  <a:srgbClr val="FF0000"/>
                </a:solidFill>
              </a:rPr>
              <a:t>Dönem :(</a:t>
            </a:r>
            <a:r>
              <a:rPr lang="tr-TR" dirty="0">
                <a:solidFill>
                  <a:srgbClr val="FF0000"/>
                </a:solidFill>
              </a:rPr>
              <a:t>1950 -1990</a:t>
            </a:r>
            <a:r>
              <a:rPr lang="tr-TR" dirty="0" smtClean="0">
                <a:solidFill>
                  <a:srgbClr val="FF0000"/>
                </a:solidFill>
              </a:rPr>
              <a:t>)</a:t>
            </a:r>
          </a:p>
          <a:p>
            <a:pPr marL="0" indent="0">
              <a:buNone/>
            </a:pPr>
            <a:r>
              <a:rPr lang="tr-TR" dirty="0" smtClean="0"/>
              <a:t>1950 </a:t>
            </a:r>
            <a:r>
              <a:rPr lang="tr-TR" dirty="0"/>
              <a:t>yıllarının başına gelindiğinde hızlı nüfus artışına paralel olarak demografik yapı değişmeye başlamış, doğurganlık hızı, bebek ve anne ölümleri yüksek seviyelere </a:t>
            </a:r>
            <a:r>
              <a:rPr lang="tr-TR" dirty="0" smtClean="0"/>
              <a:t>ulaşmıştır</a:t>
            </a:r>
            <a:endParaRPr lang="tr-TR" dirty="0"/>
          </a:p>
        </p:txBody>
      </p:sp>
      <p:pic>
        <p:nvPicPr>
          <p:cNvPr id="2" name="Resi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3501009"/>
            <a:ext cx="5616624" cy="2859782"/>
          </a:xfrm>
          <a:prstGeom prst="rect">
            <a:avLst/>
          </a:prstGeom>
        </p:spPr>
      </p:pic>
    </p:spTree>
    <p:extLst>
      <p:ext uri="{BB962C8B-B14F-4D97-AF65-F5344CB8AC3E}">
        <p14:creationId xmlns:p14="http://schemas.microsoft.com/office/powerpoint/2010/main" val="1675122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1560" y="1196752"/>
            <a:ext cx="8229600" cy="2332856"/>
          </a:xfrm>
        </p:spPr>
        <p:txBody>
          <a:bodyPr>
            <a:normAutofit lnSpcReduction="10000"/>
          </a:bodyPr>
          <a:lstStyle/>
          <a:p>
            <a:pPr marL="0" indent="0">
              <a:buNone/>
            </a:pPr>
            <a:r>
              <a:rPr lang="tr-TR" dirty="0" smtClean="0"/>
              <a:t>Sağlıkta </a:t>
            </a:r>
            <a:r>
              <a:rPr lang="tr-TR" dirty="0"/>
              <a:t>Tedavi edici hizmetler devlet politikası olarak öne çıkarılmış belediyelere bağlı hastaneler Sağlık Bakanlığı sorumluluğuna alınmış ve hastane yapılaşmasına öncelik verilmiştir.</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3284984"/>
            <a:ext cx="4752528" cy="3028945"/>
          </a:xfrm>
          <a:prstGeom prst="rect">
            <a:avLst/>
          </a:prstGeom>
        </p:spPr>
      </p:pic>
    </p:spTree>
    <p:extLst>
      <p:ext uri="{BB962C8B-B14F-4D97-AF65-F5344CB8AC3E}">
        <p14:creationId xmlns:p14="http://schemas.microsoft.com/office/powerpoint/2010/main" val="3349182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692697"/>
            <a:ext cx="8229600" cy="2808312"/>
          </a:xfrm>
        </p:spPr>
        <p:txBody>
          <a:bodyPr/>
          <a:lstStyle/>
          <a:p>
            <a:pPr marL="0" indent="0">
              <a:buNone/>
            </a:pPr>
            <a:r>
              <a:rPr lang="tr-TR" dirty="0"/>
              <a:t>Koruyucu sağlık hizmetleri hükümet tabipleri sorumluluğunda götürülmesinin yanında illerde ve nüfusu fazla olan ilçelerde mono </a:t>
            </a:r>
            <a:r>
              <a:rPr lang="tr-TR" dirty="0" err="1"/>
              <a:t>valan</a:t>
            </a:r>
            <a:r>
              <a:rPr lang="tr-TR" dirty="0"/>
              <a:t> hizmet veren Ana Çocuk Sağlığı merkezleri ile Verem Savaş </a:t>
            </a:r>
            <a:r>
              <a:rPr lang="tr-TR" dirty="0" smtClean="0"/>
              <a:t>Dispanserleri açılmıştır.</a:t>
            </a:r>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3573016"/>
            <a:ext cx="4170040" cy="2532508"/>
          </a:xfrm>
          <a:prstGeom prst="rect">
            <a:avLst/>
          </a:prstGeom>
        </p:spPr>
      </p:pic>
    </p:spTree>
    <p:extLst>
      <p:ext uri="{BB962C8B-B14F-4D97-AF65-F5344CB8AC3E}">
        <p14:creationId xmlns:p14="http://schemas.microsoft.com/office/powerpoint/2010/main" val="947878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692696"/>
            <a:ext cx="8229600" cy="1612775"/>
          </a:xfrm>
        </p:spPr>
        <p:txBody>
          <a:bodyPr/>
          <a:lstStyle/>
          <a:p>
            <a:pPr marL="0" indent="0">
              <a:buNone/>
            </a:pPr>
            <a:r>
              <a:rPr lang="tr-TR" dirty="0"/>
              <a:t>1961 yılında yeni Anayasada sağlık alanında ki çok başlılık ve eşgüdümsüzlüğü ortadan kaldıran maddeler yer almıştır. </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2564904"/>
            <a:ext cx="5106144" cy="3696072"/>
          </a:xfrm>
          <a:prstGeom prst="rect">
            <a:avLst/>
          </a:prstGeom>
        </p:spPr>
      </p:pic>
    </p:spTree>
    <p:extLst>
      <p:ext uri="{BB962C8B-B14F-4D97-AF65-F5344CB8AC3E}">
        <p14:creationId xmlns:p14="http://schemas.microsoft.com/office/powerpoint/2010/main" val="1296084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55576" y="620688"/>
            <a:ext cx="3528392" cy="5328591"/>
          </a:xfrm>
        </p:spPr>
        <p:txBody>
          <a:bodyPr>
            <a:normAutofit/>
          </a:bodyPr>
          <a:lstStyle/>
          <a:p>
            <a:pPr marL="0" indent="0">
              <a:buNone/>
            </a:pPr>
            <a:r>
              <a:rPr lang="tr-TR" dirty="0" smtClean="0"/>
              <a:t>Devletin </a:t>
            </a:r>
            <a:r>
              <a:rPr lang="tr-TR" dirty="0"/>
              <a:t>herkese, her yerde, eşit, ücretsiz ve ekip anlayışında nüfus kriterine göre </a:t>
            </a:r>
            <a:r>
              <a:rPr lang="tr-TR" dirty="0" err="1"/>
              <a:t>polivalan</a:t>
            </a:r>
            <a:r>
              <a:rPr lang="tr-TR" dirty="0"/>
              <a:t> hizmet sunmaya yönelik bir yapılanma kurması öngörülmüştür.</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476672"/>
            <a:ext cx="3895725" cy="5256584"/>
          </a:xfrm>
          <a:prstGeom prst="rect">
            <a:avLst/>
          </a:prstGeom>
        </p:spPr>
      </p:pic>
    </p:spTree>
    <p:extLst>
      <p:ext uri="{BB962C8B-B14F-4D97-AF65-F5344CB8AC3E}">
        <p14:creationId xmlns:p14="http://schemas.microsoft.com/office/powerpoint/2010/main" val="2085604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908720"/>
            <a:ext cx="8229600" cy="1900808"/>
          </a:xfrm>
        </p:spPr>
        <p:txBody>
          <a:bodyPr>
            <a:normAutofit lnSpcReduction="10000"/>
          </a:bodyPr>
          <a:lstStyle/>
          <a:p>
            <a:pPr marL="0" indent="0">
              <a:buNone/>
            </a:pPr>
            <a:r>
              <a:rPr lang="tr-TR" dirty="0"/>
              <a:t>Anayasanın ilgili maddesini yerine getirmek amacıyla, 1961 yılında 224 sayılı Sağlık Hizmetlerinin Sosyalleştirilmesi Yasası </a:t>
            </a:r>
            <a:r>
              <a:rPr lang="tr-TR" dirty="0" smtClean="0"/>
              <a:t>çıkarılmıştır.</a:t>
            </a:r>
            <a:endParaRPr lang="tr-TR" dirty="0"/>
          </a:p>
        </p:txBody>
      </p:sp>
      <p:pic>
        <p:nvPicPr>
          <p:cNvPr id="1026" name="Picture 2" descr="C:\Users\Rengin Erdal\Desktop\papatyalar\papatya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2809528"/>
            <a:ext cx="3810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529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1560" y="476672"/>
            <a:ext cx="8229600" cy="1756792"/>
          </a:xfrm>
        </p:spPr>
        <p:txBody>
          <a:bodyPr/>
          <a:lstStyle/>
          <a:p>
            <a:pPr marL="0" indent="0">
              <a:buNone/>
            </a:pPr>
            <a:r>
              <a:rPr lang="tr-TR" dirty="0" smtClean="0"/>
              <a:t>İlk </a:t>
            </a:r>
            <a:r>
              <a:rPr lang="tr-TR" dirty="0"/>
              <a:t>uygulaması pilot olarak 1963 yılında bir ilde uygulanmıştır.1982 yılında ise ülkenin tüm illeri bu uygulama kapsamına </a:t>
            </a:r>
            <a:r>
              <a:rPr lang="tr-TR" dirty="0" smtClean="0"/>
              <a:t>alınmıştır.</a:t>
            </a:r>
            <a:endParaRPr lang="tr-TR" dirty="0"/>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190259"/>
            <a:ext cx="6300192" cy="4200128"/>
          </a:xfrm>
          <a:prstGeom prst="rect">
            <a:avLst/>
          </a:prstGeom>
        </p:spPr>
      </p:pic>
    </p:spTree>
    <p:extLst>
      <p:ext uri="{BB962C8B-B14F-4D97-AF65-F5344CB8AC3E}">
        <p14:creationId xmlns:p14="http://schemas.microsoft.com/office/powerpoint/2010/main" val="2909589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548680"/>
            <a:ext cx="8229600" cy="3052936"/>
          </a:xfrm>
        </p:spPr>
        <p:txBody>
          <a:bodyPr/>
          <a:lstStyle/>
          <a:p>
            <a:pPr marL="0" indent="0">
              <a:buNone/>
            </a:pPr>
            <a:r>
              <a:rPr lang="tr-TR" dirty="0"/>
              <a:t>Artan nüfusun sağlık insan gücünü karşılamak üzere yeni tıp fakülteleri, diş hekimliği fakülteleri,  hemşire, fizyoterapist, diyet uzmanı yetiştiren yüksek okullar açılmış, ayrıca hemşirelik, ebelik ve teknisyenlik eğitimi veren sağlık kolejlerin sayıları arttırılmıştır.</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2608" y="3601616"/>
            <a:ext cx="4824536" cy="2831976"/>
          </a:xfrm>
          <a:prstGeom prst="rect">
            <a:avLst/>
          </a:prstGeom>
        </p:spPr>
      </p:pic>
    </p:spTree>
    <p:extLst>
      <p:ext uri="{BB962C8B-B14F-4D97-AF65-F5344CB8AC3E}">
        <p14:creationId xmlns:p14="http://schemas.microsoft.com/office/powerpoint/2010/main" val="22400160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26152" y="620688"/>
            <a:ext cx="8229600" cy="1828800"/>
          </a:xfrm>
        </p:spPr>
        <p:txBody>
          <a:bodyPr/>
          <a:lstStyle/>
          <a:p>
            <a:pPr marL="0" indent="0">
              <a:buNone/>
            </a:pPr>
            <a:r>
              <a:rPr lang="tr-TR" dirty="0"/>
              <a:t>1965 yılında çıkarılan Nüfus Planlaması Hakkındaki kanun ile ülkede nüfus artış hızını azaltıcı politika uygulanmaya </a:t>
            </a:r>
            <a:r>
              <a:rPr lang="tr-TR" dirty="0" smtClean="0"/>
              <a:t>başlanmıştır.</a:t>
            </a:r>
            <a:endParaRPr lang="tr-TR" dirty="0"/>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276872"/>
            <a:ext cx="6096000" cy="4183360"/>
          </a:xfrm>
          <a:prstGeom prst="rect">
            <a:avLst/>
          </a:prstGeom>
        </p:spPr>
      </p:pic>
    </p:spTree>
    <p:extLst>
      <p:ext uri="{BB962C8B-B14F-4D97-AF65-F5344CB8AC3E}">
        <p14:creationId xmlns:p14="http://schemas.microsoft.com/office/powerpoint/2010/main" val="1266861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Yer Tutucusu 3"/>
          <p:cNvSpPr>
            <a:spLocks noGrp="1"/>
          </p:cNvSpPr>
          <p:nvPr>
            <p:ph type="body" sz="half" idx="2"/>
          </p:nvPr>
        </p:nvSpPr>
        <p:spPr>
          <a:xfrm>
            <a:off x="971600" y="476672"/>
            <a:ext cx="7056784" cy="3528392"/>
          </a:xfrm>
        </p:spPr>
        <p:txBody>
          <a:bodyPr>
            <a:noAutofit/>
          </a:bodyPr>
          <a:lstStyle/>
          <a:p>
            <a:r>
              <a:rPr lang="tr-TR" sz="3200" dirty="0"/>
              <a:t>1920’ </a:t>
            </a:r>
            <a:r>
              <a:rPr lang="tr-TR" sz="3200" dirty="0" err="1"/>
              <a:t>li</a:t>
            </a:r>
            <a:r>
              <a:rPr lang="tr-TR" sz="3200" dirty="0"/>
              <a:t> yıllar</a:t>
            </a:r>
          </a:p>
          <a:p>
            <a:r>
              <a:rPr lang="tr-TR" sz="3200" dirty="0"/>
              <a:t>1923’te…</a:t>
            </a:r>
          </a:p>
          <a:p>
            <a:r>
              <a:rPr lang="tr-TR" sz="3200" dirty="0"/>
              <a:t>Nüfus 13 milyon , </a:t>
            </a:r>
            <a:endParaRPr lang="tr-TR" sz="3200" dirty="0" smtClean="0"/>
          </a:p>
          <a:p>
            <a:r>
              <a:rPr lang="tr-TR" sz="3200" dirty="0" smtClean="0"/>
              <a:t>11 </a:t>
            </a:r>
            <a:r>
              <a:rPr lang="tr-TR" sz="3200" dirty="0"/>
              <a:t>milyon kişi köyde yaşıyor..</a:t>
            </a:r>
          </a:p>
          <a:p>
            <a:r>
              <a:rPr lang="tr-TR" sz="3200" dirty="0"/>
              <a:t>40 bin köy </a:t>
            </a:r>
            <a:r>
              <a:rPr lang="tr-TR" sz="3200" dirty="0" smtClean="0"/>
              <a:t>var, </a:t>
            </a:r>
          </a:p>
          <a:p>
            <a:r>
              <a:rPr lang="tr-TR" sz="3200" dirty="0" smtClean="0"/>
              <a:t>38 </a:t>
            </a:r>
            <a:r>
              <a:rPr lang="tr-TR" sz="3200" dirty="0"/>
              <a:t>bininde okul yok.</a:t>
            </a:r>
          </a:p>
          <a:p>
            <a:r>
              <a:rPr lang="tr-TR" sz="3200" dirty="0"/>
              <a:t>Traktör sıfır</a:t>
            </a:r>
            <a:r>
              <a:rPr lang="tr-TR" sz="3200" dirty="0" smtClean="0"/>
              <a:t>. </a:t>
            </a:r>
          </a:p>
          <a:p>
            <a:r>
              <a:rPr lang="tr-TR" sz="3200" dirty="0" smtClean="0"/>
              <a:t>Karasaban kullanılıyor.</a:t>
            </a:r>
            <a:endParaRPr lang="tr-TR" sz="3200" dirty="0"/>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068960"/>
            <a:ext cx="4121664" cy="3419856"/>
          </a:xfrm>
          <a:prstGeom prst="rect">
            <a:avLst/>
          </a:prstGeom>
        </p:spPr>
      </p:pic>
    </p:spTree>
    <p:extLst>
      <p:ext uri="{BB962C8B-B14F-4D97-AF65-F5344CB8AC3E}">
        <p14:creationId xmlns:p14="http://schemas.microsoft.com/office/powerpoint/2010/main" val="3427710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18864" y="548680"/>
            <a:ext cx="8229600" cy="1828800"/>
          </a:xfrm>
        </p:spPr>
        <p:txBody>
          <a:bodyPr/>
          <a:lstStyle/>
          <a:p>
            <a:pPr marL="0" indent="0">
              <a:buNone/>
            </a:pPr>
            <a:r>
              <a:rPr lang="tr-TR" dirty="0"/>
              <a:t>1982 Anayasası ile ana çocuk sağlığı ve aile planlaması hizmetleri devletin görevleri arasına </a:t>
            </a:r>
            <a:r>
              <a:rPr lang="tr-TR" dirty="0" smtClean="0"/>
              <a:t>alınmıştır.</a:t>
            </a:r>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2060848"/>
            <a:ext cx="5178152" cy="3793604"/>
          </a:xfrm>
          <a:prstGeom prst="rect">
            <a:avLst/>
          </a:prstGeom>
        </p:spPr>
      </p:pic>
    </p:spTree>
    <p:extLst>
      <p:ext uri="{BB962C8B-B14F-4D97-AF65-F5344CB8AC3E}">
        <p14:creationId xmlns:p14="http://schemas.microsoft.com/office/powerpoint/2010/main" val="3757260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9552" y="1052736"/>
            <a:ext cx="8229600" cy="1612776"/>
          </a:xfrm>
        </p:spPr>
        <p:txBody>
          <a:bodyPr/>
          <a:lstStyle/>
          <a:p>
            <a:pPr marL="0" indent="0">
              <a:buNone/>
            </a:pPr>
            <a:r>
              <a:rPr lang="tr-TR" dirty="0" smtClean="0"/>
              <a:t>Aile </a:t>
            </a:r>
            <a:r>
              <a:rPr lang="tr-TR" dirty="0"/>
              <a:t>planlamasında cerrahi yöntemlerin uygulanmasıyla birlikte gebeliğin 10. haftasına kadar kürtaj serbest </a:t>
            </a:r>
            <a:r>
              <a:rPr lang="tr-TR" dirty="0" smtClean="0"/>
              <a:t>bırakılmıştır.</a:t>
            </a:r>
            <a:endParaRPr lang="tr-TR" dirty="0"/>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2852936"/>
            <a:ext cx="5244075" cy="3356992"/>
          </a:xfrm>
          <a:prstGeom prst="rect">
            <a:avLst/>
          </a:prstGeom>
        </p:spPr>
      </p:pic>
    </p:spTree>
    <p:extLst>
      <p:ext uri="{BB962C8B-B14F-4D97-AF65-F5344CB8AC3E}">
        <p14:creationId xmlns:p14="http://schemas.microsoft.com/office/powerpoint/2010/main" val="3247761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692696"/>
            <a:ext cx="8229600" cy="1900808"/>
          </a:xfrm>
        </p:spPr>
        <p:txBody>
          <a:bodyPr>
            <a:normAutofit lnSpcReduction="10000"/>
          </a:bodyPr>
          <a:lstStyle/>
          <a:p>
            <a:pPr marL="0" indent="0">
              <a:buNone/>
            </a:pPr>
            <a:r>
              <a:rPr lang="tr-TR" dirty="0"/>
              <a:t>1982 yılında çıkarılan pratisyen hekimler için 2 yıllık zorunlu hizmet yasasının ana çocuk sağlığı ve aile planlaması çalışmalarına büyük katkıları olmuştur.</a:t>
            </a:r>
          </a:p>
        </p:txBody>
      </p:sp>
      <p:pic>
        <p:nvPicPr>
          <p:cNvPr id="1026" name="Picture 2" descr="C:\Users\Rengin Erdal\Desktop\22_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2852936"/>
            <a:ext cx="3940696" cy="2955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986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476672"/>
            <a:ext cx="8229600" cy="3777283"/>
          </a:xfrm>
        </p:spPr>
        <p:txBody>
          <a:bodyPr/>
          <a:lstStyle/>
          <a:p>
            <a:pPr marL="0" indent="0">
              <a:buNone/>
            </a:pPr>
            <a:r>
              <a:rPr lang="tr-TR" dirty="0">
                <a:solidFill>
                  <a:srgbClr val="FF0000"/>
                </a:solidFill>
              </a:rPr>
              <a:t>Üçüncü </a:t>
            </a:r>
            <a:r>
              <a:rPr lang="tr-TR" dirty="0" smtClean="0">
                <a:solidFill>
                  <a:srgbClr val="FF0000"/>
                </a:solidFill>
              </a:rPr>
              <a:t>Dönem (</a:t>
            </a:r>
            <a:r>
              <a:rPr lang="tr-TR" dirty="0">
                <a:solidFill>
                  <a:srgbClr val="FF0000"/>
                </a:solidFill>
              </a:rPr>
              <a:t>1990 -2014</a:t>
            </a:r>
            <a:r>
              <a:rPr lang="tr-TR" dirty="0" smtClean="0">
                <a:solidFill>
                  <a:srgbClr val="FF0000"/>
                </a:solidFill>
              </a:rPr>
              <a:t>):</a:t>
            </a:r>
          </a:p>
          <a:p>
            <a:pPr marL="0" indent="0">
              <a:buNone/>
            </a:pPr>
            <a:r>
              <a:rPr lang="tr-TR" dirty="0" smtClean="0"/>
              <a:t>Bu </a:t>
            </a:r>
            <a:r>
              <a:rPr lang="tr-TR" dirty="0"/>
              <a:t>dönemin başlangıcında sağlık hizmetlerinde özel sektörün yoğun olarak yer aldığı ve kişinin sağlıkta ki taleplerinin başında tıbbi teknoloji ve uzman hekim istemi nedeniyle hastane ve özel sektöre doğru yönlendiği bir süreç yaşanmıştır. </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5896" y="3789040"/>
            <a:ext cx="4730163" cy="2736304"/>
          </a:xfrm>
          <a:prstGeom prst="rect">
            <a:avLst/>
          </a:prstGeom>
        </p:spPr>
      </p:pic>
    </p:spTree>
    <p:extLst>
      <p:ext uri="{BB962C8B-B14F-4D97-AF65-F5344CB8AC3E}">
        <p14:creationId xmlns:p14="http://schemas.microsoft.com/office/powerpoint/2010/main" val="3433240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74036" y="404664"/>
            <a:ext cx="8229600" cy="2116832"/>
          </a:xfrm>
        </p:spPr>
        <p:txBody>
          <a:bodyPr/>
          <a:lstStyle/>
          <a:p>
            <a:pPr marL="0" indent="0">
              <a:buNone/>
            </a:pPr>
            <a:r>
              <a:rPr lang="tr-TR" dirty="0"/>
              <a:t>Sağlık hizmetlerinin sunumunda kalite anlayışı yerleşmeye başlamış başta acil servislerden başlayarak hastanelerde fiziksel ve teknolojik modernizasyon dönemi başlamıştır. </a:t>
            </a:r>
          </a:p>
        </p:txBody>
      </p:sp>
      <p:pic>
        <p:nvPicPr>
          <p:cNvPr id="2050" name="Picture 2" descr="İlgili resi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780928"/>
            <a:ext cx="5400600" cy="3418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376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692696"/>
            <a:ext cx="8229600" cy="3168352"/>
          </a:xfrm>
        </p:spPr>
        <p:txBody>
          <a:bodyPr>
            <a:normAutofit/>
          </a:bodyPr>
          <a:lstStyle/>
          <a:p>
            <a:pPr marL="0" indent="0">
              <a:buNone/>
            </a:pPr>
            <a:r>
              <a:rPr lang="tr-TR" sz="2800" dirty="0"/>
              <a:t>3816 Sayılı 3.7.1992 tarihli “Ödeme Gücü Olmayan Vatandaşların Tedavi Giderlerinin Yeşil Kart Verilerek Devlet Tarafından Karşılanması Hakkında Kanununun” </a:t>
            </a:r>
            <a:r>
              <a:rPr lang="tr-TR" sz="2800" dirty="0" smtClean="0"/>
              <a:t>ile hiç </a:t>
            </a:r>
            <a:r>
              <a:rPr lang="tr-TR" sz="2800" dirty="0"/>
              <a:t>bir sosyal güvenlik kurumunun güvencesi altında olmayan ve sağlık hizmetleri giderlerini karşılayacak durumdan yoksun olan vatandaşlarının giderlerinin </a:t>
            </a:r>
            <a:r>
              <a:rPr lang="tr-TR" sz="2800" dirty="0" smtClean="0"/>
              <a:t>karşılanması </a:t>
            </a:r>
            <a:r>
              <a:rPr lang="tr-TR" sz="2800" dirty="0"/>
              <a:t>amaçlanmıştır</a:t>
            </a:r>
            <a:r>
              <a:rPr lang="tr-TR" sz="2800" dirty="0" smtClean="0"/>
              <a:t>.</a:t>
            </a:r>
            <a:endParaRPr lang="tr-TR" sz="2800" dirty="0"/>
          </a:p>
        </p:txBody>
      </p:sp>
      <p:sp>
        <p:nvSpPr>
          <p:cNvPr id="4" name="AutoShape 2" descr="gelincik resimleri ile ilgili görsel sonuc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4005064"/>
            <a:ext cx="3598912" cy="1978149"/>
          </a:xfrm>
          <a:prstGeom prst="rect">
            <a:avLst/>
          </a:prstGeom>
        </p:spPr>
      </p:pic>
    </p:spTree>
    <p:extLst>
      <p:ext uri="{BB962C8B-B14F-4D97-AF65-F5344CB8AC3E}">
        <p14:creationId xmlns:p14="http://schemas.microsoft.com/office/powerpoint/2010/main" val="8479666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476673"/>
            <a:ext cx="8229600" cy="2808312"/>
          </a:xfrm>
        </p:spPr>
        <p:txBody>
          <a:bodyPr/>
          <a:lstStyle/>
          <a:p>
            <a:pPr marL="0" indent="0">
              <a:buNone/>
            </a:pPr>
            <a:r>
              <a:rPr lang="tr-TR" dirty="0" smtClean="0"/>
              <a:t>Sağlık </a:t>
            </a:r>
            <a:r>
              <a:rPr lang="tr-TR" dirty="0"/>
              <a:t>Bakanı Yıldırım Aktuna’nın tanıtımıyla başlatılan uygulama, fakirliğin yoğunlaştığı Doğu ve Güneydoğu’daki illerde büyük rağbet gördü. 1995 yılında 1.7 milyon kişi yeşil kart sahibiyken, bu sayı 2010 yılında 10 milyon kişiyi aştı.</a:t>
            </a:r>
          </a:p>
          <a:p>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2993" y="3140968"/>
            <a:ext cx="3861048" cy="3024337"/>
          </a:xfrm>
          <a:prstGeom prst="rect">
            <a:avLst/>
          </a:prstGeom>
        </p:spPr>
      </p:pic>
    </p:spTree>
    <p:extLst>
      <p:ext uri="{BB962C8B-B14F-4D97-AF65-F5344CB8AC3E}">
        <p14:creationId xmlns:p14="http://schemas.microsoft.com/office/powerpoint/2010/main" val="1650529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1560" y="820150"/>
            <a:ext cx="8229600" cy="1900808"/>
          </a:xfrm>
        </p:spPr>
        <p:txBody>
          <a:bodyPr/>
          <a:lstStyle/>
          <a:p>
            <a:pPr marL="0" indent="0">
              <a:lnSpc>
                <a:spcPct val="115000"/>
              </a:lnSpc>
              <a:spcAft>
                <a:spcPts val="1000"/>
              </a:spcAft>
              <a:buNone/>
            </a:pPr>
            <a:r>
              <a:rPr lang="tr-TR" dirty="0">
                <a:latin typeface="Calibri" panose="020F0502020204030204" pitchFamily="34" charset="0"/>
                <a:ea typeface="Calibri" panose="020F0502020204030204" pitchFamily="34" charset="0"/>
                <a:cs typeface="Times New Roman" panose="02020603050405020304" pitchFamily="18" charset="0"/>
              </a:rPr>
              <a:t>Ancak, gelir ölçütünün tam tespit edilememesi nedeniyle kötüye kullanımların artması sonucu hükümetler çok sayıda yeşil kartı iptal etti.</a:t>
            </a:r>
          </a:p>
        </p:txBody>
      </p:sp>
      <p:sp>
        <p:nvSpPr>
          <p:cNvPr id="4" name="Dikdörtgen 3"/>
          <p:cNvSpPr/>
          <p:nvPr/>
        </p:nvSpPr>
        <p:spPr>
          <a:xfrm>
            <a:off x="863588" y="2348880"/>
            <a:ext cx="7416824" cy="392159"/>
          </a:xfrm>
          <a:prstGeom prst="rect">
            <a:avLst/>
          </a:prstGeom>
        </p:spPr>
        <p:txBody>
          <a:bodyPr wrap="square">
            <a:spAutoFit/>
          </a:bodyPr>
          <a:lstStyle/>
          <a:p>
            <a:pPr>
              <a:lnSpc>
                <a:spcPct val="115000"/>
              </a:lnSpc>
              <a:spcAft>
                <a:spcPts val="1000"/>
              </a:spcAft>
            </a:pPr>
            <a:r>
              <a:rPr lang="tr-TR" dirty="0">
                <a:latin typeface="Calibri" panose="020F0502020204030204" pitchFamily="34" charset="0"/>
                <a:ea typeface="Calibri" panose="020F0502020204030204" pitchFamily="34" charset="0"/>
                <a:cs typeface="Times New Roman" panose="02020603050405020304" pitchFamily="18" charset="0"/>
              </a:rPr>
              <a:t> </a:t>
            </a:r>
            <a:endParaRPr lang="tr-TR"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Resi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3068960"/>
            <a:ext cx="4582075" cy="2878832"/>
          </a:xfrm>
          <a:prstGeom prst="rect">
            <a:avLst/>
          </a:prstGeom>
        </p:spPr>
      </p:pic>
    </p:spTree>
    <p:extLst>
      <p:ext uri="{BB962C8B-B14F-4D97-AF65-F5344CB8AC3E}">
        <p14:creationId xmlns:p14="http://schemas.microsoft.com/office/powerpoint/2010/main" val="1315897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74137"/>
            <a:ext cx="8229600" cy="2404864"/>
          </a:xfrm>
        </p:spPr>
        <p:txBody>
          <a:bodyPr/>
          <a:lstStyle/>
          <a:p>
            <a:pPr marL="0" indent="0">
              <a:lnSpc>
                <a:spcPct val="115000"/>
              </a:lnSpc>
              <a:spcAft>
                <a:spcPts val="1000"/>
              </a:spcAft>
              <a:buNone/>
            </a:pPr>
            <a:r>
              <a:rPr lang="tr-TR" dirty="0">
                <a:latin typeface="Calibri" panose="020F0502020204030204" pitchFamily="34" charset="0"/>
                <a:ea typeface="Calibri" panose="020F0502020204030204" pitchFamily="34" charset="0"/>
                <a:cs typeface="Times New Roman" panose="02020603050405020304" pitchFamily="18" charset="0"/>
              </a:rPr>
              <a:t>Genel Sağlık Sigortası’nda yapılan düzenlemeler çerçevesinde, 1 Ekim 2010’da kaldırılması öngörülen uygulama, genel seçim sonrasına ve 1 Ocak 2012 tarihine </a:t>
            </a:r>
            <a:r>
              <a:rPr lang="tr-TR" dirty="0" smtClean="0">
                <a:latin typeface="Calibri" panose="020F0502020204030204" pitchFamily="34" charset="0"/>
                <a:ea typeface="Calibri" panose="020F0502020204030204" pitchFamily="34" charset="0"/>
                <a:cs typeface="Times New Roman" panose="02020603050405020304" pitchFamily="18" charset="0"/>
              </a:rPr>
              <a:t>ertelendi.</a:t>
            </a:r>
            <a:endParaRPr lang="tr-TR"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Dikdörtgen 3"/>
          <p:cNvSpPr/>
          <p:nvPr/>
        </p:nvSpPr>
        <p:spPr>
          <a:xfrm>
            <a:off x="2286000" y="2745736"/>
            <a:ext cx="4572000" cy="625428"/>
          </a:xfrm>
          <a:prstGeom prst="rect">
            <a:avLst/>
          </a:prstGeom>
        </p:spPr>
        <p:txBody>
          <a:bodyPr>
            <a:spAutoFit/>
          </a:bodyPr>
          <a:lstStyle/>
          <a:p>
            <a:pPr>
              <a:lnSpc>
                <a:spcPct val="115000"/>
              </a:lnSpc>
              <a:spcAft>
                <a:spcPts val="1000"/>
              </a:spcAft>
            </a:pPr>
            <a:r>
              <a:rPr lang="tr-TR" sz="3200" dirty="0">
                <a:latin typeface="Calibri" panose="020F0502020204030204" pitchFamily="34" charset="0"/>
                <a:ea typeface="Calibri" panose="020F0502020204030204" pitchFamily="34" charset="0"/>
                <a:cs typeface="Times New Roman" panose="02020603050405020304" pitchFamily="18" charset="0"/>
              </a:rPr>
              <a:t> </a:t>
            </a:r>
            <a:endParaRPr lang="tr-TR"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503" y="2852936"/>
            <a:ext cx="5307297" cy="3542903"/>
          </a:xfrm>
          <a:prstGeom prst="rect">
            <a:avLst/>
          </a:prstGeom>
        </p:spPr>
      </p:pic>
    </p:spTree>
    <p:extLst>
      <p:ext uri="{BB962C8B-B14F-4D97-AF65-F5344CB8AC3E}">
        <p14:creationId xmlns:p14="http://schemas.microsoft.com/office/powerpoint/2010/main" val="224312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6406" y="476672"/>
            <a:ext cx="8229600" cy="3124944"/>
          </a:xfrm>
        </p:spPr>
        <p:txBody>
          <a:bodyPr/>
          <a:lstStyle/>
          <a:p>
            <a:pPr marL="0" indent="0">
              <a:buNone/>
            </a:pPr>
            <a:r>
              <a:rPr lang="tr-TR" dirty="0" smtClean="0"/>
              <a:t>Organizasyonda </a:t>
            </a:r>
            <a:r>
              <a:rPr lang="tr-TR" dirty="0"/>
              <a:t>farklı resmi kuruluşlara ait hastane ve poliklinikler Sağlık Bakanlığına bağlanmış, genel sağlık sigortasının usul esaslarını belirleyen yasa çıkarılmış ve bu işleri yürütmek üzere Sosyal Güvenlik Kurumu(SGK) kurulmuştur.</a:t>
            </a:r>
          </a:p>
        </p:txBody>
      </p:sp>
      <p:pic>
        <p:nvPicPr>
          <p:cNvPr id="2" name="Resi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3356992"/>
            <a:ext cx="5340460" cy="3002543"/>
          </a:xfrm>
          <a:prstGeom prst="rect">
            <a:avLst/>
          </a:prstGeom>
        </p:spPr>
      </p:pic>
    </p:spTree>
    <p:extLst>
      <p:ext uri="{BB962C8B-B14F-4D97-AF65-F5344CB8AC3E}">
        <p14:creationId xmlns:p14="http://schemas.microsoft.com/office/powerpoint/2010/main" val="3374626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Yer Tutucusu 3"/>
          <p:cNvSpPr>
            <a:spLocks noGrp="1"/>
          </p:cNvSpPr>
          <p:nvPr>
            <p:ph type="body" sz="half" idx="2"/>
          </p:nvPr>
        </p:nvSpPr>
        <p:spPr>
          <a:xfrm>
            <a:off x="755576" y="620688"/>
            <a:ext cx="7632848" cy="2232248"/>
          </a:xfrm>
        </p:spPr>
        <p:txBody>
          <a:bodyPr>
            <a:noAutofit/>
          </a:bodyPr>
          <a:lstStyle/>
          <a:p>
            <a:r>
              <a:rPr lang="tr-TR" sz="2800" dirty="0"/>
              <a:t>İki milyon kişi sıtma, </a:t>
            </a:r>
            <a:endParaRPr lang="tr-TR" sz="2800" dirty="0" smtClean="0"/>
          </a:p>
          <a:p>
            <a:r>
              <a:rPr lang="tr-TR" sz="2800" dirty="0" smtClean="0"/>
              <a:t>bir </a:t>
            </a:r>
            <a:r>
              <a:rPr lang="tr-TR" sz="2800" dirty="0"/>
              <a:t>milyon kişi </a:t>
            </a:r>
            <a:r>
              <a:rPr lang="tr-TR" sz="2800" dirty="0" smtClean="0"/>
              <a:t>frengi, verem</a:t>
            </a:r>
            <a:r>
              <a:rPr lang="tr-TR" sz="2800" dirty="0"/>
              <a:t>, tifüs, tifo salgını var, </a:t>
            </a:r>
            <a:endParaRPr lang="tr-TR" sz="2800" dirty="0" smtClean="0"/>
          </a:p>
          <a:p>
            <a:r>
              <a:rPr lang="tr-TR" sz="2800" dirty="0" smtClean="0"/>
              <a:t>üç </a:t>
            </a:r>
            <a:r>
              <a:rPr lang="tr-TR" sz="2800" dirty="0"/>
              <a:t>milyon kişi trahomlu, </a:t>
            </a:r>
            <a:endParaRPr lang="tr-TR" sz="2800" dirty="0" smtClean="0"/>
          </a:p>
          <a:p>
            <a:r>
              <a:rPr lang="tr-TR" sz="2800" dirty="0" smtClean="0"/>
              <a:t>bebek </a:t>
            </a:r>
            <a:r>
              <a:rPr lang="tr-TR" sz="2800" dirty="0"/>
              <a:t>ölüm oranı binde 480, </a:t>
            </a:r>
            <a:endParaRPr lang="tr-TR" sz="2800" dirty="0" smtClean="0"/>
          </a:p>
          <a:p>
            <a:r>
              <a:rPr lang="tr-TR" sz="2800" dirty="0" smtClean="0"/>
              <a:t>her </a:t>
            </a:r>
            <a:r>
              <a:rPr lang="tr-TR" sz="2800" dirty="0"/>
              <a:t>doğan iki bebekten biri ölüyor.</a:t>
            </a:r>
          </a:p>
          <a:p>
            <a:endParaRPr lang="tr-TR" sz="2800" dirty="0"/>
          </a:p>
        </p:txBody>
      </p:sp>
      <p:pic>
        <p:nvPicPr>
          <p:cNvPr id="7" name="Resi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3140968"/>
            <a:ext cx="4821957" cy="3426160"/>
          </a:xfrm>
          <a:prstGeom prst="rect">
            <a:avLst/>
          </a:prstGeom>
        </p:spPr>
      </p:pic>
    </p:spTree>
    <p:extLst>
      <p:ext uri="{BB962C8B-B14F-4D97-AF65-F5344CB8AC3E}">
        <p14:creationId xmlns:p14="http://schemas.microsoft.com/office/powerpoint/2010/main" val="197323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764704"/>
            <a:ext cx="8229600" cy="2548880"/>
          </a:xfrm>
        </p:spPr>
        <p:txBody>
          <a:bodyPr/>
          <a:lstStyle/>
          <a:p>
            <a:pPr marL="0" indent="0">
              <a:buNone/>
            </a:pPr>
            <a:r>
              <a:rPr lang="tr-TR" dirty="0"/>
              <a:t>Farklı sigorta </a:t>
            </a:r>
            <a:r>
              <a:rPr lang="tr-TR" dirty="0" smtClean="0"/>
              <a:t>sistemleri (</a:t>
            </a:r>
            <a:r>
              <a:rPr lang="tr-TR" dirty="0"/>
              <a:t>Emekli, </a:t>
            </a:r>
            <a:r>
              <a:rPr lang="tr-TR" dirty="0" err="1"/>
              <a:t>Bağkur</a:t>
            </a:r>
            <a:r>
              <a:rPr lang="tr-TR" dirty="0"/>
              <a:t> ve işçiler</a:t>
            </a:r>
            <a:r>
              <a:rPr lang="tr-TR" dirty="0" smtClean="0"/>
              <a:t>) </a:t>
            </a:r>
            <a:r>
              <a:rPr lang="tr-TR" dirty="0" err="1" smtClean="0"/>
              <a:t>SGK’a</a:t>
            </a:r>
            <a:r>
              <a:rPr lang="tr-TR" dirty="0" smtClean="0"/>
              <a:t> </a:t>
            </a:r>
            <a:r>
              <a:rPr lang="tr-TR" dirty="0"/>
              <a:t>bağlanarak sosyal ve emeklilik konularında standardizasyon sağlanmıştır. Bu sistemin finansmanı kişi ve işveren primleri ile </a:t>
            </a:r>
            <a:r>
              <a:rPr lang="tr-TR" dirty="0" smtClean="0"/>
              <a:t>karşılanmıştır.</a:t>
            </a:r>
            <a:endParaRPr lang="tr-TR" dirty="0"/>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286809"/>
            <a:ext cx="6120680" cy="3146559"/>
          </a:xfrm>
          <a:prstGeom prst="rect">
            <a:avLst/>
          </a:prstGeom>
        </p:spPr>
      </p:pic>
    </p:spTree>
    <p:extLst>
      <p:ext uri="{BB962C8B-B14F-4D97-AF65-F5344CB8AC3E}">
        <p14:creationId xmlns:p14="http://schemas.microsoft.com/office/powerpoint/2010/main" val="957762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908720"/>
            <a:ext cx="8229600" cy="2044824"/>
          </a:xfrm>
        </p:spPr>
        <p:txBody>
          <a:bodyPr/>
          <a:lstStyle/>
          <a:p>
            <a:pPr marL="0" indent="0">
              <a:buNone/>
            </a:pPr>
            <a:r>
              <a:rPr lang="tr-TR" dirty="0"/>
              <a:t>2004 yılında Aile Hekimliği yasası ile bir ilde pilot uygulama yapılmış ve 2010 tarihinde tüm iller birinci basamak hizmet sunum modeli kapsamı içine alınmıştır.</a:t>
            </a:r>
          </a:p>
        </p:txBody>
      </p:sp>
      <p:pic>
        <p:nvPicPr>
          <p:cNvPr id="2" name="Resi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2888838"/>
            <a:ext cx="5112568" cy="3019536"/>
          </a:xfrm>
          <a:prstGeom prst="rect">
            <a:avLst/>
          </a:prstGeom>
        </p:spPr>
      </p:pic>
    </p:spTree>
    <p:extLst>
      <p:ext uri="{BB962C8B-B14F-4D97-AF65-F5344CB8AC3E}">
        <p14:creationId xmlns:p14="http://schemas.microsoft.com/office/powerpoint/2010/main" val="28554138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9552" y="1196752"/>
            <a:ext cx="8229600" cy="1252736"/>
          </a:xfrm>
        </p:spPr>
        <p:txBody>
          <a:bodyPr/>
          <a:lstStyle/>
          <a:p>
            <a:pPr marL="0" indent="0">
              <a:buNone/>
            </a:pPr>
            <a:r>
              <a:rPr lang="tr-TR" dirty="0" err="1"/>
              <a:t>ASM’lerle</a:t>
            </a:r>
            <a:r>
              <a:rPr lang="tr-TR" dirty="0"/>
              <a:t> birlikte her ilçede bir Toplum Sağlığı Merkezi (TSM) </a:t>
            </a:r>
            <a:r>
              <a:rPr lang="tr-TR" dirty="0" smtClean="0"/>
              <a:t>kurulmuştur.</a:t>
            </a:r>
            <a:endParaRPr lang="tr-TR" dirty="0"/>
          </a:p>
        </p:txBody>
      </p:sp>
      <p:pic>
        <p:nvPicPr>
          <p:cNvPr id="1026" name="Picture 2" descr="C:\Users\Rengin Erdal\Desktop\Renk_renk_papatyala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2924944"/>
            <a:ext cx="4752528" cy="2790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9964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692696"/>
            <a:ext cx="8229600" cy="2116832"/>
          </a:xfrm>
        </p:spPr>
        <p:txBody>
          <a:bodyPr/>
          <a:lstStyle/>
          <a:p>
            <a:pPr marL="0" indent="0">
              <a:buNone/>
            </a:pPr>
            <a:r>
              <a:rPr lang="tr-TR" dirty="0"/>
              <a:t>Resmi ve özel sağlık sektöründen ayaktan alınan sağlık hizmetleri özel bir bilgisayar programı aracılığı ile muayene, reçete, rapor ve ilaç alımı on-</a:t>
            </a:r>
            <a:r>
              <a:rPr lang="tr-TR" dirty="0" err="1"/>
              <a:t>line</a:t>
            </a:r>
            <a:r>
              <a:rPr lang="tr-TR" dirty="0"/>
              <a:t> olarak yürütülmektedir. </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996952"/>
            <a:ext cx="5746388" cy="3230766"/>
          </a:xfrm>
          <a:prstGeom prst="rect">
            <a:avLst/>
          </a:prstGeom>
        </p:spPr>
      </p:pic>
    </p:spTree>
    <p:extLst>
      <p:ext uri="{BB962C8B-B14F-4D97-AF65-F5344CB8AC3E}">
        <p14:creationId xmlns:p14="http://schemas.microsoft.com/office/powerpoint/2010/main" val="38434660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9552" y="548680"/>
            <a:ext cx="8229600" cy="3627377"/>
          </a:xfrm>
        </p:spPr>
        <p:txBody>
          <a:bodyPr/>
          <a:lstStyle/>
          <a:p>
            <a:pPr marL="0" indent="0">
              <a:buNone/>
            </a:pPr>
            <a:r>
              <a:rPr lang="tr-TR" dirty="0"/>
              <a:t>2012 yılında sağlık reformunun son halkası olan Sağlık Bakanlığının merkez ve illerdeki yönetim organizasyonunda yasal düzenlemeler yapılmış ve yeni kurumlar oluşturulmuştur. Özellikle resmi birinci basamak sağlık hizmetlerinden sorumlu Halk Sağlığı Kurum Başkanlığı kurulmuştur</a:t>
            </a:r>
            <a:r>
              <a:rPr lang="tr-TR" dirty="0" smtClean="0"/>
              <a:t>.</a:t>
            </a:r>
            <a:endParaRPr lang="tr-TR" dirty="0"/>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3789040"/>
            <a:ext cx="4464496" cy="2495922"/>
          </a:xfrm>
          <a:prstGeom prst="rect">
            <a:avLst/>
          </a:prstGeom>
        </p:spPr>
      </p:pic>
    </p:spTree>
    <p:extLst>
      <p:ext uri="{BB962C8B-B14F-4D97-AF65-F5344CB8AC3E}">
        <p14:creationId xmlns:p14="http://schemas.microsoft.com/office/powerpoint/2010/main" val="2025824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Yer Tutucusu 3"/>
          <p:cNvSpPr>
            <a:spLocks noGrp="1"/>
          </p:cNvSpPr>
          <p:nvPr>
            <p:ph type="body" sz="half" idx="2"/>
          </p:nvPr>
        </p:nvSpPr>
        <p:spPr>
          <a:xfrm>
            <a:off x="1115616" y="692696"/>
            <a:ext cx="5486400" cy="804862"/>
          </a:xfrm>
        </p:spPr>
        <p:txBody>
          <a:bodyPr>
            <a:noAutofit/>
          </a:bodyPr>
          <a:lstStyle/>
          <a:p>
            <a:r>
              <a:rPr lang="tr-TR" sz="3200" dirty="0"/>
              <a:t>Ülkede sadece 337 doktor var.</a:t>
            </a:r>
          </a:p>
          <a:p>
            <a:r>
              <a:rPr lang="tr-TR" sz="3200" dirty="0"/>
              <a:t>60 eczacı var, 8’i </a:t>
            </a:r>
            <a:r>
              <a:rPr lang="tr-TR" sz="3200" dirty="0" smtClean="0"/>
              <a:t>Türk.</a:t>
            </a:r>
            <a:endParaRPr lang="tr-TR" sz="3200" dirty="0"/>
          </a:p>
          <a:p>
            <a:endParaRPr lang="tr-TR" sz="3200" dirty="0"/>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844824"/>
            <a:ext cx="3582144" cy="4797152"/>
          </a:xfrm>
          <a:prstGeom prst="rect">
            <a:avLst/>
          </a:prstGeom>
        </p:spPr>
      </p:pic>
    </p:spTree>
    <p:extLst>
      <p:ext uri="{BB962C8B-B14F-4D97-AF65-F5344CB8AC3E}">
        <p14:creationId xmlns:p14="http://schemas.microsoft.com/office/powerpoint/2010/main" val="1279197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Yer Tutucusu 3"/>
          <p:cNvSpPr>
            <a:spLocks noGrp="1"/>
          </p:cNvSpPr>
          <p:nvPr>
            <p:ph type="body" sz="half" idx="2"/>
          </p:nvPr>
        </p:nvSpPr>
        <p:spPr>
          <a:xfrm>
            <a:off x="899592" y="548680"/>
            <a:ext cx="5486400" cy="2592288"/>
          </a:xfrm>
        </p:spPr>
        <p:txBody>
          <a:bodyPr>
            <a:noAutofit/>
          </a:bodyPr>
          <a:lstStyle/>
          <a:p>
            <a:r>
              <a:rPr lang="tr-TR" sz="3200" dirty="0"/>
              <a:t>Diş hekimi sıfır.</a:t>
            </a:r>
          </a:p>
          <a:p>
            <a:r>
              <a:rPr lang="tr-TR" sz="3200" dirty="0"/>
              <a:t>Dört hemşire var.</a:t>
            </a:r>
          </a:p>
          <a:p>
            <a:r>
              <a:rPr lang="tr-TR" sz="3200" dirty="0"/>
              <a:t>40 bin köyde, 136 ebe varı.</a:t>
            </a:r>
          </a:p>
          <a:p>
            <a:r>
              <a:rPr lang="tr-TR" sz="3200" dirty="0"/>
              <a:t>Beklenen yaşam süresi 40 yıldı..</a:t>
            </a:r>
          </a:p>
          <a:p>
            <a:endParaRPr lang="tr-TR" sz="3200" dirty="0"/>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2924944"/>
            <a:ext cx="3552056" cy="3408040"/>
          </a:xfrm>
          <a:prstGeom prst="rect">
            <a:avLst/>
          </a:prstGeom>
        </p:spPr>
      </p:pic>
    </p:spTree>
    <p:extLst>
      <p:ext uri="{BB962C8B-B14F-4D97-AF65-F5344CB8AC3E}">
        <p14:creationId xmlns:p14="http://schemas.microsoft.com/office/powerpoint/2010/main" val="3302101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600201"/>
            <a:ext cx="8229600" cy="1756792"/>
          </a:xfrm>
        </p:spPr>
        <p:txBody>
          <a:bodyPr/>
          <a:lstStyle/>
          <a:p>
            <a:pPr marL="0" indent="0">
              <a:buNone/>
            </a:pPr>
            <a:r>
              <a:rPr lang="tr-TR" dirty="0"/>
              <a:t>Türkiye Cumhuriyetinin ilk yıllarında itibaren birinci basamak sağlık hizmetleri sunumunda uygulanan sağlık hizmetleri  modellerinde, </a:t>
            </a:r>
          </a:p>
        </p:txBody>
      </p:sp>
      <p:pic>
        <p:nvPicPr>
          <p:cNvPr id="2050" name="Picture 2" descr="C:\Users\Rengin Erdal\Desktop\papatyalar\3726papatya_resimleri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789040"/>
            <a:ext cx="3187713" cy="213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132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29208" y="476673"/>
            <a:ext cx="8229600" cy="2592287"/>
          </a:xfrm>
        </p:spPr>
        <p:txBody>
          <a:bodyPr/>
          <a:lstStyle/>
          <a:p>
            <a:pPr marL="0" indent="0">
              <a:buNone/>
            </a:pPr>
            <a:r>
              <a:rPr lang="tr-TR" dirty="0"/>
              <a:t>1</a:t>
            </a:r>
            <a:r>
              <a:rPr lang="tr-TR" dirty="0" smtClean="0"/>
              <a:t>. Ülkenin </a:t>
            </a:r>
            <a:r>
              <a:rPr lang="tr-TR" dirty="0"/>
              <a:t>sağlık sorunları</a:t>
            </a:r>
          </a:p>
          <a:p>
            <a:pPr marL="0" indent="0">
              <a:buNone/>
            </a:pPr>
            <a:r>
              <a:rPr lang="tr-TR" dirty="0" smtClean="0"/>
              <a:t>2. Sağlık </a:t>
            </a:r>
            <a:r>
              <a:rPr lang="tr-TR" dirty="0"/>
              <a:t>insan gücü </a:t>
            </a:r>
          </a:p>
          <a:p>
            <a:pPr marL="0" indent="0">
              <a:buNone/>
            </a:pPr>
            <a:r>
              <a:rPr lang="tr-TR" dirty="0"/>
              <a:t>3</a:t>
            </a:r>
            <a:r>
              <a:rPr lang="tr-TR" dirty="0" smtClean="0"/>
              <a:t>. Sağlık </a:t>
            </a:r>
            <a:r>
              <a:rPr lang="tr-TR" dirty="0"/>
              <a:t>hizmetlerinin finansman kaynakları</a:t>
            </a:r>
          </a:p>
        </p:txBody>
      </p:sp>
      <p:sp>
        <p:nvSpPr>
          <p:cNvPr id="4" name="Dikdörtgen 3"/>
          <p:cNvSpPr/>
          <p:nvPr/>
        </p:nvSpPr>
        <p:spPr>
          <a:xfrm>
            <a:off x="529208" y="2420888"/>
            <a:ext cx="5327484" cy="584775"/>
          </a:xfrm>
          <a:prstGeom prst="rect">
            <a:avLst/>
          </a:prstGeom>
        </p:spPr>
        <p:txBody>
          <a:bodyPr wrap="none">
            <a:spAutoFit/>
          </a:bodyPr>
          <a:lstStyle/>
          <a:p>
            <a:r>
              <a:rPr lang="tr-TR" sz="3200" dirty="0"/>
              <a:t>g</a:t>
            </a:r>
            <a:r>
              <a:rPr lang="tr-TR" sz="3200" dirty="0" smtClean="0"/>
              <a:t>öz önünde bulundurulmuştur.</a:t>
            </a:r>
            <a:endParaRPr lang="tr-TR" sz="3200" dirty="0"/>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356992"/>
            <a:ext cx="5327484" cy="2996710"/>
          </a:xfrm>
          <a:prstGeom prst="rect">
            <a:avLst/>
          </a:prstGeom>
        </p:spPr>
      </p:pic>
    </p:spTree>
    <p:extLst>
      <p:ext uri="{BB962C8B-B14F-4D97-AF65-F5344CB8AC3E}">
        <p14:creationId xmlns:p14="http://schemas.microsoft.com/office/powerpoint/2010/main" val="2022267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332656"/>
            <a:ext cx="8229600" cy="3384376"/>
          </a:xfrm>
        </p:spPr>
        <p:txBody>
          <a:bodyPr/>
          <a:lstStyle/>
          <a:p>
            <a:pPr marL="0" indent="0">
              <a:buNone/>
            </a:pPr>
            <a:r>
              <a:rPr lang="tr-TR" dirty="0">
                <a:solidFill>
                  <a:srgbClr val="FF0000"/>
                </a:solidFill>
              </a:rPr>
              <a:t>Birinci Dönem:(1920 -1950) </a:t>
            </a:r>
            <a:endParaRPr lang="tr-TR" dirty="0" smtClean="0">
              <a:solidFill>
                <a:srgbClr val="FF0000"/>
              </a:solidFill>
            </a:endParaRPr>
          </a:p>
          <a:p>
            <a:pPr marL="0" indent="0">
              <a:buNone/>
            </a:pPr>
            <a:r>
              <a:rPr lang="tr-TR" dirty="0" smtClean="0"/>
              <a:t>Bulaşıcı </a:t>
            </a:r>
            <a:r>
              <a:rPr lang="tr-TR" dirty="0"/>
              <a:t>hastalık ölümlerinin sorun olduğu, sağlık insan gücünün yetersiz ve ekonomik sıkıntıların olduğu Cumhuriyetin ilk yıllarında, koruyucu sağlık hizmetlerine öncelik verilmiş, hastane hizmetleri ise yerel yönetimlere bırakılmıştır. </a:t>
            </a:r>
          </a:p>
        </p:txBody>
      </p:sp>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3573016"/>
            <a:ext cx="5191125" cy="2855937"/>
          </a:xfrm>
          <a:prstGeom prst="rect">
            <a:avLst/>
          </a:prstGeom>
        </p:spPr>
      </p:pic>
    </p:spTree>
    <p:extLst>
      <p:ext uri="{BB962C8B-B14F-4D97-AF65-F5344CB8AC3E}">
        <p14:creationId xmlns:p14="http://schemas.microsoft.com/office/powerpoint/2010/main" val="3708545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404665"/>
            <a:ext cx="8229600" cy="3672407"/>
          </a:xfrm>
        </p:spPr>
        <p:txBody>
          <a:bodyPr/>
          <a:lstStyle/>
          <a:p>
            <a:pPr marL="0" indent="0">
              <a:buNone/>
            </a:pPr>
            <a:r>
              <a:rPr lang="tr-TR" dirty="0">
                <a:solidFill>
                  <a:srgbClr val="FF0000"/>
                </a:solidFill>
              </a:rPr>
              <a:t>Mono </a:t>
            </a:r>
            <a:r>
              <a:rPr lang="tr-TR" dirty="0" err="1">
                <a:solidFill>
                  <a:srgbClr val="FF0000"/>
                </a:solidFill>
              </a:rPr>
              <a:t>valan</a:t>
            </a:r>
            <a:r>
              <a:rPr lang="tr-TR" dirty="0">
                <a:solidFill>
                  <a:srgbClr val="FF0000"/>
                </a:solidFill>
              </a:rPr>
              <a:t> </a:t>
            </a:r>
            <a:r>
              <a:rPr lang="tr-TR" dirty="0"/>
              <a:t>tipte ki sağlık örgütlenmesi ile bulaşıcı hastalıklarla savaşta (sıtma, verem, trahom, lepra, frengi ) büyük başarılar elde edilmiştir. </a:t>
            </a:r>
            <a:endParaRPr lang="tr-TR" dirty="0" smtClean="0"/>
          </a:p>
          <a:p>
            <a:pPr marL="0" indent="0">
              <a:buNone/>
            </a:pPr>
            <a:r>
              <a:rPr lang="tr-TR" dirty="0" smtClean="0"/>
              <a:t>Aynı </a:t>
            </a:r>
            <a:r>
              <a:rPr lang="tr-TR" dirty="0"/>
              <a:t>yıllarda sağlık insan gücü sayısını artırmak için okullar açılmış ve hizmet karşılığı burslar verilmiştir.</a:t>
            </a: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3789040"/>
            <a:ext cx="4568055" cy="2542034"/>
          </a:xfrm>
          <a:prstGeom prst="rect">
            <a:avLst/>
          </a:prstGeom>
        </p:spPr>
      </p:pic>
    </p:spTree>
    <p:extLst>
      <p:ext uri="{BB962C8B-B14F-4D97-AF65-F5344CB8AC3E}">
        <p14:creationId xmlns:p14="http://schemas.microsoft.com/office/powerpoint/2010/main" val="2620962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865</Words>
  <Application>Microsoft Office PowerPoint</Application>
  <PresentationFormat>Ekran Gösterisi (4:3)</PresentationFormat>
  <Paragraphs>60</Paragraphs>
  <Slides>34</Slides>
  <Notes>0</Notes>
  <HiddenSlides>0</HiddenSlides>
  <MMClips>0</MMClips>
  <ScaleCrop>false</ScaleCrop>
  <HeadingPairs>
    <vt:vector size="4" baseType="variant">
      <vt:variant>
        <vt:lpstr>Tema</vt:lpstr>
      </vt:variant>
      <vt:variant>
        <vt:i4>1</vt:i4>
      </vt:variant>
      <vt:variant>
        <vt:lpstr>Slayt Başlıkları</vt:lpstr>
      </vt:variant>
      <vt:variant>
        <vt:i4>34</vt:i4>
      </vt:variant>
    </vt:vector>
  </HeadingPairs>
  <TitlesOfParts>
    <vt:vector size="35" baseType="lpstr">
      <vt:lpstr>Ofis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CUMHURİYET</dc:title>
  <dc:creator>Rengin Erdal</dc:creator>
  <cp:lastModifiedBy>Rengin Erdal</cp:lastModifiedBy>
  <cp:revision>86</cp:revision>
  <dcterms:created xsi:type="dcterms:W3CDTF">2017-01-13T11:03:12Z</dcterms:created>
  <dcterms:modified xsi:type="dcterms:W3CDTF">2017-07-03T09:05:56Z</dcterms:modified>
</cp:coreProperties>
</file>