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doc" ContentType="application/msword"/>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3"/>
  </p:notesMasterIdLst>
  <p:sldIdLst>
    <p:sldId id="260" r:id="rId2"/>
    <p:sldId id="261" r:id="rId3"/>
    <p:sldId id="262" r:id="rId4"/>
    <p:sldId id="263" r:id="rId5"/>
    <p:sldId id="264" r:id="rId6"/>
    <p:sldId id="265" r:id="rId7"/>
    <p:sldId id="266" r:id="rId8"/>
    <p:sldId id="267" r:id="rId9"/>
    <p:sldId id="268" r:id="rId10"/>
    <p:sldId id="269" r:id="rId11"/>
    <p:sldId id="270" r:id="rId12"/>
    <p:sldId id="271" r:id="rId13"/>
    <p:sldId id="272" r:id="rId14"/>
    <p:sldId id="274" r:id="rId15"/>
    <p:sldId id="275" r:id="rId16"/>
    <p:sldId id="276" r:id="rId17"/>
    <p:sldId id="277" r:id="rId18"/>
    <p:sldId id="278" r:id="rId19"/>
    <p:sldId id="279" r:id="rId20"/>
    <p:sldId id="280" r:id="rId21"/>
    <p:sldId id="281" r:id="rId22"/>
    <p:sldId id="282" r:id="rId23"/>
    <p:sldId id="283" r:id="rId24"/>
    <p:sldId id="284" r:id="rId25"/>
    <p:sldId id="285" r:id="rId26"/>
    <p:sldId id="286" r:id="rId27"/>
    <p:sldId id="287" r:id="rId28"/>
    <p:sldId id="288" r:id="rId29"/>
    <p:sldId id="289" r:id="rId30"/>
    <p:sldId id="290" r:id="rId31"/>
    <p:sldId id="291" r:id="rId32"/>
    <p:sldId id="292" r:id="rId33"/>
    <p:sldId id="293" r:id="rId34"/>
    <p:sldId id="294" r:id="rId35"/>
    <p:sldId id="295" r:id="rId36"/>
    <p:sldId id="296" r:id="rId37"/>
    <p:sldId id="297" r:id="rId38"/>
    <p:sldId id="298" r:id="rId39"/>
    <p:sldId id="299" r:id="rId40"/>
    <p:sldId id="300" r:id="rId41"/>
    <p:sldId id="301" r:id="rId42"/>
    <p:sldId id="302" r:id="rId43"/>
    <p:sldId id="303" r:id="rId44"/>
    <p:sldId id="304" r:id="rId45"/>
    <p:sldId id="305" r:id="rId46"/>
    <p:sldId id="306" r:id="rId47"/>
    <p:sldId id="307" r:id="rId48"/>
    <p:sldId id="308" r:id="rId49"/>
    <p:sldId id="309" r:id="rId50"/>
    <p:sldId id="310" r:id="rId51"/>
    <p:sldId id="311" r:id="rId52"/>
  </p:sldIdLst>
  <p:sldSz cx="9144000" cy="6858000" type="screen4x3"/>
  <p:notesSz cx="6858000" cy="9144000"/>
  <p:defaultTextStyle>
    <a:defPPr>
      <a:defRPr lang="tr-T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1" d="100"/>
          <a:sy n="41" d="100"/>
        </p:scale>
        <p:origin x="-654"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3912"/>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image" Target="../media/image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Üstbilgi Yer Tutucusu"/>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tr-TR"/>
          </a:p>
        </p:txBody>
      </p:sp>
      <p:sp>
        <p:nvSpPr>
          <p:cNvPr id="3" name="2 Veri Yer Tutucusu"/>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8F7D3236-496E-4AB9-A83A-79A3D484B677}" type="datetimeFigureOut">
              <a:rPr lang="tr-TR"/>
              <a:pPr>
                <a:defRPr/>
              </a:pPr>
              <a:t>11.03.2014</a:t>
            </a:fld>
            <a:endParaRPr lang="tr-TR"/>
          </a:p>
        </p:txBody>
      </p:sp>
      <p:sp>
        <p:nvSpPr>
          <p:cNvPr id="4" name="3 Slayt Görüntüsü Yer Tutucusu"/>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tr-TR" noProof="0"/>
          </a:p>
        </p:txBody>
      </p:sp>
      <p:sp>
        <p:nvSpPr>
          <p:cNvPr id="5" name="4 Not Yer Tutucusu"/>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tr-TR" noProof="0" smtClean="0"/>
              <a:t>Asıl metin stillerini düzenlemek için tıklatın</a:t>
            </a:r>
          </a:p>
          <a:p>
            <a:pPr lvl="1"/>
            <a:r>
              <a:rPr lang="tr-TR" noProof="0" smtClean="0"/>
              <a:t>İkinci düzey</a:t>
            </a:r>
          </a:p>
          <a:p>
            <a:pPr lvl="2"/>
            <a:r>
              <a:rPr lang="tr-TR" noProof="0" smtClean="0"/>
              <a:t>Üçüncü düzey</a:t>
            </a:r>
          </a:p>
          <a:p>
            <a:pPr lvl="3"/>
            <a:r>
              <a:rPr lang="tr-TR" noProof="0" smtClean="0"/>
              <a:t>Dördüncü düzey</a:t>
            </a:r>
          </a:p>
          <a:p>
            <a:pPr lvl="4"/>
            <a:r>
              <a:rPr lang="tr-TR" noProof="0" smtClean="0"/>
              <a:t>Beşinci düzey</a:t>
            </a:r>
            <a:endParaRPr lang="tr-TR" noProof="0"/>
          </a:p>
        </p:txBody>
      </p:sp>
      <p:sp>
        <p:nvSpPr>
          <p:cNvPr id="6" name="5 Altbilgi Yer Tutucusu"/>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tr-TR"/>
          </a:p>
        </p:txBody>
      </p:sp>
      <p:sp>
        <p:nvSpPr>
          <p:cNvPr id="7" name="6 Slayt Numarası Yer Tutucusu"/>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F4E6A1F3-1C44-45D7-85BB-F93F5D17CE54}" type="slidenum">
              <a:rPr lang="tr-TR"/>
              <a:pPr>
                <a:defRPr/>
              </a:pPr>
              <a:t>‹#›</a:t>
            </a:fld>
            <a:endParaRPr lang="tr-T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fld id="{CA7962F7-0650-495B-A0FA-E0D4A086A478}" type="slidenum">
              <a:rPr lang="tr-TR" smtClean="0"/>
              <a:pPr/>
              <a:t>1</a:t>
            </a:fld>
            <a:endParaRPr lang="tr-TR" smtClean="0"/>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p:spPr>
        <p:txBody>
          <a:bodyPr/>
          <a:lstStyle/>
          <a:p>
            <a:pPr>
              <a:spcBef>
                <a:spcPct val="0"/>
              </a:spcBef>
            </a:pPr>
            <a:endParaRPr lang="en-US" sz="240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3 Veri Yer Tutucusu"/>
          <p:cNvSpPr>
            <a:spLocks noGrp="1"/>
          </p:cNvSpPr>
          <p:nvPr>
            <p:ph type="dt" sz="half" idx="10"/>
          </p:nvPr>
        </p:nvSpPr>
        <p:spPr/>
        <p:txBody>
          <a:bodyPr/>
          <a:lstStyle>
            <a:lvl1pPr>
              <a:defRPr/>
            </a:lvl1pPr>
          </a:lstStyle>
          <a:p>
            <a:pPr>
              <a:defRPr/>
            </a:pPr>
            <a:fld id="{0BE11B0B-23D0-490D-BDD8-97F167BDD655}" type="datetimeFigureOut">
              <a:rPr lang="tr-TR"/>
              <a:pPr>
                <a:defRPr/>
              </a:pPr>
              <a:t>11.03.2014</a:t>
            </a:fld>
            <a:endParaRPr lang="tr-TR"/>
          </a:p>
        </p:txBody>
      </p:sp>
      <p:sp>
        <p:nvSpPr>
          <p:cNvPr id="5" name="4 Altbilgi Yer Tutucusu"/>
          <p:cNvSpPr>
            <a:spLocks noGrp="1"/>
          </p:cNvSpPr>
          <p:nvPr>
            <p:ph type="ftr" sz="quarter" idx="11"/>
          </p:nvPr>
        </p:nvSpPr>
        <p:spPr/>
        <p:txBody>
          <a:bodyPr/>
          <a:lstStyle>
            <a:lvl1pPr>
              <a:defRPr/>
            </a:lvl1pPr>
          </a:lstStyle>
          <a:p>
            <a:pPr>
              <a:defRPr/>
            </a:pPr>
            <a:endParaRPr lang="tr-TR"/>
          </a:p>
        </p:txBody>
      </p:sp>
      <p:sp>
        <p:nvSpPr>
          <p:cNvPr id="6" name="5 Slayt Numarası Yer Tutucusu"/>
          <p:cNvSpPr>
            <a:spLocks noGrp="1"/>
          </p:cNvSpPr>
          <p:nvPr>
            <p:ph type="sldNum" sz="quarter" idx="12"/>
          </p:nvPr>
        </p:nvSpPr>
        <p:spPr/>
        <p:txBody>
          <a:bodyPr/>
          <a:lstStyle>
            <a:lvl1pPr>
              <a:defRPr/>
            </a:lvl1pPr>
          </a:lstStyle>
          <a:p>
            <a:pPr>
              <a:defRPr/>
            </a:pPr>
            <a:fld id="{7EC0D3A2-A294-4A52-9356-E5BA2F8EB624}" type="slidenum">
              <a:rPr lang="tr-TR"/>
              <a:pPr>
                <a:defRPr/>
              </a:pPr>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lvl1pPr>
              <a:defRPr/>
            </a:lvl1pPr>
          </a:lstStyle>
          <a:p>
            <a:pPr>
              <a:defRPr/>
            </a:pPr>
            <a:fld id="{AC6F0A4F-27F7-4F4B-BEBE-324E0B9AD331}" type="datetimeFigureOut">
              <a:rPr lang="tr-TR"/>
              <a:pPr>
                <a:defRPr/>
              </a:pPr>
              <a:t>11.03.2014</a:t>
            </a:fld>
            <a:endParaRPr lang="tr-TR"/>
          </a:p>
        </p:txBody>
      </p:sp>
      <p:sp>
        <p:nvSpPr>
          <p:cNvPr id="5" name="4 Altbilgi Yer Tutucusu"/>
          <p:cNvSpPr>
            <a:spLocks noGrp="1"/>
          </p:cNvSpPr>
          <p:nvPr>
            <p:ph type="ftr" sz="quarter" idx="11"/>
          </p:nvPr>
        </p:nvSpPr>
        <p:spPr/>
        <p:txBody>
          <a:bodyPr/>
          <a:lstStyle>
            <a:lvl1pPr>
              <a:defRPr/>
            </a:lvl1pPr>
          </a:lstStyle>
          <a:p>
            <a:pPr>
              <a:defRPr/>
            </a:pPr>
            <a:endParaRPr lang="tr-TR"/>
          </a:p>
        </p:txBody>
      </p:sp>
      <p:sp>
        <p:nvSpPr>
          <p:cNvPr id="6" name="5 Slayt Numarası Yer Tutucusu"/>
          <p:cNvSpPr>
            <a:spLocks noGrp="1"/>
          </p:cNvSpPr>
          <p:nvPr>
            <p:ph type="sldNum" sz="quarter" idx="12"/>
          </p:nvPr>
        </p:nvSpPr>
        <p:spPr/>
        <p:txBody>
          <a:bodyPr/>
          <a:lstStyle>
            <a:lvl1pPr>
              <a:defRPr/>
            </a:lvl1pPr>
          </a:lstStyle>
          <a:p>
            <a:pPr>
              <a:defRPr/>
            </a:pPr>
            <a:fld id="{01D34ECE-DEA1-473F-B76E-7A42EF26F318}" type="slidenum">
              <a:rPr lang="tr-TR"/>
              <a:pPr>
                <a:defRPr/>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lvl1pPr>
              <a:defRPr/>
            </a:lvl1pPr>
          </a:lstStyle>
          <a:p>
            <a:pPr>
              <a:defRPr/>
            </a:pPr>
            <a:fld id="{B61E6C26-FF36-4117-824B-2E7FC5811AFA}" type="datetimeFigureOut">
              <a:rPr lang="tr-TR"/>
              <a:pPr>
                <a:defRPr/>
              </a:pPr>
              <a:t>11.03.2014</a:t>
            </a:fld>
            <a:endParaRPr lang="tr-TR"/>
          </a:p>
        </p:txBody>
      </p:sp>
      <p:sp>
        <p:nvSpPr>
          <p:cNvPr id="5" name="4 Altbilgi Yer Tutucusu"/>
          <p:cNvSpPr>
            <a:spLocks noGrp="1"/>
          </p:cNvSpPr>
          <p:nvPr>
            <p:ph type="ftr" sz="quarter" idx="11"/>
          </p:nvPr>
        </p:nvSpPr>
        <p:spPr/>
        <p:txBody>
          <a:bodyPr/>
          <a:lstStyle>
            <a:lvl1pPr>
              <a:defRPr/>
            </a:lvl1pPr>
          </a:lstStyle>
          <a:p>
            <a:pPr>
              <a:defRPr/>
            </a:pPr>
            <a:endParaRPr lang="tr-TR"/>
          </a:p>
        </p:txBody>
      </p:sp>
      <p:sp>
        <p:nvSpPr>
          <p:cNvPr id="6" name="5 Slayt Numarası Yer Tutucusu"/>
          <p:cNvSpPr>
            <a:spLocks noGrp="1"/>
          </p:cNvSpPr>
          <p:nvPr>
            <p:ph type="sldNum" sz="quarter" idx="12"/>
          </p:nvPr>
        </p:nvSpPr>
        <p:spPr/>
        <p:txBody>
          <a:bodyPr/>
          <a:lstStyle>
            <a:lvl1pPr>
              <a:defRPr/>
            </a:lvl1pPr>
          </a:lstStyle>
          <a:p>
            <a:pPr>
              <a:defRPr/>
            </a:pPr>
            <a:fld id="{D7E87585-6DF8-423F-B3AF-C3BE593E626D}" type="slidenum">
              <a:rPr lang="tr-TR"/>
              <a:pPr>
                <a:defRPr/>
              </a:pPr>
              <a:t>‹#›</a:t>
            </a:fld>
            <a:endParaRPr lang="tr-T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Başlık ve Tablo">
    <p:spTree>
      <p:nvGrpSpPr>
        <p:cNvPr id="1" name=""/>
        <p:cNvGrpSpPr/>
        <p:nvPr/>
      </p:nvGrpSpPr>
      <p:grpSpPr>
        <a:xfrm>
          <a:off x="0" y="0"/>
          <a:ext cx="0" cy="0"/>
          <a:chOff x="0" y="0"/>
          <a:chExt cx="0" cy="0"/>
        </a:xfrm>
      </p:grpSpPr>
      <p:sp>
        <p:nvSpPr>
          <p:cNvPr id="2" name="1 Başlık"/>
          <p:cNvSpPr>
            <a:spLocks noGrp="1"/>
          </p:cNvSpPr>
          <p:nvPr>
            <p:ph type="title"/>
          </p:nvPr>
        </p:nvSpPr>
        <p:spPr>
          <a:xfrm>
            <a:off x="685800" y="609600"/>
            <a:ext cx="7772400" cy="1143000"/>
          </a:xfrm>
        </p:spPr>
        <p:txBody>
          <a:bodyPr/>
          <a:lstStyle/>
          <a:p>
            <a:r>
              <a:rPr lang="tr-TR" smtClean="0"/>
              <a:t>Asıl başlık stili için tıklatın</a:t>
            </a:r>
            <a:endParaRPr lang="tr-TR"/>
          </a:p>
        </p:txBody>
      </p:sp>
      <p:sp>
        <p:nvSpPr>
          <p:cNvPr id="3" name="2 Tablo Yer Tutucusu"/>
          <p:cNvSpPr>
            <a:spLocks noGrp="1"/>
          </p:cNvSpPr>
          <p:nvPr>
            <p:ph type="tbl" idx="1"/>
          </p:nvPr>
        </p:nvSpPr>
        <p:spPr>
          <a:xfrm>
            <a:off x="685800" y="1981200"/>
            <a:ext cx="7772400" cy="4114800"/>
          </a:xfrm>
        </p:spPr>
        <p:txBody>
          <a:bodyPr>
            <a:normAutofit/>
          </a:bodyPr>
          <a:lstStyle/>
          <a:p>
            <a:pPr lvl="0"/>
            <a:endParaRPr lang="tr-TR" noProof="0"/>
          </a:p>
        </p:txBody>
      </p:sp>
      <p:sp>
        <p:nvSpPr>
          <p:cNvPr id="4" name="3 Veri Yer Tutucusu"/>
          <p:cNvSpPr>
            <a:spLocks noGrp="1"/>
          </p:cNvSpPr>
          <p:nvPr>
            <p:ph type="dt" sz="half" idx="10"/>
          </p:nvPr>
        </p:nvSpPr>
        <p:spPr>
          <a:xfrm>
            <a:off x="685800" y="6248400"/>
            <a:ext cx="1905000" cy="457200"/>
          </a:xfrm>
        </p:spPr>
        <p:txBody>
          <a:bodyPr/>
          <a:lstStyle>
            <a:lvl1pPr>
              <a:defRPr/>
            </a:lvl1pPr>
          </a:lstStyle>
          <a:p>
            <a:pPr>
              <a:defRPr/>
            </a:pPr>
            <a:endParaRPr lang="tr-TR"/>
          </a:p>
        </p:txBody>
      </p:sp>
      <p:sp>
        <p:nvSpPr>
          <p:cNvPr id="5" name="4 Altbilgi Yer Tutucusu"/>
          <p:cNvSpPr>
            <a:spLocks noGrp="1"/>
          </p:cNvSpPr>
          <p:nvPr>
            <p:ph type="ftr" sz="quarter" idx="11"/>
          </p:nvPr>
        </p:nvSpPr>
        <p:spPr>
          <a:xfrm>
            <a:off x="3124200" y="6248400"/>
            <a:ext cx="2895600" cy="457200"/>
          </a:xfrm>
        </p:spPr>
        <p:txBody>
          <a:bodyPr/>
          <a:lstStyle>
            <a:lvl1pPr>
              <a:defRPr/>
            </a:lvl1pPr>
          </a:lstStyle>
          <a:p>
            <a:pPr>
              <a:defRPr/>
            </a:pPr>
            <a:endParaRPr lang="tr-TR"/>
          </a:p>
        </p:txBody>
      </p:sp>
      <p:sp>
        <p:nvSpPr>
          <p:cNvPr id="6" name="5 Slayt Numarası Yer Tutucusu"/>
          <p:cNvSpPr>
            <a:spLocks noGrp="1"/>
          </p:cNvSpPr>
          <p:nvPr>
            <p:ph type="sldNum" sz="quarter" idx="12"/>
          </p:nvPr>
        </p:nvSpPr>
        <p:spPr>
          <a:xfrm>
            <a:off x="6553200" y="6248400"/>
            <a:ext cx="1905000" cy="457200"/>
          </a:xfrm>
        </p:spPr>
        <p:txBody>
          <a:bodyPr/>
          <a:lstStyle>
            <a:lvl1pPr>
              <a:defRPr/>
            </a:lvl1pPr>
          </a:lstStyle>
          <a:p>
            <a:pPr>
              <a:defRPr/>
            </a:pPr>
            <a:fld id="{E320E287-00F9-438D-9EC3-B0D10339DF8B}" type="slidenum">
              <a:rPr lang="tr-TR"/>
              <a:pPr>
                <a:defRPr/>
              </a:pPr>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lvl1pPr>
              <a:defRPr/>
            </a:lvl1pPr>
          </a:lstStyle>
          <a:p>
            <a:pPr>
              <a:defRPr/>
            </a:pPr>
            <a:fld id="{AE574047-37E1-4D35-96A4-2883BE6F7F45}" type="datetimeFigureOut">
              <a:rPr lang="tr-TR"/>
              <a:pPr>
                <a:defRPr/>
              </a:pPr>
              <a:t>11.03.2014</a:t>
            </a:fld>
            <a:endParaRPr lang="tr-TR"/>
          </a:p>
        </p:txBody>
      </p:sp>
      <p:sp>
        <p:nvSpPr>
          <p:cNvPr id="5" name="4 Altbilgi Yer Tutucusu"/>
          <p:cNvSpPr>
            <a:spLocks noGrp="1"/>
          </p:cNvSpPr>
          <p:nvPr>
            <p:ph type="ftr" sz="quarter" idx="11"/>
          </p:nvPr>
        </p:nvSpPr>
        <p:spPr/>
        <p:txBody>
          <a:bodyPr/>
          <a:lstStyle>
            <a:lvl1pPr>
              <a:defRPr/>
            </a:lvl1pPr>
          </a:lstStyle>
          <a:p>
            <a:pPr>
              <a:defRPr/>
            </a:pPr>
            <a:endParaRPr lang="tr-TR"/>
          </a:p>
        </p:txBody>
      </p:sp>
      <p:sp>
        <p:nvSpPr>
          <p:cNvPr id="6" name="5 Slayt Numarası Yer Tutucusu"/>
          <p:cNvSpPr>
            <a:spLocks noGrp="1"/>
          </p:cNvSpPr>
          <p:nvPr>
            <p:ph type="sldNum" sz="quarter" idx="12"/>
          </p:nvPr>
        </p:nvSpPr>
        <p:spPr/>
        <p:txBody>
          <a:bodyPr/>
          <a:lstStyle>
            <a:lvl1pPr>
              <a:defRPr/>
            </a:lvl1pPr>
          </a:lstStyle>
          <a:p>
            <a:pPr>
              <a:defRPr/>
            </a:pPr>
            <a:fld id="{C13254A1-22B9-4F6F-8DFD-26B48877E1ED}" type="slidenum">
              <a:rPr lang="tr-TR"/>
              <a:pPr>
                <a:defRPr/>
              </a:pPr>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3 Veri Yer Tutucusu"/>
          <p:cNvSpPr>
            <a:spLocks noGrp="1"/>
          </p:cNvSpPr>
          <p:nvPr>
            <p:ph type="dt" sz="half" idx="10"/>
          </p:nvPr>
        </p:nvSpPr>
        <p:spPr/>
        <p:txBody>
          <a:bodyPr/>
          <a:lstStyle>
            <a:lvl1pPr>
              <a:defRPr/>
            </a:lvl1pPr>
          </a:lstStyle>
          <a:p>
            <a:pPr>
              <a:defRPr/>
            </a:pPr>
            <a:fld id="{3DFAE8DD-62F6-4512-B0A3-5B3D5044CFAE}" type="datetimeFigureOut">
              <a:rPr lang="tr-TR"/>
              <a:pPr>
                <a:defRPr/>
              </a:pPr>
              <a:t>11.03.2014</a:t>
            </a:fld>
            <a:endParaRPr lang="tr-TR"/>
          </a:p>
        </p:txBody>
      </p:sp>
      <p:sp>
        <p:nvSpPr>
          <p:cNvPr id="5" name="4 Altbilgi Yer Tutucusu"/>
          <p:cNvSpPr>
            <a:spLocks noGrp="1"/>
          </p:cNvSpPr>
          <p:nvPr>
            <p:ph type="ftr" sz="quarter" idx="11"/>
          </p:nvPr>
        </p:nvSpPr>
        <p:spPr/>
        <p:txBody>
          <a:bodyPr/>
          <a:lstStyle>
            <a:lvl1pPr>
              <a:defRPr/>
            </a:lvl1pPr>
          </a:lstStyle>
          <a:p>
            <a:pPr>
              <a:defRPr/>
            </a:pPr>
            <a:endParaRPr lang="tr-TR"/>
          </a:p>
        </p:txBody>
      </p:sp>
      <p:sp>
        <p:nvSpPr>
          <p:cNvPr id="6" name="5 Slayt Numarası Yer Tutucusu"/>
          <p:cNvSpPr>
            <a:spLocks noGrp="1"/>
          </p:cNvSpPr>
          <p:nvPr>
            <p:ph type="sldNum" sz="quarter" idx="12"/>
          </p:nvPr>
        </p:nvSpPr>
        <p:spPr/>
        <p:txBody>
          <a:bodyPr/>
          <a:lstStyle>
            <a:lvl1pPr>
              <a:defRPr/>
            </a:lvl1pPr>
          </a:lstStyle>
          <a:p>
            <a:pPr>
              <a:defRPr/>
            </a:pPr>
            <a:fld id="{F91EAB8F-8CEC-4941-8D69-8A2D42141D7A}" type="slidenum">
              <a:rPr lang="tr-TR"/>
              <a:pPr>
                <a:defRPr/>
              </a:pPr>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3 Veri Yer Tutucusu"/>
          <p:cNvSpPr>
            <a:spLocks noGrp="1"/>
          </p:cNvSpPr>
          <p:nvPr>
            <p:ph type="dt" sz="half" idx="10"/>
          </p:nvPr>
        </p:nvSpPr>
        <p:spPr/>
        <p:txBody>
          <a:bodyPr/>
          <a:lstStyle>
            <a:lvl1pPr>
              <a:defRPr/>
            </a:lvl1pPr>
          </a:lstStyle>
          <a:p>
            <a:pPr>
              <a:defRPr/>
            </a:pPr>
            <a:fld id="{3E1E0A38-A3F1-4847-BA0F-97D082500B56}" type="datetimeFigureOut">
              <a:rPr lang="tr-TR"/>
              <a:pPr>
                <a:defRPr/>
              </a:pPr>
              <a:t>11.03.2014</a:t>
            </a:fld>
            <a:endParaRPr lang="tr-TR"/>
          </a:p>
        </p:txBody>
      </p:sp>
      <p:sp>
        <p:nvSpPr>
          <p:cNvPr id="6" name="4 Altbilgi Yer Tutucusu"/>
          <p:cNvSpPr>
            <a:spLocks noGrp="1"/>
          </p:cNvSpPr>
          <p:nvPr>
            <p:ph type="ftr" sz="quarter" idx="11"/>
          </p:nvPr>
        </p:nvSpPr>
        <p:spPr/>
        <p:txBody>
          <a:bodyPr/>
          <a:lstStyle>
            <a:lvl1pPr>
              <a:defRPr/>
            </a:lvl1pPr>
          </a:lstStyle>
          <a:p>
            <a:pPr>
              <a:defRPr/>
            </a:pPr>
            <a:endParaRPr lang="tr-TR"/>
          </a:p>
        </p:txBody>
      </p:sp>
      <p:sp>
        <p:nvSpPr>
          <p:cNvPr id="7" name="5 Slayt Numarası Yer Tutucusu"/>
          <p:cNvSpPr>
            <a:spLocks noGrp="1"/>
          </p:cNvSpPr>
          <p:nvPr>
            <p:ph type="sldNum" sz="quarter" idx="12"/>
          </p:nvPr>
        </p:nvSpPr>
        <p:spPr/>
        <p:txBody>
          <a:bodyPr/>
          <a:lstStyle>
            <a:lvl1pPr>
              <a:defRPr/>
            </a:lvl1pPr>
          </a:lstStyle>
          <a:p>
            <a:pPr>
              <a:defRPr/>
            </a:pPr>
            <a:fld id="{70F68863-01BD-4C63-8357-0DF09B21A57E}" type="slidenum">
              <a:rPr lang="tr-TR"/>
              <a:pPr>
                <a:defRPr/>
              </a:pPr>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smtClean="0"/>
              <a:t>Asıl başlık stili için tıklatın</a:t>
            </a:r>
            <a:endParaRPr lang="tr-T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3 Veri Yer Tutucusu"/>
          <p:cNvSpPr>
            <a:spLocks noGrp="1"/>
          </p:cNvSpPr>
          <p:nvPr>
            <p:ph type="dt" sz="half" idx="10"/>
          </p:nvPr>
        </p:nvSpPr>
        <p:spPr/>
        <p:txBody>
          <a:bodyPr/>
          <a:lstStyle>
            <a:lvl1pPr>
              <a:defRPr/>
            </a:lvl1pPr>
          </a:lstStyle>
          <a:p>
            <a:pPr>
              <a:defRPr/>
            </a:pPr>
            <a:fld id="{E944FCB5-A1BD-4286-810B-B463B6AD4210}" type="datetimeFigureOut">
              <a:rPr lang="tr-TR"/>
              <a:pPr>
                <a:defRPr/>
              </a:pPr>
              <a:t>11.03.2014</a:t>
            </a:fld>
            <a:endParaRPr lang="tr-TR"/>
          </a:p>
        </p:txBody>
      </p:sp>
      <p:sp>
        <p:nvSpPr>
          <p:cNvPr id="8" name="4 Altbilgi Yer Tutucusu"/>
          <p:cNvSpPr>
            <a:spLocks noGrp="1"/>
          </p:cNvSpPr>
          <p:nvPr>
            <p:ph type="ftr" sz="quarter" idx="11"/>
          </p:nvPr>
        </p:nvSpPr>
        <p:spPr/>
        <p:txBody>
          <a:bodyPr/>
          <a:lstStyle>
            <a:lvl1pPr>
              <a:defRPr/>
            </a:lvl1pPr>
          </a:lstStyle>
          <a:p>
            <a:pPr>
              <a:defRPr/>
            </a:pPr>
            <a:endParaRPr lang="tr-TR"/>
          </a:p>
        </p:txBody>
      </p:sp>
      <p:sp>
        <p:nvSpPr>
          <p:cNvPr id="9" name="5 Slayt Numarası Yer Tutucusu"/>
          <p:cNvSpPr>
            <a:spLocks noGrp="1"/>
          </p:cNvSpPr>
          <p:nvPr>
            <p:ph type="sldNum" sz="quarter" idx="12"/>
          </p:nvPr>
        </p:nvSpPr>
        <p:spPr/>
        <p:txBody>
          <a:bodyPr/>
          <a:lstStyle>
            <a:lvl1pPr>
              <a:defRPr/>
            </a:lvl1pPr>
          </a:lstStyle>
          <a:p>
            <a:pPr>
              <a:defRPr/>
            </a:pPr>
            <a:fld id="{89AAA1AA-9C0A-4076-9764-E596FED8F576}" type="slidenum">
              <a:rPr lang="tr-TR"/>
              <a:pPr>
                <a:defRPr/>
              </a:pPr>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3 Veri Yer Tutucusu"/>
          <p:cNvSpPr>
            <a:spLocks noGrp="1"/>
          </p:cNvSpPr>
          <p:nvPr>
            <p:ph type="dt" sz="half" idx="10"/>
          </p:nvPr>
        </p:nvSpPr>
        <p:spPr/>
        <p:txBody>
          <a:bodyPr/>
          <a:lstStyle>
            <a:lvl1pPr>
              <a:defRPr/>
            </a:lvl1pPr>
          </a:lstStyle>
          <a:p>
            <a:pPr>
              <a:defRPr/>
            </a:pPr>
            <a:fld id="{4E26B900-15FD-45EB-A638-EFB60B59ED6B}" type="datetimeFigureOut">
              <a:rPr lang="tr-TR"/>
              <a:pPr>
                <a:defRPr/>
              </a:pPr>
              <a:t>11.03.2014</a:t>
            </a:fld>
            <a:endParaRPr lang="tr-TR"/>
          </a:p>
        </p:txBody>
      </p:sp>
      <p:sp>
        <p:nvSpPr>
          <p:cNvPr id="4" name="4 Altbilgi Yer Tutucusu"/>
          <p:cNvSpPr>
            <a:spLocks noGrp="1"/>
          </p:cNvSpPr>
          <p:nvPr>
            <p:ph type="ftr" sz="quarter" idx="11"/>
          </p:nvPr>
        </p:nvSpPr>
        <p:spPr/>
        <p:txBody>
          <a:bodyPr/>
          <a:lstStyle>
            <a:lvl1pPr>
              <a:defRPr/>
            </a:lvl1pPr>
          </a:lstStyle>
          <a:p>
            <a:pPr>
              <a:defRPr/>
            </a:pPr>
            <a:endParaRPr lang="tr-TR"/>
          </a:p>
        </p:txBody>
      </p:sp>
      <p:sp>
        <p:nvSpPr>
          <p:cNvPr id="5" name="5 Slayt Numarası Yer Tutucusu"/>
          <p:cNvSpPr>
            <a:spLocks noGrp="1"/>
          </p:cNvSpPr>
          <p:nvPr>
            <p:ph type="sldNum" sz="quarter" idx="12"/>
          </p:nvPr>
        </p:nvSpPr>
        <p:spPr/>
        <p:txBody>
          <a:bodyPr/>
          <a:lstStyle>
            <a:lvl1pPr>
              <a:defRPr/>
            </a:lvl1pPr>
          </a:lstStyle>
          <a:p>
            <a:pPr>
              <a:defRPr/>
            </a:pPr>
            <a:fld id="{7EE10987-A663-41A2-8450-E951E7D5D174}" type="slidenum">
              <a:rPr lang="tr-TR"/>
              <a:pPr>
                <a:defRPr/>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3 Veri Yer Tutucusu"/>
          <p:cNvSpPr>
            <a:spLocks noGrp="1"/>
          </p:cNvSpPr>
          <p:nvPr>
            <p:ph type="dt" sz="half" idx="10"/>
          </p:nvPr>
        </p:nvSpPr>
        <p:spPr/>
        <p:txBody>
          <a:bodyPr/>
          <a:lstStyle>
            <a:lvl1pPr>
              <a:defRPr/>
            </a:lvl1pPr>
          </a:lstStyle>
          <a:p>
            <a:pPr>
              <a:defRPr/>
            </a:pPr>
            <a:fld id="{E78C0B89-FE33-42A0-B74C-0E01E763E420}" type="datetimeFigureOut">
              <a:rPr lang="tr-TR"/>
              <a:pPr>
                <a:defRPr/>
              </a:pPr>
              <a:t>11.03.2014</a:t>
            </a:fld>
            <a:endParaRPr lang="tr-TR"/>
          </a:p>
        </p:txBody>
      </p:sp>
      <p:sp>
        <p:nvSpPr>
          <p:cNvPr id="3" name="4 Altbilgi Yer Tutucusu"/>
          <p:cNvSpPr>
            <a:spLocks noGrp="1"/>
          </p:cNvSpPr>
          <p:nvPr>
            <p:ph type="ftr" sz="quarter" idx="11"/>
          </p:nvPr>
        </p:nvSpPr>
        <p:spPr/>
        <p:txBody>
          <a:bodyPr/>
          <a:lstStyle>
            <a:lvl1pPr>
              <a:defRPr/>
            </a:lvl1pPr>
          </a:lstStyle>
          <a:p>
            <a:pPr>
              <a:defRPr/>
            </a:pPr>
            <a:endParaRPr lang="tr-TR"/>
          </a:p>
        </p:txBody>
      </p:sp>
      <p:sp>
        <p:nvSpPr>
          <p:cNvPr id="4" name="5 Slayt Numarası Yer Tutucusu"/>
          <p:cNvSpPr>
            <a:spLocks noGrp="1"/>
          </p:cNvSpPr>
          <p:nvPr>
            <p:ph type="sldNum" sz="quarter" idx="12"/>
          </p:nvPr>
        </p:nvSpPr>
        <p:spPr/>
        <p:txBody>
          <a:bodyPr/>
          <a:lstStyle>
            <a:lvl1pPr>
              <a:defRPr/>
            </a:lvl1pPr>
          </a:lstStyle>
          <a:p>
            <a:pPr>
              <a:defRPr/>
            </a:pPr>
            <a:fld id="{E099D007-8EA2-4768-B116-2F4D18205ECA}" type="slidenum">
              <a:rPr lang="tr-TR"/>
              <a:pPr>
                <a:defRPr/>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3 Veri Yer Tutucusu"/>
          <p:cNvSpPr>
            <a:spLocks noGrp="1"/>
          </p:cNvSpPr>
          <p:nvPr>
            <p:ph type="dt" sz="half" idx="10"/>
          </p:nvPr>
        </p:nvSpPr>
        <p:spPr/>
        <p:txBody>
          <a:bodyPr/>
          <a:lstStyle>
            <a:lvl1pPr>
              <a:defRPr/>
            </a:lvl1pPr>
          </a:lstStyle>
          <a:p>
            <a:pPr>
              <a:defRPr/>
            </a:pPr>
            <a:fld id="{198C210E-0704-475D-BEB8-F43236FD7A7F}" type="datetimeFigureOut">
              <a:rPr lang="tr-TR"/>
              <a:pPr>
                <a:defRPr/>
              </a:pPr>
              <a:t>11.03.2014</a:t>
            </a:fld>
            <a:endParaRPr lang="tr-TR"/>
          </a:p>
        </p:txBody>
      </p:sp>
      <p:sp>
        <p:nvSpPr>
          <p:cNvPr id="6" name="4 Altbilgi Yer Tutucusu"/>
          <p:cNvSpPr>
            <a:spLocks noGrp="1"/>
          </p:cNvSpPr>
          <p:nvPr>
            <p:ph type="ftr" sz="quarter" idx="11"/>
          </p:nvPr>
        </p:nvSpPr>
        <p:spPr/>
        <p:txBody>
          <a:bodyPr/>
          <a:lstStyle>
            <a:lvl1pPr>
              <a:defRPr/>
            </a:lvl1pPr>
          </a:lstStyle>
          <a:p>
            <a:pPr>
              <a:defRPr/>
            </a:pPr>
            <a:endParaRPr lang="tr-TR"/>
          </a:p>
        </p:txBody>
      </p:sp>
      <p:sp>
        <p:nvSpPr>
          <p:cNvPr id="7" name="5 Slayt Numarası Yer Tutucusu"/>
          <p:cNvSpPr>
            <a:spLocks noGrp="1"/>
          </p:cNvSpPr>
          <p:nvPr>
            <p:ph type="sldNum" sz="quarter" idx="12"/>
          </p:nvPr>
        </p:nvSpPr>
        <p:spPr/>
        <p:txBody>
          <a:bodyPr/>
          <a:lstStyle>
            <a:lvl1pPr>
              <a:defRPr/>
            </a:lvl1pPr>
          </a:lstStyle>
          <a:p>
            <a:pPr>
              <a:defRPr/>
            </a:pPr>
            <a:fld id="{6FFB0EE9-82E0-401F-A2D0-1989AEE61A7C}" type="slidenum">
              <a:rPr lang="tr-TR"/>
              <a:pPr>
                <a:defRPr/>
              </a:pPr>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2 Resim Yer Tutucusu"/>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tr-TR" noProof="0"/>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3 Veri Yer Tutucusu"/>
          <p:cNvSpPr>
            <a:spLocks noGrp="1"/>
          </p:cNvSpPr>
          <p:nvPr>
            <p:ph type="dt" sz="half" idx="10"/>
          </p:nvPr>
        </p:nvSpPr>
        <p:spPr/>
        <p:txBody>
          <a:bodyPr/>
          <a:lstStyle>
            <a:lvl1pPr>
              <a:defRPr/>
            </a:lvl1pPr>
          </a:lstStyle>
          <a:p>
            <a:pPr>
              <a:defRPr/>
            </a:pPr>
            <a:fld id="{F63A4D62-0608-4E40-843B-F3E008A09BC5}" type="datetimeFigureOut">
              <a:rPr lang="tr-TR"/>
              <a:pPr>
                <a:defRPr/>
              </a:pPr>
              <a:t>11.03.2014</a:t>
            </a:fld>
            <a:endParaRPr lang="tr-TR"/>
          </a:p>
        </p:txBody>
      </p:sp>
      <p:sp>
        <p:nvSpPr>
          <p:cNvPr id="6" name="4 Altbilgi Yer Tutucusu"/>
          <p:cNvSpPr>
            <a:spLocks noGrp="1"/>
          </p:cNvSpPr>
          <p:nvPr>
            <p:ph type="ftr" sz="quarter" idx="11"/>
          </p:nvPr>
        </p:nvSpPr>
        <p:spPr/>
        <p:txBody>
          <a:bodyPr/>
          <a:lstStyle>
            <a:lvl1pPr>
              <a:defRPr/>
            </a:lvl1pPr>
          </a:lstStyle>
          <a:p>
            <a:pPr>
              <a:defRPr/>
            </a:pPr>
            <a:endParaRPr lang="tr-TR"/>
          </a:p>
        </p:txBody>
      </p:sp>
      <p:sp>
        <p:nvSpPr>
          <p:cNvPr id="7" name="5 Slayt Numarası Yer Tutucusu"/>
          <p:cNvSpPr>
            <a:spLocks noGrp="1"/>
          </p:cNvSpPr>
          <p:nvPr>
            <p:ph type="sldNum" sz="quarter" idx="12"/>
          </p:nvPr>
        </p:nvSpPr>
        <p:spPr/>
        <p:txBody>
          <a:bodyPr/>
          <a:lstStyle>
            <a:lvl1pPr>
              <a:defRPr/>
            </a:lvl1pPr>
          </a:lstStyle>
          <a:p>
            <a:pPr>
              <a:defRPr/>
            </a:pPr>
            <a:fld id="{B7A1955C-0F7E-456A-AE5E-85EBBBE6C901}" type="slidenum">
              <a:rPr lang="tr-TR"/>
              <a:pPr>
                <a:defRPr/>
              </a:pPr>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alphaModFix amt="10000"/>
            <a:lum/>
          </a:blip>
          <a:srcRect/>
          <a:stretch>
            <a:fillRect/>
          </a:stretch>
        </a:blipFill>
        <a:effectLst/>
      </p:bgPr>
    </p:bg>
    <p:spTree>
      <p:nvGrpSpPr>
        <p:cNvPr id="1" name=""/>
        <p:cNvGrpSpPr/>
        <p:nvPr/>
      </p:nvGrpSpPr>
      <p:grpSpPr>
        <a:xfrm>
          <a:off x="0" y="0"/>
          <a:ext cx="0" cy="0"/>
          <a:chOff x="0" y="0"/>
          <a:chExt cx="0" cy="0"/>
        </a:xfrm>
      </p:grpSpPr>
      <p:sp>
        <p:nvSpPr>
          <p:cNvPr id="1026" name="1 Başlık Yer Tutucusu"/>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tr-TR" smtClean="0"/>
              <a:t>Asıl başlık stili için tıklatın</a:t>
            </a:r>
          </a:p>
        </p:txBody>
      </p:sp>
      <p:sp>
        <p:nvSpPr>
          <p:cNvPr id="1027" name="2 Metin Yer Tutucusu"/>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8086269C-D227-4145-A8C4-3EEF977AD102}" type="datetimeFigureOut">
              <a:rPr lang="tr-TR"/>
              <a:pPr>
                <a:defRPr/>
              </a:pPr>
              <a:t>11.03.2014</a:t>
            </a:fld>
            <a:endParaRPr lang="tr-T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tr-T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23D84F28-6B28-46B2-9C34-0D966833BE1D}" type="slidenum">
              <a:rPr lang="tr-TR"/>
              <a:pPr>
                <a:defRPr/>
              </a:pPr>
              <a:t>‹#›</a:t>
            </a:fld>
            <a:endParaRPr lang="tr-T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oleObject" Target="../embeddings/Microsoft_Office_Word_97_-_2003_Belgesi1.doc"/><Relationship Id="rId2" Type="http://schemas.openxmlformats.org/officeDocument/2006/relationships/slideLayout" Target="../slideLayouts/slideLayout12.xml"/><Relationship Id="rId1" Type="http://schemas.openxmlformats.org/officeDocument/2006/relationships/vmlDrawing" Target="../drawings/vmlDrawing1.vml"/><Relationship Id="rId4" Type="http://schemas.openxmlformats.org/officeDocument/2006/relationships/oleObject" Target="../embeddings/Microsoft_Office_Word_97_-_2003_Belgesi2.doc"/></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609600" y="2565400"/>
            <a:ext cx="7772400" cy="1371600"/>
          </a:xfrm>
        </p:spPr>
        <p:txBody>
          <a:bodyPr/>
          <a:lstStyle/>
          <a:p>
            <a:pPr algn="ctr" fontAlgn="auto">
              <a:spcAft>
                <a:spcPts val="0"/>
              </a:spcAft>
              <a:defRPr/>
            </a:pPr>
            <a:r>
              <a:rPr lang="tr-TR" sz="8000" b="1" dirty="0" smtClean="0">
                <a:solidFill>
                  <a:srgbClr val="FF6600"/>
                </a:solidFill>
                <a:effectLst>
                  <a:outerShdw blurRad="38100" dist="38100" dir="2700000" algn="tl">
                    <a:srgbClr val="000000"/>
                  </a:outerShdw>
                </a:effectLst>
              </a:rPr>
              <a:t>TOKSİKOLOJİ</a:t>
            </a:r>
            <a:endParaRPr lang="tr-TR" sz="8000" b="1" dirty="0">
              <a:solidFill>
                <a:srgbClr val="FF66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dörtgen"/>
          <p:cNvSpPr/>
          <p:nvPr/>
        </p:nvSpPr>
        <p:spPr>
          <a:xfrm>
            <a:off x="0" y="242888"/>
            <a:ext cx="9144000" cy="8002191"/>
          </a:xfrm>
          <a:prstGeom prst="rect">
            <a:avLst/>
          </a:prstGeom>
        </p:spPr>
        <p:txBody>
          <a:bodyPr>
            <a:spAutoFit/>
          </a:bodyPr>
          <a:lstStyle/>
          <a:p>
            <a:pPr eaLnBrk="0" hangingPunct="0"/>
            <a:r>
              <a:rPr lang="tr-TR" sz="3400" b="1">
                <a:latin typeface="Corbel" pitchFamily="34" charset="0"/>
                <a:ea typeface="Calibri" pitchFamily="34" charset="0"/>
                <a:cs typeface="Times New Roman" pitchFamily="18" charset="0"/>
              </a:rPr>
              <a:t>BENZEN</a:t>
            </a:r>
          </a:p>
          <a:p>
            <a:pPr eaLnBrk="0" hangingPunct="0"/>
            <a:r>
              <a:rPr lang="tr-TR" sz="3400">
                <a:latin typeface="Corbel" pitchFamily="34" charset="0"/>
                <a:ea typeface="Calibri" pitchFamily="34" charset="0"/>
                <a:cs typeface="Times New Roman" pitchFamily="18" charset="0"/>
              </a:rPr>
              <a:t>Benzen, endüstride bir eritici olarak kullanılır .</a:t>
            </a:r>
          </a:p>
          <a:p>
            <a:pPr eaLnBrk="0" hangingPunct="0"/>
            <a:r>
              <a:rPr lang="tr-TR" sz="3400">
                <a:latin typeface="Corbel" pitchFamily="34" charset="0"/>
                <a:ea typeface="Calibri" pitchFamily="34" charset="0"/>
                <a:cs typeface="Times New Roman" pitchFamily="18" charset="0"/>
              </a:rPr>
              <a:t>Akut benzen zehirlenmelerinde, baş ağrısı, baş dönmesi, huzursuzluk, bazen konfüzyon, küçük kas kasılmaları ve ender olarak çırpınmalar görülür. </a:t>
            </a:r>
          </a:p>
          <a:p>
            <a:pPr eaLnBrk="0" hangingPunct="0"/>
            <a:r>
              <a:rPr lang="tr-TR" sz="3400">
                <a:latin typeface="Corbel" pitchFamily="34" charset="0"/>
                <a:ea typeface="Calibri" pitchFamily="34" charset="0"/>
                <a:cs typeface="Times New Roman" pitchFamily="18" charset="0"/>
              </a:rPr>
              <a:t>Yıllar boyu benzene açık kalma sonucu ortaya çıkan kronik zehirlenmelerde, aplastik anemi ve agranülositoz belirir, çünkü kan hücrelerinin yapıldığı kemik iliği yıkılmıştır.</a:t>
            </a:r>
          </a:p>
          <a:p>
            <a:pPr eaLnBrk="0" hangingPunct="0"/>
            <a:r>
              <a:rPr lang="tr-TR" sz="3400" b="1">
                <a:latin typeface="Corbel" pitchFamily="34" charset="0"/>
                <a:ea typeface="Calibri" pitchFamily="34" charset="0"/>
                <a:cs typeface="Times New Roman" pitchFamily="18" charset="0"/>
              </a:rPr>
              <a:t>Belirtiler: </a:t>
            </a:r>
            <a:r>
              <a:rPr lang="tr-TR" sz="3400">
                <a:latin typeface="Corbel" pitchFamily="34" charset="0"/>
                <a:ea typeface="Calibri" pitchFamily="34" charset="0"/>
                <a:cs typeface="Times New Roman" pitchFamily="18" charset="0"/>
              </a:rPr>
              <a:t>Baş ağrısı, baş dönmesi, huzursuzluk, küçük kas kasılmaları, çırpınmalar</a:t>
            </a:r>
          </a:p>
          <a:p>
            <a:pPr eaLnBrk="0" hangingPunct="0"/>
            <a:endParaRPr lang="tr-TR" sz="3400">
              <a:latin typeface="Corbel" pitchFamily="34" charset="0"/>
              <a:ea typeface="Calibri" pitchFamily="34" charset="0"/>
              <a:cs typeface="Calibri" pitchFamily="34" charset="0"/>
            </a:endParaRPr>
          </a:p>
          <a:p>
            <a:pPr eaLnBrk="0" hangingPunct="0"/>
            <a:endParaRPr lang="tr-TR">
              <a:latin typeface="Calibri" pitchFamily="34" charset="0"/>
              <a:ea typeface="Calibri" pitchFamily="34" charset="0"/>
              <a:cs typeface="Calibri" pitchFamily="34" charset="0"/>
            </a:endParaRPr>
          </a:p>
          <a:p>
            <a:pPr eaLnBrk="0" hangingPunct="0"/>
            <a:endParaRPr lang="tr-TR">
              <a:latin typeface="Calibri" pitchFamily="34" charset="0"/>
              <a:ea typeface="Calibri" pitchFamily="34" charset="0"/>
              <a:cs typeface="Calibri" pitchFamily="34" charset="0"/>
            </a:endParaRPr>
          </a:p>
          <a:p>
            <a:pPr eaLnBrk="0" hangingPunct="0"/>
            <a:endParaRPr lang="tr-TR">
              <a:latin typeface="Calibri" pitchFamily="34" charset="0"/>
              <a:ea typeface="Calibri" pitchFamily="34" charset="0"/>
              <a:cs typeface="Calibri" pitchFamily="34" charset="0"/>
            </a:endParaRPr>
          </a:p>
          <a:p>
            <a:pPr eaLnBrk="0" hangingPunct="0"/>
            <a:endParaRPr lang="tr-T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dörtgen"/>
          <p:cNvSpPr/>
          <p:nvPr/>
        </p:nvSpPr>
        <p:spPr>
          <a:xfrm>
            <a:off x="0" y="1571625"/>
            <a:ext cx="9144000" cy="3754438"/>
          </a:xfrm>
          <a:prstGeom prst="rect">
            <a:avLst/>
          </a:prstGeom>
        </p:spPr>
        <p:txBody>
          <a:bodyPr>
            <a:spAutoFit/>
          </a:bodyPr>
          <a:lstStyle/>
          <a:p>
            <a:pPr eaLnBrk="0" hangingPunct="0">
              <a:defRPr/>
            </a:pPr>
            <a:r>
              <a:rPr lang="tr-TR" sz="3400" b="1" dirty="0">
                <a:latin typeface="+mn-lt"/>
                <a:ea typeface="Calibri" pitchFamily="34" charset="0"/>
                <a:cs typeface="Times New Roman" pitchFamily="18" charset="0"/>
              </a:rPr>
              <a:t>HEKZAN</a:t>
            </a:r>
          </a:p>
          <a:p>
            <a:pPr eaLnBrk="0" hangingPunct="0">
              <a:defRPr/>
            </a:pPr>
            <a:endParaRPr lang="tr-TR" sz="3400" b="1" dirty="0">
              <a:latin typeface="+mn-lt"/>
              <a:ea typeface="Calibri" pitchFamily="34" charset="0"/>
              <a:cs typeface="Times New Roman" pitchFamily="18" charset="0"/>
            </a:endParaRPr>
          </a:p>
          <a:p>
            <a:pPr eaLnBrk="0" hangingPunct="0">
              <a:defRPr/>
            </a:pPr>
            <a:r>
              <a:rPr lang="tr-TR" sz="3400" dirty="0" err="1">
                <a:latin typeface="+mn-lt"/>
                <a:ea typeface="Calibri" pitchFamily="34" charset="0"/>
                <a:cs typeface="Times New Roman" pitchFamily="18" charset="0"/>
              </a:rPr>
              <a:t>Reaktivitesi</a:t>
            </a:r>
            <a:r>
              <a:rPr lang="tr-TR" sz="3400" dirty="0">
                <a:latin typeface="+mn-lt"/>
                <a:ea typeface="Calibri" pitchFamily="34" charset="0"/>
                <a:cs typeface="Times New Roman" pitchFamily="18" charset="0"/>
              </a:rPr>
              <a:t> düşük olduğundan iyi bir çözücü olarak yapıştırıcıların içinde kullanılır.</a:t>
            </a:r>
          </a:p>
          <a:p>
            <a:pPr eaLnBrk="0" hangingPunct="0">
              <a:defRPr/>
            </a:pPr>
            <a:r>
              <a:rPr lang="tr-TR" sz="3400" dirty="0" err="1">
                <a:latin typeface="+mn-lt"/>
                <a:ea typeface="Calibri" pitchFamily="34" charset="0"/>
                <a:cs typeface="Times New Roman" pitchFamily="18" charset="0"/>
              </a:rPr>
              <a:t>Hekzan</a:t>
            </a:r>
            <a:r>
              <a:rPr lang="tr-TR" sz="3400" dirty="0">
                <a:latin typeface="+mn-lt"/>
                <a:ea typeface="Calibri" pitchFamily="34" charset="0"/>
                <a:cs typeface="Times New Roman" pitchFamily="18" charset="0"/>
              </a:rPr>
              <a:t> buharı havadan ağır olduğu için, zeminde yayılarak uzak mesafelerde tutuşmalara neden olabilmektedir.</a:t>
            </a:r>
            <a:endParaRPr lang="tr-TR" sz="3400" dirty="0">
              <a:latin typeface="+mn-lt"/>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ctrTitle"/>
          </p:nvPr>
        </p:nvSpPr>
        <p:spPr>
          <a:xfrm>
            <a:off x="899592" y="404664"/>
            <a:ext cx="2160240" cy="792088"/>
          </a:xfrm>
        </p:spPr>
        <p:txBody>
          <a:bodyPr/>
          <a:lstStyle/>
          <a:p>
            <a:pPr fontAlgn="auto">
              <a:spcAft>
                <a:spcPts val="0"/>
              </a:spcAft>
              <a:defRPr/>
            </a:pPr>
            <a:r>
              <a:rPr lang="en-AU" sz="4400" dirty="0">
                <a:solidFill>
                  <a:srgbClr val="FF6600"/>
                </a:solidFill>
                <a:effectLst>
                  <a:outerShdw blurRad="38100" dist="38100" dir="2700000" algn="tl">
                    <a:srgbClr val="000000"/>
                  </a:outerShdw>
                </a:effectLst>
              </a:rPr>
              <a:t>KURŞUN</a:t>
            </a:r>
            <a:endParaRPr lang="tr-TR" sz="4400" dirty="0">
              <a:solidFill>
                <a:schemeClr val="tx1"/>
              </a:solidFill>
            </a:endParaRPr>
          </a:p>
        </p:txBody>
      </p:sp>
      <p:sp>
        <p:nvSpPr>
          <p:cNvPr id="53251" name="Rectangle 3"/>
          <p:cNvSpPr>
            <a:spLocks noGrp="1" noChangeArrowheads="1"/>
          </p:cNvSpPr>
          <p:nvPr>
            <p:ph type="subTitle" idx="1"/>
          </p:nvPr>
        </p:nvSpPr>
        <p:spPr>
          <a:xfrm>
            <a:off x="762000" y="1676400"/>
            <a:ext cx="7696200" cy="4495800"/>
          </a:xfrm>
        </p:spPr>
        <p:txBody>
          <a:bodyPr>
            <a:normAutofit fontScale="92500" lnSpcReduction="10000"/>
          </a:bodyPr>
          <a:lstStyle/>
          <a:p>
            <a:pPr fontAlgn="auto">
              <a:spcAft>
                <a:spcPts val="0"/>
              </a:spcAft>
              <a:buFont typeface="Wingdings"/>
              <a:buNone/>
              <a:defRPr/>
            </a:pPr>
            <a:r>
              <a:rPr lang="en-AU" sz="3500" dirty="0">
                <a:solidFill>
                  <a:srgbClr val="FF6600"/>
                </a:solidFill>
                <a:effectLst>
                  <a:outerShdw blurRad="38100" dist="38100" dir="2700000" algn="tl">
                    <a:srgbClr val="000000"/>
                  </a:outerShdw>
                </a:effectLst>
                <a:sym typeface="Symbol" pitchFamily="18" charset="2"/>
              </a:rPr>
              <a:t></a:t>
            </a:r>
            <a:r>
              <a:rPr lang="en-AU" sz="3400" dirty="0" err="1">
                <a:solidFill>
                  <a:schemeClr val="folHlink"/>
                </a:solidFill>
                <a:effectLst>
                  <a:outerShdw blurRad="38100" dist="38100" dir="2700000" algn="tl">
                    <a:srgbClr val="000000"/>
                  </a:outerShdw>
                </a:effectLst>
              </a:rPr>
              <a:t>Gerek</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doğal</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olarak</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ve</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gerekse</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endüstride</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sık</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kullanımına</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bağlı</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olarak</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çevrede</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sık</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rastlanılan</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bir</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metaldir</a:t>
            </a:r>
            <a:r>
              <a:rPr lang="en-AU" sz="3400" dirty="0">
                <a:solidFill>
                  <a:schemeClr val="folHlink"/>
                </a:solidFill>
                <a:effectLst>
                  <a:outerShdw blurRad="38100" dist="38100" dir="2700000" algn="tl">
                    <a:srgbClr val="000000"/>
                  </a:outerShdw>
                </a:effectLst>
              </a:rPr>
              <a:t>.</a:t>
            </a:r>
            <a:endParaRPr lang="en-AU" sz="3400" b="1" dirty="0">
              <a:solidFill>
                <a:schemeClr val="folHlink"/>
              </a:solidFill>
            </a:endParaRPr>
          </a:p>
          <a:p>
            <a:pPr fontAlgn="auto">
              <a:spcAft>
                <a:spcPts val="0"/>
              </a:spcAft>
              <a:buFont typeface="Wingdings"/>
              <a:buNone/>
              <a:defRPr/>
            </a:pPr>
            <a:endParaRPr lang="tr-TR" sz="3400" dirty="0" smtClean="0">
              <a:solidFill>
                <a:srgbClr val="FF6600"/>
              </a:solidFill>
              <a:effectLst>
                <a:outerShdw blurRad="38100" dist="38100" dir="2700000" algn="tl">
                  <a:srgbClr val="000000"/>
                </a:outerShdw>
              </a:effectLst>
            </a:endParaRPr>
          </a:p>
          <a:p>
            <a:pPr fontAlgn="auto">
              <a:spcAft>
                <a:spcPts val="0"/>
              </a:spcAft>
              <a:buFont typeface="Wingdings"/>
              <a:buNone/>
              <a:defRPr/>
            </a:pPr>
            <a:r>
              <a:rPr lang="en-AU" sz="3400" dirty="0" err="1" smtClean="0">
                <a:solidFill>
                  <a:srgbClr val="FF6600"/>
                </a:solidFill>
                <a:effectLst>
                  <a:outerShdw blurRad="38100" dist="38100" dir="2700000" algn="tl">
                    <a:srgbClr val="000000"/>
                  </a:outerShdw>
                </a:effectLst>
              </a:rPr>
              <a:t>İnorganik</a:t>
            </a:r>
            <a:r>
              <a:rPr lang="en-AU" sz="3400" dirty="0" smtClean="0">
                <a:solidFill>
                  <a:srgbClr val="FF6600"/>
                </a:solidFill>
                <a:effectLst>
                  <a:outerShdw blurRad="38100" dist="38100" dir="2700000" algn="tl">
                    <a:srgbClr val="000000"/>
                  </a:outerShdw>
                </a:effectLst>
              </a:rPr>
              <a:t> </a:t>
            </a:r>
            <a:r>
              <a:rPr lang="en-AU" sz="3400" dirty="0" err="1">
                <a:solidFill>
                  <a:srgbClr val="FF6600"/>
                </a:solidFill>
                <a:effectLst>
                  <a:outerShdw blurRad="38100" dist="38100" dir="2700000" algn="tl">
                    <a:srgbClr val="000000"/>
                  </a:outerShdw>
                </a:effectLst>
              </a:rPr>
              <a:t>tuzları</a:t>
            </a:r>
            <a:r>
              <a:rPr lang="en-AU" sz="3400" dirty="0">
                <a:solidFill>
                  <a:srgbClr val="FF6600"/>
                </a:solidFill>
                <a:effectLst>
                  <a:outerShdw blurRad="38100" dist="38100" dir="2700000" algn="tl">
                    <a:srgbClr val="000000"/>
                  </a:outerShdw>
                </a:effectLst>
              </a:rPr>
              <a:t>:</a:t>
            </a:r>
            <a:r>
              <a:rPr lang="en-AU" sz="3400" b="1" dirty="0"/>
              <a:t> </a:t>
            </a:r>
            <a:r>
              <a:rPr lang="en-AU" sz="3400" dirty="0" err="1">
                <a:solidFill>
                  <a:schemeClr val="folHlink"/>
                </a:solidFill>
              </a:rPr>
              <a:t>Kurşun</a:t>
            </a:r>
            <a:r>
              <a:rPr lang="en-AU" sz="3400" dirty="0">
                <a:solidFill>
                  <a:schemeClr val="folHlink"/>
                </a:solidFill>
              </a:rPr>
              <a:t> </a:t>
            </a:r>
            <a:r>
              <a:rPr lang="en-AU" sz="3400" dirty="0" err="1">
                <a:solidFill>
                  <a:schemeClr val="folHlink"/>
                </a:solidFill>
              </a:rPr>
              <a:t>arsenat</a:t>
            </a:r>
            <a:r>
              <a:rPr lang="en-AU" sz="3400" dirty="0">
                <a:solidFill>
                  <a:schemeClr val="folHlink"/>
                </a:solidFill>
              </a:rPr>
              <a:t>, </a:t>
            </a:r>
            <a:r>
              <a:rPr lang="en-AU" sz="3400" dirty="0" err="1">
                <a:solidFill>
                  <a:schemeClr val="folHlink"/>
                </a:solidFill>
              </a:rPr>
              <a:t>kurşun</a:t>
            </a:r>
            <a:r>
              <a:rPr lang="en-AU" sz="3400" dirty="0">
                <a:solidFill>
                  <a:schemeClr val="folHlink"/>
                </a:solidFill>
              </a:rPr>
              <a:t> </a:t>
            </a:r>
            <a:r>
              <a:rPr lang="en-AU" sz="3400" dirty="0" err="1">
                <a:solidFill>
                  <a:schemeClr val="folHlink"/>
                </a:solidFill>
              </a:rPr>
              <a:t>arsenit</a:t>
            </a:r>
            <a:r>
              <a:rPr lang="en-AU" sz="3400" dirty="0">
                <a:solidFill>
                  <a:schemeClr val="folHlink"/>
                </a:solidFill>
              </a:rPr>
              <a:t>, </a:t>
            </a:r>
            <a:r>
              <a:rPr lang="en-AU" sz="3400" dirty="0" err="1">
                <a:solidFill>
                  <a:schemeClr val="folHlink"/>
                </a:solidFill>
              </a:rPr>
              <a:t>kurşun</a:t>
            </a:r>
            <a:r>
              <a:rPr lang="en-AU" sz="3400" dirty="0">
                <a:solidFill>
                  <a:schemeClr val="folHlink"/>
                </a:solidFill>
              </a:rPr>
              <a:t> </a:t>
            </a:r>
            <a:r>
              <a:rPr lang="en-AU" sz="3400" dirty="0" err="1">
                <a:solidFill>
                  <a:schemeClr val="folHlink"/>
                </a:solidFill>
              </a:rPr>
              <a:t>kromat</a:t>
            </a:r>
            <a:r>
              <a:rPr lang="en-AU" sz="3400" dirty="0">
                <a:solidFill>
                  <a:schemeClr val="folHlink"/>
                </a:solidFill>
              </a:rPr>
              <a:t>, </a:t>
            </a:r>
            <a:r>
              <a:rPr lang="en-AU" sz="3400" dirty="0" err="1">
                <a:solidFill>
                  <a:schemeClr val="folHlink"/>
                </a:solidFill>
              </a:rPr>
              <a:t>kurşun</a:t>
            </a:r>
            <a:r>
              <a:rPr lang="en-AU" sz="3400" dirty="0">
                <a:solidFill>
                  <a:schemeClr val="folHlink"/>
                </a:solidFill>
              </a:rPr>
              <a:t> </a:t>
            </a:r>
            <a:r>
              <a:rPr lang="en-AU" sz="3400" dirty="0" err="1">
                <a:solidFill>
                  <a:schemeClr val="folHlink"/>
                </a:solidFill>
              </a:rPr>
              <a:t>fluoroborat</a:t>
            </a:r>
            <a:r>
              <a:rPr lang="en-AU" sz="3400" dirty="0">
                <a:solidFill>
                  <a:schemeClr val="folHlink"/>
                </a:solidFill>
              </a:rPr>
              <a:t>, </a:t>
            </a:r>
            <a:r>
              <a:rPr lang="en-AU" sz="3400" dirty="0" err="1">
                <a:solidFill>
                  <a:schemeClr val="folHlink"/>
                </a:solidFill>
              </a:rPr>
              <a:t>kurşun</a:t>
            </a:r>
            <a:r>
              <a:rPr lang="en-AU" sz="3400" dirty="0">
                <a:solidFill>
                  <a:schemeClr val="folHlink"/>
                </a:solidFill>
              </a:rPr>
              <a:t> </a:t>
            </a:r>
            <a:r>
              <a:rPr lang="en-AU" sz="3400" dirty="0" err="1">
                <a:solidFill>
                  <a:schemeClr val="folHlink"/>
                </a:solidFill>
              </a:rPr>
              <a:t>nitrat</a:t>
            </a:r>
            <a:r>
              <a:rPr lang="en-AU" sz="3400" dirty="0">
                <a:solidFill>
                  <a:schemeClr val="folHlink"/>
                </a:solidFill>
              </a:rPr>
              <a:t>, </a:t>
            </a:r>
            <a:r>
              <a:rPr lang="en-AU" sz="3400" dirty="0" err="1">
                <a:solidFill>
                  <a:schemeClr val="folHlink"/>
                </a:solidFill>
              </a:rPr>
              <a:t>kurşun</a:t>
            </a:r>
            <a:r>
              <a:rPr lang="en-AU" sz="3400" dirty="0">
                <a:solidFill>
                  <a:schemeClr val="folHlink"/>
                </a:solidFill>
              </a:rPr>
              <a:t> </a:t>
            </a:r>
            <a:r>
              <a:rPr lang="en-AU" sz="3400" dirty="0" err="1">
                <a:solidFill>
                  <a:schemeClr val="folHlink"/>
                </a:solidFill>
              </a:rPr>
              <a:t>tiyosiyanat</a:t>
            </a:r>
            <a:r>
              <a:rPr lang="en-AU" dirty="0"/>
              <a:t> </a:t>
            </a:r>
          </a:p>
          <a:p>
            <a:pPr fontAlgn="auto">
              <a:spcAft>
                <a:spcPts val="0"/>
              </a:spcAft>
              <a:buFont typeface="Wingdings"/>
              <a:buNone/>
              <a:defRPr/>
            </a:pPr>
            <a:r>
              <a:rPr lang="en-AU" sz="3400" b="1" dirty="0" err="1">
                <a:solidFill>
                  <a:srgbClr val="FF6600"/>
                </a:solidFill>
                <a:effectLst>
                  <a:outerShdw blurRad="38100" dist="38100" dir="2700000" algn="tl">
                    <a:srgbClr val="000000"/>
                  </a:outerShdw>
                </a:effectLst>
              </a:rPr>
              <a:t>Organik</a:t>
            </a:r>
            <a:r>
              <a:rPr lang="en-AU" sz="3400" b="1" dirty="0">
                <a:solidFill>
                  <a:srgbClr val="FF6600"/>
                </a:solidFill>
                <a:effectLst>
                  <a:outerShdw blurRad="38100" dist="38100" dir="2700000" algn="tl">
                    <a:srgbClr val="000000"/>
                  </a:outerShdw>
                </a:effectLst>
              </a:rPr>
              <a:t> </a:t>
            </a:r>
            <a:r>
              <a:rPr lang="en-AU" sz="3400" b="1" dirty="0" err="1">
                <a:solidFill>
                  <a:srgbClr val="FF6600"/>
                </a:solidFill>
                <a:effectLst>
                  <a:outerShdw blurRad="38100" dist="38100" dir="2700000" algn="tl">
                    <a:srgbClr val="000000"/>
                  </a:outerShdw>
                </a:effectLst>
              </a:rPr>
              <a:t>tuzları</a:t>
            </a:r>
            <a:r>
              <a:rPr lang="en-AU" sz="3400" b="1" dirty="0">
                <a:solidFill>
                  <a:srgbClr val="FF6600"/>
                </a:solidFill>
                <a:effectLst>
                  <a:outerShdw blurRad="38100" dist="38100" dir="2700000" algn="tl">
                    <a:srgbClr val="000000"/>
                  </a:outerShdw>
                </a:effectLst>
              </a:rPr>
              <a:t>:</a:t>
            </a:r>
            <a:r>
              <a:rPr lang="en-AU" sz="3400" b="1" dirty="0"/>
              <a:t> </a:t>
            </a:r>
            <a:r>
              <a:rPr lang="en-AU" sz="3400" dirty="0" err="1">
                <a:solidFill>
                  <a:schemeClr val="folHlink"/>
                </a:solidFill>
                <a:effectLst>
                  <a:outerShdw blurRad="38100" dist="38100" dir="2700000" algn="tl">
                    <a:srgbClr val="000000"/>
                  </a:outerShdw>
                </a:effectLst>
              </a:rPr>
              <a:t>Tetrametil</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kurşun</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tetraetil</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kurşun</a:t>
            </a:r>
            <a:endParaRPr lang="en-AU" sz="3400" dirty="0"/>
          </a:p>
          <a:p>
            <a:pPr fontAlgn="auto">
              <a:spcAft>
                <a:spcPts val="0"/>
              </a:spcAft>
              <a:buFont typeface="Wingdings"/>
              <a:buNone/>
              <a:defRPr/>
            </a:pPr>
            <a:endParaRPr lang="tr-TR" b="1"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3"/>
          <p:cNvSpPr>
            <a:spLocks noGrp="1" noChangeArrowheads="1"/>
          </p:cNvSpPr>
          <p:nvPr>
            <p:ph type="subTitle" idx="1"/>
          </p:nvPr>
        </p:nvSpPr>
        <p:spPr>
          <a:xfrm>
            <a:off x="457200" y="1066800"/>
            <a:ext cx="8229600" cy="4495800"/>
          </a:xfrm>
        </p:spPr>
        <p:txBody>
          <a:bodyPr>
            <a:normAutofit/>
          </a:bodyPr>
          <a:lstStyle/>
          <a:p>
            <a:pPr fontAlgn="auto">
              <a:spcAft>
                <a:spcPts val="0"/>
              </a:spcAft>
              <a:buFont typeface="Wingdings"/>
              <a:buNone/>
              <a:defRPr/>
            </a:pPr>
            <a:r>
              <a:rPr lang="en-AU" sz="3500" dirty="0">
                <a:solidFill>
                  <a:schemeClr val="folHlink"/>
                </a:solidFill>
                <a:effectLst>
                  <a:outerShdw blurRad="38100" dist="38100" dir="2700000" algn="tl">
                    <a:srgbClr val="000000"/>
                  </a:outerShdw>
                </a:effectLst>
                <a:sym typeface="Symbol" pitchFamily="18" charset="2"/>
              </a:rPr>
              <a:t></a:t>
            </a:r>
            <a:r>
              <a:rPr lang="en-AU" sz="3500" b="1" dirty="0" err="1">
                <a:solidFill>
                  <a:srgbClr val="FF6600"/>
                </a:solidFill>
                <a:effectLst>
                  <a:outerShdw blurRad="38100" dist="38100" dir="2700000" algn="tl">
                    <a:srgbClr val="000000"/>
                  </a:outerShdw>
                </a:effectLst>
              </a:rPr>
              <a:t>Çevreden</a:t>
            </a:r>
            <a:r>
              <a:rPr lang="en-AU" sz="3500" b="1" dirty="0">
                <a:solidFill>
                  <a:srgbClr val="FF6600"/>
                </a:solidFill>
                <a:effectLst>
                  <a:outerShdw blurRad="38100" dist="38100" dir="2700000" algn="tl">
                    <a:srgbClr val="000000"/>
                  </a:outerShdw>
                </a:effectLst>
              </a:rPr>
              <a:t> </a:t>
            </a:r>
            <a:r>
              <a:rPr lang="en-AU" sz="3500" b="1" dirty="0" err="1">
                <a:solidFill>
                  <a:srgbClr val="FF6600"/>
                </a:solidFill>
                <a:effectLst>
                  <a:outerShdw blurRad="38100" dist="38100" dir="2700000" algn="tl">
                    <a:srgbClr val="000000"/>
                  </a:outerShdw>
                </a:effectLst>
              </a:rPr>
              <a:t>başlıca</a:t>
            </a:r>
            <a:r>
              <a:rPr lang="en-AU" sz="3500" b="1" dirty="0">
                <a:solidFill>
                  <a:srgbClr val="FF6600"/>
                </a:solidFill>
                <a:effectLst>
                  <a:outerShdw blurRad="38100" dist="38100" dir="2700000" algn="tl">
                    <a:srgbClr val="000000"/>
                  </a:outerShdw>
                </a:effectLst>
              </a:rPr>
              <a:t> maruziyet </a:t>
            </a:r>
            <a:r>
              <a:rPr lang="en-AU" sz="3500" b="1" dirty="0" err="1">
                <a:solidFill>
                  <a:srgbClr val="FF6600"/>
                </a:solidFill>
                <a:effectLst>
                  <a:outerShdw blurRad="38100" dist="38100" dir="2700000" algn="tl">
                    <a:srgbClr val="000000"/>
                  </a:outerShdw>
                </a:effectLst>
              </a:rPr>
              <a:t>kaynakları</a:t>
            </a:r>
            <a:r>
              <a:rPr lang="en-AU" sz="3500" b="1" dirty="0">
                <a:solidFill>
                  <a:srgbClr val="FF6600"/>
                </a:solidFill>
                <a:effectLst>
                  <a:outerShdw blurRad="38100" dist="38100" dir="2700000" algn="tl">
                    <a:srgbClr val="000000"/>
                  </a:outerShdw>
                </a:effectLst>
              </a:rPr>
              <a:t>;</a:t>
            </a:r>
            <a:endParaRPr lang="en-AU" b="1" dirty="0">
              <a:effectLst>
                <a:outerShdw blurRad="38100" dist="38100" dir="2700000" algn="tl">
                  <a:srgbClr val="000000"/>
                </a:outerShdw>
              </a:effectLst>
            </a:endParaRPr>
          </a:p>
          <a:p>
            <a:pPr fontAlgn="auto">
              <a:spcAft>
                <a:spcPts val="0"/>
              </a:spcAft>
              <a:buFont typeface="Wingdings"/>
              <a:buNone/>
              <a:defRPr/>
            </a:pPr>
            <a:r>
              <a:rPr lang="en-AU" sz="3400" b="1" dirty="0" smtClean="0">
                <a:solidFill>
                  <a:srgbClr val="FF6600"/>
                </a:solidFill>
                <a:effectLst>
                  <a:outerShdw blurRad="38100" dist="38100" dir="2700000" algn="tl">
                    <a:srgbClr val="000000"/>
                  </a:outerShdw>
                </a:effectLst>
              </a:rPr>
              <a:t>-</a:t>
            </a:r>
            <a:r>
              <a:rPr lang="tr-TR" sz="3400" b="1" dirty="0" smtClean="0">
                <a:solidFill>
                  <a:srgbClr val="FF6600"/>
                </a:solidFill>
                <a:effectLst>
                  <a:outerShdw blurRad="38100" dist="38100" dir="2700000" algn="tl">
                    <a:srgbClr val="000000"/>
                  </a:outerShdw>
                </a:effectLst>
              </a:rPr>
              <a:t> </a:t>
            </a:r>
            <a:r>
              <a:rPr lang="en-AU" sz="3400" dirty="0" err="1" smtClean="0">
                <a:solidFill>
                  <a:schemeClr val="folHlink"/>
                </a:solidFill>
                <a:effectLst>
                  <a:outerShdw blurRad="38100" dist="38100" dir="2700000" algn="tl">
                    <a:srgbClr val="000000"/>
                  </a:outerShdw>
                </a:effectLst>
              </a:rPr>
              <a:t>Benzin</a:t>
            </a:r>
            <a:r>
              <a:rPr lang="en-AU" sz="3400" dirty="0" smtClean="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dumanındaki</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kurşun</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Tetrametil</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kurşun</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vuruntuyu</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önlemek</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için</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benzine</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katılmaktadır</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Süper</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benzine</a:t>
            </a:r>
            <a:r>
              <a:rPr lang="en-AU" sz="3400" dirty="0">
                <a:solidFill>
                  <a:schemeClr val="folHlink"/>
                </a:solidFill>
                <a:effectLst>
                  <a:outerShdw blurRad="38100" dist="38100" dir="2700000" algn="tl">
                    <a:srgbClr val="000000"/>
                  </a:outerShdw>
                </a:effectLst>
              </a:rPr>
              <a:t> 400mg/L, normal </a:t>
            </a:r>
            <a:r>
              <a:rPr lang="en-AU" sz="3400" dirty="0" err="1">
                <a:solidFill>
                  <a:schemeClr val="folHlink"/>
                </a:solidFill>
                <a:effectLst>
                  <a:outerShdw blurRad="38100" dist="38100" dir="2700000" algn="tl">
                    <a:srgbClr val="000000"/>
                  </a:outerShdw>
                </a:effectLst>
              </a:rPr>
              <a:t>benzine</a:t>
            </a:r>
            <a:r>
              <a:rPr lang="en-AU" sz="3400" dirty="0">
                <a:solidFill>
                  <a:schemeClr val="folHlink"/>
                </a:solidFill>
                <a:effectLst>
                  <a:outerShdw blurRad="38100" dist="38100" dir="2700000" algn="tl">
                    <a:srgbClr val="000000"/>
                  </a:outerShdw>
                </a:effectLst>
              </a:rPr>
              <a:t> 150 mg/L)</a:t>
            </a:r>
            <a:endParaRPr lang="en-AU" sz="3400" b="1" dirty="0">
              <a:effectLst>
                <a:outerShdw blurRad="38100" dist="38100" dir="2700000" algn="tl">
                  <a:srgbClr val="000000"/>
                </a:outerShdw>
              </a:effectLst>
            </a:endParaRPr>
          </a:p>
          <a:p>
            <a:pPr fontAlgn="auto">
              <a:spcAft>
                <a:spcPts val="0"/>
              </a:spcAft>
              <a:buFont typeface="Wingdings"/>
              <a:buNone/>
              <a:defRPr/>
            </a:pPr>
            <a:r>
              <a:rPr lang="tr-TR" sz="3400" dirty="0" smtClean="0">
                <a:solidFill>
                  <a:srgbClr val="FF6600"/>
                </a:solidFill>
                <a:effectLst>
                  <a:outerShdw blurRad="38100" dist="38100" dir="2700000" algn="tl">
                    <a:srgbClr val="000000"/>
                  </a:outerShdw>
                </a:effectLst>
              </a:rPr>
              <a:t>- </a:t>
            </a:r>
            <a:r>
              <a:rPr lang="tr-TR" sz="3400" dirty="0" smtClean="0">
                <a:solidFill>
                  <a:schemeClr val="folHlink"/>
                </a:solidFill>
                <a:effectLst>
                  <a:outerShdw blurRad="38100" dist="38100" dir="2700000" algn="tl">
                    <a:srgbClr val="000000"/>
                  </a:outerShdw>
                </a:effectLst>
              </a:rPr>
              <a:t>Endüstriyel </a:t>
            </a:r>
            <a:r>
              <a:rPr lang="tr-TR" sz="3400" dirty="0">
                <a:solidFill>
                  <a:schemeClr val="folHlink"/>
                </a:solidFill>
                <a:effectLst>
                  <a:outerShdw blurRad="38100" dist="38100" dir="2700000" algn="tl">
                    <a:srgbClr val="000000"/>
                  </a:outerShdw>
                </a:effectLst>
              </a:rPr>
              <a:t>Maruziyet (Akümülatör, seramik, porselen, kauçuk endüstrilerinde)</a:t>
            </a:r>
            <a:endParaRPr lang="tr-TR" dirty="0"/>
          </a:p>
          <a:p>
            <a:pPr fontAlgn="auto">
              <a:spcAft>
                <a:spcPts val="0"/>
              </a:spcAft>
              <a:buFont typeface="Wingdings"/>
              <a:buNone/>
              <a:defRPr/>
            </a:pPr>
            <a:endParaRPr lang="tr-TR" b="1"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Rectangle 3"/>
          <p:cNvSpPr>
            <a:spLocks noGrp="1" noChangeArrowheads="1"/>
          </p:cNvSpPr>
          <p:nvPr>
            <p:ph type="subTitle" idx="1"/>
          </p:nvPr>
        </p:nvSpPr>
        <p:spPr>
          <a:xfrm>
            <a:off x="990600" y="990600"/>
            <a:ext cx="7467600" cy="4648200"/>
          </a:xfrm>
        </p:spPr>
        <p:txBody>
          <a:bodyPr>
            <a:normAutofit/>
          </a:bodyPr>
          <a:lstStyle/>
          <a:p>
            <a:pPr fontAlgn="auto">
              <a:spcAft>
                <a:spcPts val="0"/>
              </a:spcAft>
              <a:buFont typeface="Wingdings"/>
              <a:buNone/>
              <a:defRPr/>
            </a:pPr>
            <a:r>
              <a:rPr lang="en-AU" b="1" dirty="0">
                <a:solidFill>
                  <a:srgbClr val="FF6600"/>
                </a:solidFill>
                <a:effectLst>
                  <a:outerShdw blurRad="38100" dist="38100" dir="2700000" algn="tl">
                    <a:srgbClr val="000000"/>
                  </a:outerShdw>
                </a:effectLst>
              </a:rPr>
              <a:t>-</a:t>
            </a:r>
            <a:r>
              <a:rPr lang="en-AU" sz="3400" dirty="0" err="1">
                <a:solidFill>
                  <a:schemeClr val="folHlink"/>
                </a:solidFill>
                <a:effectLst>
                  <a:outerShdw blurRad="38100" dist="38100" dir="2700000" algn="tl">
                    <a:srgbClr val="000000"/>
                  </a:outerShdw>
                </a:effectLst>
              </a:rPr>
              <a:t>Kurşunlu</a:t>
            </a:r>
            <a:r>
              <a:rPr lang="en-AU" sz="3400" dirty="0">
                <a:solidFill>
                  <a:schemeClr val="folHlink"/>
                </a:solidFill>
                <a:effectLst>
                  <a:outerShdw blurRad="38100" dist="38100" dir="2700000" algn="tl">
                    <a:srgbClr val="000000"/>
                  </a:outerShdw>
                </a:effectLst>
              </a:rPr>
              <a:t> </a:t>
            </a:r>
            <a:r>
              <a:rPr lang="en-AU" sz="3400" dirty="0" err="1">
                <a:solidFill>
                  <a:srgbClr val="FF0000"/>
                </a:solidFill>
                <a:effectLst>
                  <a:outerShdw blurRad="38100" dist="38100" dir="2700000" algn="tl">
                    <a:srgbClr val="000000"/>
                  </a:outerShdw>
                </a:effectLst>
              </a:rPr>
              <a:t>boyalar</a:t>
            </a:r>
            <a:r>
              <a:rPr lang="en-AU" sz="3400" dirty="0">
                <a:solidFill>
                  <a:schemeClr val="folHlink"/>
                </a:solidFill>
                <a:effectLst>
                  <a:outerShdw blurRad="38100" dist="38100" dir="2700000" algn="tl">
                    <a:srgbClr val="000000"/>
                  </a:outerShdw>
                </a:effectLst>
              </a:rPr>
              <a:t> ( </a:t>
            </a:r>
            <a:r>
              <a:rPr lang="en-AU" sz="3400" dirty="0" err="1">
                <a:solidFill>
                  <a:schemeClr val="folHlink"/>
                </a:solidFill>
                <a:effectLst>
                  <a:outerShdw blurRad="38100" dist="38100" dir="2700000" algn="tl">
                    <a:srgbClr val="000000"/>
                  </a:outerShdw>
                </a:effectLst>
              </a:rPr>
              <a:t>Kurşun</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bazlı</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duvar</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boyaları</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oto</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boyaları</a:t>
            </a:r>
            <a:r>
              <a:rPr lang="en-AU" sz="3400" dirty="0">
                <a:solidFill>
                  <a:schemeClr val="folHlink"/>
                </a:solidFill>
                <a:effectLst>
                  <a:outerShdw blurRad="38100" dist="38100" dir="2700000" algn="tl">
                    <a:srgbClr val="000000"/>
                  </a:outerShdw>
                </a:effectLst>
              </a:rPr>
              <a:t>)</a:t>
            </a:r>
            <a:r>
              <a:rPr lang="en-AU" sz="3400" dirty="0">
                <a:effectLst>
                  <a:outerShdw blurRad="38100" dist="38100" dir="2700000" algn="tl">
                    <a:srgbClr val="000000"/>
                  </a:outerShdw>
                </a:effectLst>
              </a:rPr>
              <a:t> </a:t>
            </a:r>
          </a:p>
          <a:p>
            <a:pPr fontAlgn="auto">
              <a:spcAft>
                <a:spcPts val="0"/>
              </a:spcAft>
              <a:buFont typeface="Wingdings"/>
              <a:buNone/>
              <a:defRPr/>
            </a:pPr>
            <a:r>
              <a:rPr lang="en-AU" sz="3400" dirty="0">
                <a:solidFill>
                  <a:srgbClr val="FF6600"/>
                </a:solidFill>
                <a:effectLst>
                  <a:outerShdw blurRad="38100" dist="38100" dir="2700000" algn="tl">
                    <a:srgbClr val="000000"/>
                  </a:outerShdw>
                </a:effectLst>
              </a:rPr>
              <a:t>-</a:t>
            </a:r>
            <a:r>
              <a:rPr lang="en-AU" sz="3400" dirty="0" err="1">
                <a:solidFill>
                  <a:srgbClr val="FF0000"/>
                </a:solidFill>
                <a:effectLst>
                  <a:outerShdw blurRad="38100" dist="38100" dir="2700000" algn="tl">
                    <a:srgbClr val="000000"/>
                  </a:outerShdw>
                </a:effectLst>
              </a:rPr>
              <a:t>İçme</a:t>
            </a:r>
            <a:r>
              <a:rPr lang="en-AU" sz="3400" dirty="0">
                <a:solidFill>
                  <a:srgbClr val="FF0000"/>
                </a:solidFill>
                <a:effectLst>
                  <a:outerShdw blurRad="38100" dist="38100" dir="2700000" algn="tl">
                    <a:srgbClr val="000000"/>
                  </a:outerShdw>
                </a:effectLst>
              </a:rPr>
              <a:t> </a:t>
            </a:r>
            <a:r>
              <a:rPr lang="en-AU" sz="3400" dirty="0" err="1">
                <a:solidFill>
                  <a:srgbClr val="FF0000"/>
                </a:solidFill>
                <a:effectLst>
                  <a:outerShdw blurRad="38100" dist="38100" dir="2700000" algn="tl">
                    <a:srgbClr val="000000"/>
                  </a:outerShdw>
                </a:effectLst>
              </a:rPr>
              <a:t>suları</a:t>
            </a:r>
            <a:r>
              <a:rPr lang="en-AU" sz="3400" dirty="0">
                <a:solidFill>
                  <a:srgbClr val="FF0000"/>
                </a:solidFill>
                <a:effectLst>
                  <a:outerShdw blurRad="38100" dist="38100" dir="2700000" algn="tl">
                    <a:srgbClr val="000000"/>
                  </a:outerShdw>
                </a:effectLst>
              </a:rPr>
              <a:t> </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Kurşunlu</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borular</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kurşun</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içeren</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endüstriyel</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emisyonlarla</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suların</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kirlenmesi</a:t>
            </a:r>
            <a:r>
              <a:rPr lang="en-AU" sz="3400" dirty="0">
                <a:solidFill>
                  <a:schemeClr val="folHlink"/>
                </a:solidFill>
                <a:effectLst>
                  <a:outerShdw blurRad="38100" dist="38100" dir="2700000" algn="tl">
                    <a:srgbClr val="000000"/>
                  </a:outerShdw>
                </a:effectLst>
              </a:rPr>
              <a:t>)</a:t>
            </a:r>
            <a:endParaRPr lang="en-AU" sz="3400" dirty="0">
              <a:effectLst>
                <a:outerShdw blurRad="38100" dist="38100" dir="2700000" algn="tl">
                  <a:srgbClr val="000000"/>
                </a:outerShdw>
              </a:effectLst>
            </a:endParaRPr>
          </a:p>
          <a:p>
            <a:pPr fontAlgn="auto">
              <a:spcAft>
                <a:spcPts val="0"/>
              </a:spcAft>
              <a:buFont typeface="Wingdings"/>
              <a:buNone/>
              <a:defRPr/>
            </a:pPr>
            <a:r>
              <a:rPr lang="en-AU" sz="3400" dirty="0">
                <a:solidFill>
                  <a:srgbClr val="FF6600"/>
                </a:solidFill>
                <a:effectLst>
                  <a:outerShdw blurRad="38100" dist="38100" dir="2700000" algn="tl">
                    <a:srgbClr val="000000"/>
                  </a:outerShdw>
                </a:effectLst>
              </a:rPr>
              <a:t>-</a:t>
            </a:r>
            <a:r>
              <a:rPr lang="en-AU" sz="3400" dirty="0" err="1">
                <a:solidFill>
                  <a:schemeClr val="folHlink"/>
                </a:solidFill>
                <a:effectLst>
                  <a:outerShdw blurRad="38100" dist="38100" dir="2700000" algn="tl">
                    <a:srgbClr val="000000"/>
                  </a:outerShdw>
                </a:effectLst>
              </a:rPr>
              <a:t>Kurşun</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içeren</a:t>
            </a:r>
            <a:r>
              <a:rPr lang="en-AU" sz="3400" dirty="0">
                <a:solidFill>
                  <a:schemeClr val="folHlink"/>
                </a:solidFill>
                <a:effectLst>
                  <a:outerShdw blurRad="38100" dist="38100" dir="2700000" algn="tl">
                    <a:srgbClr val="000000"/>
                  </a:outerShdw>
                </a:effectLst>
              </a:rPr>
              <a:t> </a:t>
            </a:r>
            <a:r>
              <a:rPr lang="en-AU" sz="3400" dirty="0" err="1">
                <a:solidFill>
                  <a:srgbClr val="FF0000"/>
                </a:solidFill>
                <a:effectLst>
                  <a:outerShdw blurRad="38100" dist="38100" dir="2700000" algn="tl">
                    <a:srgbClr val="000000"/>
                  </a:outerShdw>
                </a:effectLst>
              </a:rPr>
              <a:t>besinler</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Kurşun</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içeren</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toprakta</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yetişen</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bitkiler</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seramik</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kaplar</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teneke</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kutular</a:t>
            </a:r>
            <a:r>
              <a:rPr lang="en-AU" sz="3400" dirty="0">
                <a:solidFill>
                  <a:schemeClr val="folHlink"/>
                </a:solidFill>
                <a:effectLst>
                  <a:outerShdw blurRad="38100" dist="38100" dir="2700000" algn="tl">
                    <a:srgbClr val="000000"/>
                  </a:outerShdw>
                </a:effectLst>
              </a:rPr>
              <a:t>)</a:t>
            </a:r>
            <a:endParaRPr lang="tr-TR" b="1"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Rectangle 3"/>
          <p:cNvSpPr>
            <a:spLocks noGrp="1" noChangeArrowheads="1"/>
          </p:cNvSpPr>
          <p:nvPr>
            <p:ph type="subTitle" idx="1"/>
          </p:nvPr>
        </p:nvSpPr>
        <p:spPr>
          <a:xfrm>
            <a:off x="827088" y="1052513"/>
            <a:ext cx="7467600" cy="4800600"/>
          </a:xfrm>
        </p:spPr>
        <p:txBody>
          <a:bodyPr anchor="ctr">
            <a:normAutofit/>
          </a:bodyPr>
          <a:lstStyle/>
          <a:p>
            <a:pPr fontAlgn="auto">
              <a:spcAft>
                <a:spcPts val="0"/>
              </a:spcAft>
              <a:buFont typeface="Wingdings"/>
              <a:buNone/>
              <a:defRPr/>
            </a:pPr>
            <a:r>
              <a:rPr lang="en-AU" sz="3500" dirty="0">
                <a:solidFill>
                  <a:srgbClr val="FF6600"/>
                </a:solidFill>
                <a:effectLst>
                  <a:outerShdw blurRad="38100" dist="38100" dir="2700000" algn="tl">
                    <a:srgbClr val="000000"/>
                  </a:outerShdw>
                </a:effectLst>
                <a:sym typeface="Symbol" pitchFamily="18" charset="2"/>
              </a:rPr>
              <a:t></a:t>
            </a:r>
            <a:r>
              <a:rPr lang="en-AU" sz="3600" dirty="0" err="1">
                <a:solidFill>
                  <a:schemeClr val="folHlink"/>
                </a:solidFill>
                <a:effectLst>
                  <a:outerShdw blurRad="38100" dist="38100" dir="2700000" algn="tl">
                    <a:srgbClr val="000000"/>
                  </a:outerShdw>
                </a:effectLst>
              </a:rPr>
              <a:t>Kurşunun</a:t>
            </a:r>
            <a:r>
              <a:rPr lang="en-AU" sz="3600" dirty="0">
                <a:solidFill>
                  <a:schemeClr val="folHlink"/>
                </a:solidFill>
                <a:effectLst>
                  <a:outerShdw blurRad="38100" dist="38100" dir="2700000" algn="tl">
                    <a:srgbClr val="000000"/>
                  </a:outerShdw>
                </a:effectLst>
              </a:rPr>
              <a:t> </a:t>
            </a:r>
            <a:r>
              <a:rPr lang="en-AU" sz="3600" dirty="0" err="1">
                <a:solidFill>
                  <a:schemeClr val="folHlink"/>
                </a:solidFill>
                <a:effectLst>
                  <a:outerShdw blurRad="38100" dist="38100" dir="2700000" algn="tl">
                    <a:srgbClr val="000000"/>
                  </a:outerShdw>
                </a:effectLst>
              </a:rPr>
              <a:t>başlıca</a:t>
            </a:r>
            <a:r>
              <a:rPr lang="en-AU" sz="3600" dirty="0">
                <a:solidFill>
                  <a:schemeClr val="folHlink"/>
                </a:solidFill>
                <a:effectLst>
                  <a:outerShdw blurRad="38100" dist="38100" dir="2700000" algn="tl">
                    <a:srgbClr val="000000"/>
                  </a:outerShdw>
                </a:effectLst>
              </a:rPr>
              <a:t> </a:t>
            </a:r>
            <a:r>
              <a:rPr lang="en-AU" sz="3600" b="1" dirty="0" err="1">
                <a:solidFill>
                  <a:schemeClr val="folHlink"/>
                </a:solidFill>
                <a:effectLst>
                  <a:outerShdw blurRad="38100" dist="38100" dir="2700000" algn="tl">
                    <a:srgbClr val="000000"/>
                  </a:outerShdw>
                </a:effectLst>
              </a:rPr>
              <a:t>absorpsiyon</a:t>
            </a:r>
            <a:r>
              <a:rPr lang="en-AU" sz="3600" dirty="0">
                <a:solidFill>
                  <a:schemeClr val="folHlink"/>
                </a:solidFill>
                <a:effectLst>
                  <a:outerShdw blurRad="38100" dist="38100" dir="2700000" algn="tl">
                    <a:srgbClr val="000000"/>
                  </a:outerShdw>
                </a:effectLst>
              </a:rPr>
              <a:t> </a:t>
            </a:r>
            <a:r>
              <a:rPr lang="en-AU" sz="3600" dirty="0" err="1">
                <a:solidFill>
                  <a:schemeClr val="folHlink"/>
                </a:solidFill>
                <a:effectLst>
                  <a:outerShdw blurRad="38100" dist="38100" dir="2700000" algn="tl">
                    <a:srgbClr val="000000"/>
                  </a:outerShdw>
                </a:effectLst>
              </a:rPr>
              <a:t>yolu</a:t>
            </a:r>
            <a:r>
              <a:rPr lang="en-AU" sz="3600" dirty="0">
                <a:solidFill>
                  <a:schemeClr val="folHlink"/>
                </a:solidFill>
                <a:effectLst>
                  <a:outerShdw blurRad="38100" dist="38100" dir="2700000" algn="tl">
                    <a:srgbClr val="000000"/>
                  </a:outerShdw>
                </a:effectLst>
              </a:rPr>
              <a:t> gastrointestinal </a:t>
            </a:r>
            <a:r>
              <a:rPr lang="en-AU" sz="3600" dirty="0" err="1">
                <a:solidFill>
                  <a:schemeClr val="folHlink"/>
                </a:solidFill>
                <a:effectLst>
                  <a:outerShdw blurRad="38100" dist="38100" dir="2700000" algn="tl">
                    <a:srgbClr val="000000"/>
                  </a:outerShdw>
                </a:effectLst>
              </a:rPr>
              <a:t>ve</a:t>
            </a:r>
            <a:r>
              <a:rPr lang="en-AU" sz="3600" dirty="0">
                <a:solidFill>
                  <a:schemeClr val="folHlink"/>
                </a:solidFill>
                <a:effectLst>
                  <a:outerShdw blurRad="38100" dist="38100" dir="2700000" algn="tl">
                    <a:srgbClr val="000000"/>
                  </a:outerShdw>
                </a:effectLst>
              </a:rPr>
              <a:t> </a:t>
            </a:r>
            <a:r>
              <a:rPr lang="en-AU" sz="3600" dirty="0" err="1">
                <a:solidFill>
                  <a:schemeClr val="folHlink"/>
                </a:solidFill>
                <a:effectLst>
                  <a:outerShdw blurRad="38100" dist="38100" dir="2700000" algn="tl">
                    <a:srgbClr val="000000"/>
                  </a:outerShdw>
                </a:effectLst>
              </a:rPr>
              <a:t>solunum</a:t>
            </a:r>
            <a:r>
              <a:rPr lang="en-AU" sz="3600" dirty="0">
                <a:solidFill>
                  <a:schemeClr val="folHlink"/>
                </a:solidFill>
                <a:effectLst>
                  <a:outerShdw blurRad="38100" dist="38100" dir="2700000" algn="tl">
                    <a:srgbClr val="000000"/>
                  </a:outerShdw>
                </a:effectLst>
              </a:rPr>
              <a:t> </a:t>
            </a:r>
            <a:r>
              <a:rPr lang="en-AU" sz="3600" dirty="0" err="1">
                <a:solidFill>
                  <a:schemeClr val="folHlink"/>
                </a:solidFill>
                <a:effectLst>
                  <a:outerShdw blurRad="38100" dist="38100" dir="2700000" algn="tl">
                    <a:srgbClr val="000000"/>
                  </a:outerShdw>
                </a:effectLst>
              </a:rPr>
              <a:t>sistemidir</a:t>
            </a:r>
            <a:r>
              <a:rPr lang="en-AU" sz="3600" dirty="0">
                <a:solidFill>
                  <a:schemeClr val="folHlink"/>
                </a:solidFill>
                <a:effectLst>
                  <a:outerShdw blurRad="38100" dist="38100" dir="2700000" algn="tl">
                    <a:srgbClr val="000000"/>
                  </a:outerShdw>
                </a:effectLst>
              </a:rPr>
              <a:t>.</a:t>
            </a:r>
          </a:p>
          <a:p>
            <a:pPr fontAlgn="auto">
              <a:spcAft>
                <a:spcPts val="0"/>
              </a:spcAft>
              <a:buFont typeface="Wingdings"/>
              <a:buNone/>
              <a:defRPr/>
            </a:pPr>
            <a:r>
              <a:rPr lang="tr-TR" sz="3600" dirty="0" err="1">
                <a:solidFill>
                  <a:schemeClr val="folHlink"/>
                </a:solidFill>
                <a:effectLst>
                  <a:outerShdw blurRad="38100" dist="38100" dir="2700000" algn="tl">
                    <a:srgbClr val="000000"/>
                  </a:outerShdw>
                </a:effectLst>
              </a:rPr>
              <a:t>Gastrointestinal</a:t>
            </a:r>
            <a:r>
              <a:rPr lang="tr-TR" sz="3600" dirty="0">
                <a:solidFill>
                  <a:schemeClr val="folHlink"/>
                </a:solidFill>
                <a:effectLst>
                  <a:outerShdw blurRad="38100" dist="38100" dir="2700000" algn="tl">
                    <a:srgbClr val="000000"/>
                  </a:outerShdw>
                </a:effectLst>
              </a:rPr>
              <a:t> </a:t>
            </a:r>
            <a:r>
              <a:rPr lang="tr-TR" sz="3600" dirty="0" err="1">
                <a:solidFill>
                  <a:schemeClr val="folHlink"/>
                </a:solidFill>
                <a:effectLst>
                  <a:outerShdw blurRad="38100" dist="38100" dir="2700000" algn="tl">
                    <a:srgbClr val="000000"/>
                  </a:outerShdw>
                </a:effectLst>
              </a:rPr>
              <a:t>absorpsiyon</a:t>
            </a:r>
            <a:r>
              <a:rPr lang="tr-TR" sz="3600" dirty="0">
                <a:solidFill>
                  <a:schemeClr val="folHlink"/>
                </a:solidFill>
                <a:effectLst>
                  <a:outerShdw blurRad="38100" dist="38100" dir="2700000" algn="tl">
                    <a:srgbClr val="000000"/>
                  </a:outerShdw>
                </a:effectLst>
              </a:rPr>
              <a:t> </a:t>
            </a:r>
          </a:p>
          <a:p>
            <a:pPr fontAlgn="auto">
              <a:spcAft>
                <a:spcPts val="0"/>
              </a:spcAft>
              <a:buFont typeface="Wingdings"/>
              <a:buNone/>
              <a:defRPr/>
            </a:pPr>
            <a:r>
              <a:rPr lang="tr-TR" sz="3600" dirty="0">
                <a:solidFill>
                  <a:schemeClr val="folHlink"/>
                </a:solidFill>
                <a:effectLst>
                  <a:outerShdw blurRad="38100" dist="38100" dir="2700000" algn="tl">
                    <a:srgbClr val="000000"/>
                  </a:outerShdw>
                </a:effectLst>
              </a:rPr>
              <a:t>                            Çocuklarda  </a:t>
            </a:r>
            <a:r>
              <a:rPr lang="tr-TR" sz="3600" dirty="0" smtClean="0">
                <a:solidFill>
                  <a:schemeClr val="folHlink"/>
                </a:solidFill>
                <a:effectLst>
                  <a:outerShdw blurRad="38100" dist="38100" dir="2700000" algn="tl">
                    <a:srgbClr val="000000"/>
                  </a:outerShdw>
                </a:effectLst>
              </a:rPr>
              <a:t>   % 40</a:t>
            </a:r>
            <a:endParaRPr lang="tr-TR" sz="3600" dirty="0">
              <a:solidFill>
                <a:schemeClr val="folHlink"/>
              </a:solidFill>
              <a:effectLst>
                <a:outerShdw blurRad="38100" dist="38100" dir="2700000" algn="tl">
                  <a:srgbClr val="000000"/>
                </a:outerShdw>
              </a:effectLst>
            </a:endParaRPr>
          </a:p>
          <a:p>
            <a:pPr fontAlgn="auto">
              <a:spcAft>
                <a:spcPts val="0"/>
              </a:spcAft>
              <a:buFont typeface="Wingdings"/>
              <a:buNone/>
              <a:defRPr/>
            </a:pPr>
            <a:r>
              <a:rPr lang="en-AU" sz="3600" dirty="0">
                <a:solidFill>
                  <a:schemeClr val="folHlink"/>
                </a:solidFill>
                <a:effectLst>
                  <a:outerShdw blurRad="38100" dist="38100" dir="2700000" algn="tl">
                    <a:srgbClr val="000000"/>
                  </a:outerShdw>
                </a:effectLst>
              </a:rPr>
              <a:t>                            </a:t>
            </a:r>
            <a:r>
              <a:rPr lang="en-AU" sz="3600" dirty="0" err="1">
                <a:solidFill>
                  <a:schemeClr val="folHlink"/>
                </a:solidFill>
                <a:effectLst>
                  <a:outerShdw blurRad="38100" dist="38100" dir="2700000" algn="tl">
                    <a:srgbClr val="000000"/>
                  </a:outerShdw>
                </a:effectLst>
              </a:rPr>
              <a:t>Yetişkinlerde</a:t>
            </a:r>
            <a:r>
              <a:rPr lang="en-AU" sz="3600" dirty="0">
                <a:solidFill>
                  <a:schemeClr val="folHlink"/>
                </a:solidFill>
                <a:effectLst>
                  <a:outerShdw blurRad="38100" dist="38100" dir="2700000" algn="tl">
                    <a:srgbClr val="000000"/>
                  </a:outerShdw>
                </a:effectLst>
              </a:rPr>
              <a:t>  </a:t>
            </a:r>
            <a:r>
              <a:rPr lang="en-AU" sz="3600" dirty="0" smtClean="0">
                <a:solidFill>
                  <a:schemeClr val="folHlink"/>
                </a:solidFill>
                <a:effectLst>
                  <a:outerShdw blurRad="38100" dist="38100" dir="2700000" algn="tl">
                    <a:srgbClr val="000000"/>
                  </a:outerShdw>
                </a:effectLst>
              </a:rPr>
              <a:t>%</a:t>
            </a:r>
            <a:r>
              <a:rPr lang="tr-TR" sz="3600" dirty="0" smtClean="0">
                <a:solidFill>
                  <a:schemeClr val="folHlink"/>
                </a:solidFill>
                <a:effectLst>
                  <a:outerShdw blurRad="38100" dist="38100" dir="2700000" algn="tl">
                    <a:srgbClr val="000000"/>
                  </a:outerShdw>
                </a:effectLst>
              </a:rPr>
              <a:t> </a:t>
            </a:r>
            <a:r>
              <a:rPr lang="en-AU" sz="3600" dirty="0" smtClean="0">
                <a:solidFill>
                  <a:schemeClr val="folHlink"/>
                </a:solidFill>
                <a:effectLst>
                  <a:outerShdw blurRad="38100" dist="38100" dir="2700000" algn="tl">
                    <a:srgbClr val="000000"/>
                  </a:outerShdw>
                </a:effectLst>
              </a:rPr>
              <a:t>10</a:t>
            </a:r>
            <a:endParaRPr lang="en-AU" sz="3600" dirty="0">
              <a:solidFill>
                <a:schemeClr val="folHlink"/>
              </a:solidFill>
              <a:effectLst>
                <a:outerShdw blurRad="38100" dist="38100" dir="2700000" algn="tl">
                  <a:srgbClr val="000000"/>
                </a:outerShdw>
              </a:effectLst>
            </a:endParaRPr>
          </a:p>
          <a:p>
            <a:pPr fontAlgn="auto">
              <a:spcAft>
                <a:spcPts val="0"/>
              </a:spcAft>
              <a:buFont typeface="Wingdings"/>
              <a:buNone/>
              <a:defRPr/>
            </a:pPr>
            <a:r>
              <a:rPr lang="tr-TR" sz="3600" dirty="0">
                <a:solidFill>
                  <a:schemeClr val="folHlink"/>
                </a:solidFill>
                <a:effectLst>
                  <a:outerShdw blurRad="38100" dist="38100" dir="2700000" algn="tl">
                    <a:srgbClr val="000000"/>
                  </a:outerShdw>
                </a:effectLst>
              </a:rPr>
              <a:t>Organizmaya </a:t>
            </a:r>
            <a:r>
              <a:rPr lang="tr-TR" sz="3600" dirty="0" err="1">
                <a:solidFill>
                  <a:schemeClr val="folHlink"/>
                </a:solidFill>
                <a:effectLst>
                  <a:outerShdw blurRad="38100" dist="38100" dir="2700000" algn="tl">
                    <a:srgbClr val="000000"/>
                  </a:outerShdw>
                </a:effectLst>
              </a:rPr>
              <a:t>absorbe</a:t>
            </a:r>
            <a:r>
              <a:rPr lang="tr-TR" sz="3600" dirty="0">
                <a:solidFill>
                  <a:schemeClr val="folHlink"/>
                </a:solidFill>
                <a:effectLst>
                  <a:outerShdw blurRad="38100" dist="38100" dir="2700000" algn="tl">
                    <a:srgbClr val="000000"/>
                  </a:outerShdw>
                </a:effectLst>
              </a:rPr>
              <a:t> olduktan sonra dozun %99’u </a:t>
            </a:r>
            <a:r>
              <a:rPr lang="tr-TR" sz="3600" dirty="0" err="1" smtClean="0">
                <a:solidFill>
                  <a:schemeClr val="folHlink"/>
                </a:solidFill>
                <a:effectLst>
                  <a:outerShdw blurRad="38100" dist="38100" dir="2700000" algn="tl">
                    <a:srgbClr val="000000"/>
                  </a:outerShdw>
                </a:effectLst>
              </a:rPr>
              <a:t>Hb’e</a:t>
            </a:r>
            <a:r>
              <a:rPr lang="tr-TR" sz="3600" dirty="0" smtClean="0">
                <a:solidFill>
                  <a:schemeClr val="folHlink"/>
                </a:solidFill>
                <a:effectLst>
                  <a:outerShdw blurRad="38100" dist="38100" dir="2700000" algn="tl">
                    <a:srgbClr val="000000"/>
                  </a:outerShdw>
                </a:effectLst>
              </a:rPr>
              <a:t> bağlanır.</a:t>
            </a:r>
            <a:endParaRPr lang="tr-TR" sz="3000" dirty="0">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Rectangle 3"/>
          <p:cNvSpPr>
            <a:spLocks noGrp="1" noChangeArrowheads="1"/>
          </p:cNvSpPr>
          <p:nvPr>
            <p:ph type="subTitle" idx="1"/>
          </p:nvPr>
        </p:nvSpPr>
        <p:spPr>
          <a:xfrm>
            <a:off x="827088" y="1268413"/>
            <a:ext cx="7620000" cy="4038600"/>
          </a:xfrm>
        </p:spPr>
        <p:txBody>
          <a:bodyPr anchor="ctr">
            <a:normAutofit/>
          </a:bodyPr>
          <a:lstStyle/>
          <a:p>
            <a:pPr fontAlgn="auto">
              <a:spcAft>
                <a:spcPts val="0"/>
              </a:spcAft>
              <a:buFont typeface="Wingdings"/>
              <a:buNone/>
              <a:defRPr/>
            </a:pPr>
            <a:r>
              <a:rPr lang="tr-TR" sz="3600" dirty="0">
                <a:solidFill>
                  <a:schemeClr val="folHlink"/>
                </a:solidFill>
                <a:effectLst>
                  <a:outerShdw blurRad="38100" dist="38100" dir="2700000" algn="tl">
                    <a:srgbClr val="000000"/>
                  </a:outerShdw>
                </a:effectLst>
              </a:rPr>
              <a:t>Önce yumuşak dokularda dağılır.</a:t>
            </a:r>
          </a:p>
          <a:p>
            <a:pPr fontAlgn="auto">
              <a:spcAft>
                <a:spcPts val="0"/>
              </a:spcAft>
              <a:buFont typeface="Wingdings"/>
              <a:buNone/>
              <a:defRPr/>
            </a:pPr>
            <a:r>
              <a:rPr lang="tr-TR" sz="3600" dirty="0">
                <a:solidFill>
                  <a:schemeClr val="folHlink"/>
                </a:solidFill>
                <a:effectLst>
                  <a:outerShdw blurRad="38100" dist="38100" dir="2700000" algn="tl">
                    <a:srgbClr val="000000"/>
                  </a:outerShdw>
                </a:effectLst>
              </a:rPr>
              <a:t>Atılım hızı çok yavaştır.</a:t>
            </a:r>
          </a:p>
          <a:p>
            <a:pPr fontAlgn="auto">
              <a:spcAft>
                <a:spcPts val="0"/>
              </a:spcAft>
              <a:buFont typeface="Wingdings"/>
              <a:buNone/>
              <a:defRPr/>
            </a:pPr>
            <a:r>
              <a:rPr lang="tr-TR" sz="3600" dirty="0">
                <a:solidFill>
                  <a:schemeClr val="folHlink"/>
                </a:solidFill>
                <a:effectLst>
                  <a:outerShdw blurRad="38100" dist="38100" dir="2700000" algn="tl">
                    <a:srgbClr val="000000"/>
                  </a:outerShdw>
                </a:effectLst>
              </a:rPr>
              <a:t>Maruziyetin devamı halinde kemiklerde depolanmaya başlar.</a:t>
            </a:r>
          </a:p>
          <a:p>
            <a:pPr fontAlgn="auto">
              <a:spcAft>
                <a:spcPts val="0"/>
              </a:spcAft>
              <a:buFont typeface="Wingdings"/>
              <a:buNone/>
              <a:defRPr/>
            </a:pPr>
            <a:r>
              <a:rPr lang="en-AU" sz="3600" dirty="0" err="1">
                <a:solidFill>
                  <a:schemeClr val="folHlink"/>
                </a:solidFill>
                <a:effectLst>
                  <a:outerShdw blurRad="38100" dist="38100" dir="2700000" algn="tl">
                    <a:srgbClr val="000000"/>
                  </a:outerShdw>
                </a:effectLst>
              </a:rPr>
              <a:t>İleri</a:t>
            </a:r>
            <a:r>
              <a:rPr lang="en-AU" sz="3600" dirty="0">
                <a:solidFill>
                  <a:schemeClr val="folHlink"/>
                </a:solidFill>
                <a:effectLst>
                  <a:outerShdw blurRad="38100" dist="38100" dir="2700000" algn="tl">
                    <a:srgbClr val="000000"/>
                  </a:outerShdw>
                </a:effectLst>
              </a:rPr>
              <a:t> </a:t>
            </a:r>
            <a:r>
              <a:rPr lang="en-AU" sz="3600" dirty="0" err="1">
                <a:solidFill>
                  <a:schemeClr val="folHlink"/>
                </a:solidFill>
                <a:effectLst>
                  <a:outerShdw blurRad="38100" dist="38100" dir="2700000" algn="tl">
                    <a:srgbClr val="000000"/>
                  </a:outerShdw>
                </a:effectLst>
              </a:rPr>
              <a:t>yaşlarda</a:t>
            </a:r>
            <a:r>
              <a:rPr lang="en-AU" sz="3600" dirty="0">
                <a:solidFill>
                  <a:schemeClr val="folHlink"/>
                </a:solidFill>
                <a:effectLst>
                  <a:outerShdw blurRad="38100" dist="38100" dir="2700000" algn="tl">
                    <a:srgbClr val="000000"/>
                  </a:outerShdw>
                </a:effectLst>
              </a:rPr>
              <a:t> (50-60 </a:t>
            </a:r>
            <a:r>
              <a:rPr lang="en-AU" sz="3600" dirty="0" err="1">
                <a:solidFill>
                  <a:schemeClr val="folHlink"/>
                </a:solidFill>
                <a:effectLst>
                  <a:outerShdw blurRad="38100" dist="38100" dir="2700000" algn="tl">
                    <a:srgbClr val="000000"/>
                  </a:outerShdw>
                </a:effectLst>
              </a:rPr>
              <a:t>yaş</a:t>
            </a:r>
            <a:r>
              <a:rPr lang="en-AU" sz="3600" dirty="0">
                <a:solidFill>
                  <a:schemeClr val="folHlink"/>
                </a:solidFill>
                <a:effectLst>
                  <a:outerShdw blurRad="38100" dist="38100" dir="2700000" algn="tl">
                    <a:srgbClr val="000000"/>
                  </a:outerShdw>
                </a:effectLst>
              </a:rPr>
              <a:t>) </a:t>
            </a:r>
            <a:r>
              <a:rPr lang="en-AU" sz="3600" dirty="0" err="1">
                <a:solidFill>
                  <a:schemeClr val="folHlink"/>
                </a:solidFill>
                <a:effectLst>
                  <a:outerShdw blurRad="38100" dist="38100" dir="2700000" algn="tl">
                    <a:srgbClr val="000000"/>
                  </a:outerShdw>
                </a:effectLst>
              </a:rPr>
              <a:t>vücut</a:t>
            </a:r>
            <a:r>
              <a:rPr lang="en-AU" sz="3600" dirty="0">
                <a:solidFill>
                  <a:schemeClr val="folHlink"/>
                </a:solidFill>
                <a:effectLst>
                  <a:outerShdw blurRad="38100" dist="38100" dir="2700000" algn="tl">
                    <a:srgbClr val="000000"/>
                  </a:outerShdw>
                </a:effectLst>
              </a:rPr>
              <a:t> </a:t>
            </a:r>
            <a:r>
              <a:rPr lang="en-AU" sz="3600" dirty="0" err="1">
                <a:solidFill>
                  <a:schemeClr val="folHlink"/>
                </a:solidFill>
                <a:effectLst>
                  <a:outerShdw blurRad="38100" dist="38100" dir="2700000" algn="tl">
                    <a:srgbClr val="000000"/>
                  </a:outerShdw>
                </a:effectLst>
              </a:rPr>
              <a:t>kurşununun</a:t>
            </a:r>
            <a:r>
              <a:rPr lang="en-AU" sz="3600" dirty="0">
                <a:solidFill>
                  <a:schemeClr val="folHlink"/>
                </a:solidFill>
                <a:effectLst>
                  <a:outerShdw blurRad="38100" dist="38100" dir="2700000" algn="tl">
                    <a:srgbClr val="000000"/>
                  </a:outerShdw>
                </a:effectLst>
              </a:rPr>
              <a:t> %90’ı </a:t>
            </a:r>
            <a:r>
              <a:rPr lang="en-AU" sz="3600" dirty="0" err="1">
                <a:solidFill>
                  <a:schemeClr val="folHlink"/>
                </a:solidFill>
                <a:effectLst>
                  <a:outerShdw blurRad="38100" dist="38100" dir="2700000" algn="tl">
                    <a:srgbClr val="000000"/>
                  </a:outerShdw>
                </a:effectLst>
              </a:rPr>
              <a:t>kemiklerde</a:t>
            </a:r>
            <a:r>
              <a:rPr lang="en-AU" sz="3600" dirty="0">
                <a:solidFill>
                  <a:schemeClr val="folHlink"/>
                </a:solidFill>
                <a:effectLst>
                  <a:outerShdw blurRad="38100" dist="38100" dir="2700000" algn="tl">
                    <a:srgbClr val="000000"/>
                  </a:outerShdw>
                </a:effectLst>
              </a:rPr>
              <a:t> </a:t>
            </a:r>
            <a:r>
              <a:rPr lang="en-AU" sz="3600" dirty="0" err="1">
                <a:solidFill>
                  <a:schemeClr val="folHlink"/>
                </a:solidFill>
                <a:effectLst>
                  <a:outerShdw blurRad="38100" dist="38100" dir="2700000" algn="tl">
                    <a:srgbClr val="000000"/>
                  </a:outerShdw>
                </a:effectLst>
              </a:rPr>
              <a:t>toplanır</a:t>
            </a:r>
            <a:r>
              <a:rPr lang="en-AU" sz="3600" dirty="0">
                <a:solidFill>
                  <a:schemeClr val="folHlink"/>
                </a:solidFill>
                <a:effectLst>
                  <a:outerShdw blurRad="38100" dist="38100" dir="2700000" algn="tl">
                    <a:srgbClr val="000000"/>
                  </a:outerShdw>
                </a:effectLst>
              </a:rPr>
              <a:t>.</a:t>
            </a:r>
            <a:endParaRPr lang="tr-TR" sz="3000" dirty="0">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1" name="Rectangle 3"/>
          <p:cNvSpPr>
            <a:spLocks noGrp="1" noChangeArrowheads="1"/>
          </p:cNvSpPr>
          <p:nvPr>
            <p:ph type="subTitle" idx="1"/>
          </p:nvPr>
        </p:nvSpPr>
        <p:spPr>
          <a:xfrm>
            <a:off x="609600" y="304800"/>
            <a:ext cx="8001000" cy="6172200"/>
          </a:xfrm>
        </p:spPr>
        <p:txBody>
          <a:bodyPr>
            <a:normAutofit fontScale="92500" lnSpcReduction="20000"/>
          </a:bodyPr>
          <a:lstStyle/>
          <a:p>
            <a:pPr fontAlgn="auto">
              <a:spcAft>
                <a:spcPts val="0"/>
              </a:spcAft>
              <a:buFont typeface="Wingdings"/>
              <a:buNone/>
              <a:defRPr/>
            </a:pPr>
            <a:r>
              <a:rPr lang="en-AU" sz="3500" dirty="0">
                <a:solidFill>
                  <a:srgbClr val="FF6600"/>
                </a:solidFill>
                <a:sym typeface="Symbol" pitchFamily="18" charset="2"/>
              </a:rPr>
              <a:t></a:t>
            </a:r>
            <a:r>
              <a:rPr lang="en-AU" sz="3300" dirty="0" err="1">
                <a:solidFill>
                  <a:srgbClr val="FF6600"/>
                </a:solidFill>
              </a:rPr>
              <a:t>Akut</a:t>
            </a:r>
            <a:r>
              <a:rPr lang="en-AU" sz="3300" dirty="0">
                <a:solidFill>
                  <a:srgbClr val="FF6600"/>
                </a:solidFill>
              </a:rPr>
              <a:t> </a:t>
            </a:r>
            <a:r>
              <a:rPr lang="en-AU" sz="3300" dirty="0" err="1">
                <a:solidFill>
                  <a:srgbClr val="FF6600"/>
                </a:solidFill>
              </a:rPr>
              <a:t>kurşun</a:t>
            </a:r>
            <a:r>
              <a:rPr lang="en-AU" sz="3300" dirty="0">
                <a:solidFill>
                  <a:srgbClr val="FF6600"/>
                </a:solidFill>
              </a:rPr>
              <a:t> </a:t>
            </a:r>
            <a:r>
              <a:rPr lang="en-AU" sz="3300" dirty="0" err="1">
                <a:solidFill>
                  <a:srgbClr val="FF6600"/>
                </a:solidFill>
              </a:rPr>
              <a:t>zehirlenmesi</a:t>
            </a:r>
            <a:r>
              <a:rPr lang="en-AU" sz="3300" b="1" dirty="0"/>
              <a:t> </a:t>
            </a:r>
            <a:r>
              <a:rPr lang="en-AU" sz="3300" dirty="0">
                <a:solidFill>
                  <a:schemeClr val="folHlink"/>
                </a:solidFill>
              </a:rPr>
              <a:t>nadir </a:t>
            </a:r>
            <a:r>
              <a:rPr lang="en-AU" sz="3300" dirty="0" err="1">
                <a:solidFill>
                  <a:schemeClr val="folHlink"/>
                </a:solidFill>
              </a:rPr>
              <a:t>görülür</a:t>
            </a:r>
            <a:r>
              <a:rPr lang="en-AU" sz="3300" dirty="0" smtClean="0">
                <a:solidFill>
                  <a:schemeClr val="folHlink"/>
                </a:solidFill>
              </a:rPr>
              <a:t>.</a:t>
            </a:r>
            <a:endParaRPr lang="tr-TR" sz="3300" dirty="0" smtClean="0">
              <a:solidFill>
                <a:schemeClr val="folHlink"/>
              </a:solidFill>
            </a:endParaRPr>
          </a:p>
          <a:p>
            <a:pPr fontAlgn="auto">
              <a:spcAft>
                <a:spcPts val="0"/>
              </a:spcAft>
              <a:buFont typeface="Wingdings"/>
              <a:buNone/>
              <a:defRPr/>
            </a:pPr>
            <a:r>
              <a:rPr lang="tr-TR" sz="3300" dirty="0" smtClean="0">
                <a:solidFill>
                  <a:schemeClr val="folHlink"/>
                </a:solidFill>
              </a:rPr>
              <a:t>K</a:t>
            </a:r>
            <a:r>
              <a:rPr lang="en-AU" sz="3300" dirty="0" err="1" smtClean="0">
                <a:solidFill>
                  <a:schemeClr val="folHlink"/>
                </a:solidFill>
              </a:rPr>
              <a:t>urşun</a:t>
            </a:r>
            <a:r>
              <a:rPr lang="en-AU" sz="3300" dirty="0" smtClean="0">
                <a:solidFill>
                  <a:schemeClr val="folHlink"/>
                </a:solidFill>
              </a:rPr>
              <a:t> </a:t>
            </a:r>
            <a:r>
              <a:rPr lang="en-AU" sz="3300" dirty="0" err="1">
                <a:solidFill>
                  <a:schemeClr val="folHlink"/>
                </a:solidFill>
              </a:rPr>
              <a:t>bileşiklerinin</a:t>
            </a:r>
            <a:r>
              <a:rPr lang="en-AU" sz="3300" dirty="0">
                <a:solidFill>
                  <a:schemeClr val="folHlink"/>
                </a:solidFill>
              </a:rPr>
              <a:t> oral </a:t>
            </a:r>
            <a:r>
              <a:rPr lang="en-AU" sz="3300" dirty="0" err="1">
                <a:solidFill>
                  <a:schemeClr val="folHlink"/>
                </a:solidFill>
              </a:rPr>
              <a:t>yolla</a:t>
            </a:r>
            <a:r>
              <a:rPr lang="en-AU" sz="3300" dirty="0">
                <a:solidFill>
                  <a:schemeClr val="folHlink"/>
                </a:solidFill>
              </a:rPr>
              <a:t> </a:t>
            </a:r>
            <a:r>
              <a:rPr lang="en-AU" sz="3300" dirty="0" err="1">
                <a:solidFill>
                  <a:schemeClr val="folHlink"/>
                </a:solidFill>
              </a:rPr>
              <a:t>alınması</a:t>
            </a:r>
            <a:r>
              <a:rPr lang="en-AU" sz="3300" dirty="0">
                <a:solidFill>
                  <a:schemeClr val="folHlink"/>
                </a:solidFill>
              </a:rPr>
              <a:t> </a:t>
            </a:r>
            <a:r>
              <a:rPr lang="tr-TR" sz="3300" dirty="0" smtClean="0">
                <a:solidFill>
                  <a:schemeClr val="folHlink"/>
                </a:solidFill>
              </a:rPr>
              <a:t>ve</a:t>
            </a:r>
            <a:r>
              <a:rPr lang="en-AU" sz="3300" dirty="0" err="1" smtClean="0">
                <a:solidFill>
                  <a:schemeClr val="folHlink"/>
                </a:solidFill>
              </a:rPr>
              <a:t>ya</a:t>
            </a:r>
            <a:r>
              <a:rPr lang="en-AU" sz="3300" dirty="0" smtClean="0">
                <a:solidFill>
                  <a:schemeClr val="folHlink"/>
                </a:solidFill>
              </a:rPr>
              <a:t> </a:t>
            </a:r>
            <a:r>
              <a:rPr lang="en-AU" sz="3300" dirty="0" err="1" smtClean="0">
                <a:solidFill>
                  <a:schemeClr val="folHlink"/>
                </a:solidFill>
              </a:rPr>
              <a:t>kurşun</a:t>
            </a:r>
            <a:r>
              <a:rPr lang="en-AU" sz="3300" dirty="0" smtClean="0">
                <a:solidFill>
                  <a:schemeClr val="folHlink"/>
                </a:solidFill>
              </a:rPr>
              <a:t> </a:t>
            </a:r>
            <a:r>
              <a:rPr lang="en-AU" sz="3300" dirty="0" err="1">
                <a:solidFill>
                  <a:schemeClr val="folHlink"/>
                </a:solidFill>
              </a:rPr>
              <a:t>buharlarının</a:t>
            </a:r>
            <a:r>
              <a:rPr lang="en-AU" sz="3300" dirty="0">
                <a:solidFill>
                  <a:schemeClr val="folHlink"/>
                </a:solidFill>
              </a:rPr>
              <a:t> </a:t>
            </a:r>
            <a:r>
              <a:rPr lang="en-AU" sz="3300" dirty="0" err="1">
                <a:solidFill>
                  <a:schemeClr val="folHlink"/>
                </a:solidFill>
              </a:rPr>
              <a:t>inhalasyonu</a:t>
            </a:r>
            <a:r>
              <a:rPr lang="en-AU" sz="3300" dirty="0">
                <a:solidFill>
                  <a:schemeClr val="folHlink"/>
                </a:solidFill>
              </a:rPr>
              <a:t> </a:t>
            </a:r>
            <a:r>
              <a:rPr lang="en-AU" sz="3300" dirty="0" err="1">
                <a:solidFill>
                  <a:schemeClr val="folHlink"/>
                </a:solidFill>
              </a:rPr>
              <a:t>ile</a:t>
            </a:r>
            <a:r>
              <a:rPr lang="en-AU" sz="3300" dirty="0">
                <a:solidFill>
                  <a:schemeClr val="folHlink"/>
                </a:solidFill>
              </a:rPr>
              <a:t> </a:t>
            </a:r>
            <a:r>
              <a:rPr lang="tr-TR" sz="3300" dirty="0" smtClean="0">
                <a:solidFill>
                  <a:schemeClr val="folHlink"/>
                </a:solidFill>
              </a:rPr>
              <a:t>oluşur</a:t>
            </a:r>
            <a:r>
              <a:rPr lang="en-AU" sz="3300" dirty="0" smtClean="0">
                <a:solidFill>
                  <a:schemeClr val="folHlink"/>
                </a:solidFill>
              </a:rPr>
              <a:t>.</a:t>
            </a:r>
            <a:endParaRPr lang="tr-TR" sz="3300" dirty="0">
              <a:solidFill>
                <a:schemeClr val="folHlink"/>
              </a:solidFill>
            </a:endParaRPr>
          </a:p>
          <a:p>
            <a:pPr fontAlgn="auto">
              <a:spcAft>
                <a:spcPts val="0"/>
              </a:spcAft>
              <a:buFont typeface="Wingdings"/>
              <a:buNone/>
              <a:defRPr/>
            </a:pPr>
            <a:r>
              <a:rPr lang="en-AU" sz="3300" dirty="0" err="1" smtClean="0">
                <a:solidFill>
                  <a:schemeClr val="folHlink"/>
                </a:solidFill>
              </a:rPr>
              <a:t>Ağızda</a:t>
            </a:r>
            <a:r>
              <a:rPr lang="en-AU" sz="3300" dirty="0" smtClean="0">
                <a:solidFill>
                  <a:schemeClr val="folHlink"/>
                </a:solidFill>
              </a:rPr>
              <a:t> </a:t>
            </a:r>
            <a:r>
              <a:rPr lang="en-AU" sz="3300" dirty="0" err="1">
                <a:solidFill>
                  <a:schemeClr val="folHlink"/>
                </a:solidFill>
              </a:rPr>
              <a:t>metalik</a:t>
            </a:r>
            <a:r>
              <a:rPr lang="en-AU" sz="3300" dirty="0">
                <a:solidFill>
                  <a:schemeClr val="folHlink"/>
                </a:solidFill>
              </a:rPr>
              <a:t> tat, </a:t>
            </a:r>
            <a:r>
              <a:rPr lang="en-AU" sz="3300" dirty="0" err="1">
                <a:solidFill>
                  <a:schemeClr val="folHlink"/>
                </a:solidFill>
              </a:rPr>
              <a:t>mide</a:t>
            </a:r>
            <a:r>
              <a:rPr lang="en-AU" sz="3300" dirty="0">
                <a:solidFill>
                  <a:schemeClr val="folHlink"/>
                </a:solidFill>
              </a:rPr>
              <a:t> </a:t>
            </a:r>
            <a:r>
              <a:rPr lang="en-AU" sz="3300" dirty="0" err="1">
                <a:solidFill>
                  <a:schemeClr val="folHlink"/>
                </a:solidFill>
              </a:rPr>
              <a:t>bulantısı</a:t>
            </a:r>
            <a:r>
              <a:rPr lang="en-AU" sz="3300" dirty="0">
                <a:solidFill>
                  <a:schemeClr val="folHlink"/>
                </a:solidFill>
              </a:rPr>
              <a:t>, </a:t>
            </a:r>
            <a:r>
              <a:rPr lang="en-AU" sz="3300" dirty="0" err="1">
                <a:solidFill>
                  <a:schemeClr val="folHlink"/>
                </a:solidFill>
              </a:rPr>
              <a:t>karın</a:t>
            </a:r>
            <a:r>
              <a:rPr lang="en-AU" sz="3300" dirty="0">
                <a:solidFill>
                  <a:schemeClr val="folHlink"/>
                </a:solidFill>
              </a:rPr>
              <a:t> </a:t>
            </a:r>
            <a:r>
              <a:rPr lang="en-AU" sz="3300" dirty="0" err="1">
                <a:solidFill>
                  <a:schemeClr val="folHlink"/>
                </a:solidFill>
              </a:rPr>
              <a:t>ağrısı</a:t>
            </a:r>
            <a:r>
              <a:rPr lang="en-AU" sz="3300" dirty="0">
                <a:solidFill>
                  <a:schemeClr val="folHlink"/>
                </a:solidFill>
              </a:rPr>
              <a:t> </a:t>
            </a:r>
            <a:r>
              <a:rPr lang="en-AU" sz="3300" dirty="0" err="1">
                <a:solidFill>
                  <a:schemeClr val="folHlink"/>
                </a:solidFill>
              </a:rPr>
              <a:t>ve</a:t>
            </a:r>
            <a:r>
              <a:rPr lang="en-AU" sz="3300" dirty="0">
                <a:solidFill>
                  <a:schemeClr val="folHlink"/>
                </a:solidFill>
              </a:rPr>
              <a:t> </a:t>
            </a:r>
            <a:r>
              <a:rPr lang="en-AU" sz="3300" dirty="0" err="1">
                <a:solidFill>
                  <a:schemeClr val="folHlink"/>
                </a:solidFill>
              </a:rPr>
              <a:t>kusma</a:t>
            </a:r>
            <a:r>
              <a:rPr lang="en-AU" sz="3300" dirty="0">
                <a:solidFill>
                  <a:schemeClr val="folHlink"/>
                </a:solidFill>
              </a:rPr>
              <a:t> </a:t>
            </a:r>
            <a:r>
              <a:rPr lang="en-AU" sz="3300" dirty="0" err="1">
                <a:solidFill>
                  <a:schemeClr val="folHlink"/>
                </a:solidFill>
              </a:rPr>
              <a:t>meydana</a:t>
            </a:r>
            <a:r>
              <a:rPr lang="en-AU" sz="3300" dirty="0">
                <a:solidFill>
                  <a:schemeClr val="folHlink"/>
                </a:solidFill>
              </a:rPr>
              <a:t> </a:t>
            </a:r>
            <a:r>
              <a:rPr lang="en-AU" sz="3300" dirty="0" err="1" smtClean="0">
                <a:solidFill>
                  <a:schemeClr val="folHlink"/>
                </a:solidFill>
              </a:rPr>
              <a:t>gelir</a:t>
            </a:r>
            <a:r>
              <a:rPr lang="en-AU" sz="3300" dirty="0" smtClean="0">
                <a:solidFill>
                  <a:schemeClr val="folHlink"/>
                </a:solidFill>
              </a:rPr>
              <a:t>.</a:t>
            </a:r>
            <a:endParaRPr lang="tr-TR" sz="3300" dirty="0" smtClean="0">
              <a:solidFill>
                <a:schemeClr val="folHlink"/>
              </a:solidFill>
            </a:endParaRPr>
          </a:p>
          <a:p>
            <a:pPr fontAlgn="auto">
              <a:spcAft>
                <a:spcPts val="0"/>
              </a:spcAft>
              <a:buFont typeface="Wingdings"/>
              <a:buNone/>
              <a:defRPr/>
            </a:pPr>
            <a:r>
              <a:rPr lang="en-AU" sz="3300" dirty="0" err="1" smtClean="0">
                <a:solidFill>
                  <a:schemeClr val="folHlink"/>
                </a:solidFill>
              </a:rPr>
              <a:t>SSS’deki</a:t>
            </a:r>
            <a:r>
              <a:rPr lang="en-AU" sz="3300" dirty="0" smtClean="0">
                <a:solidFill>
                  <a:schemeClr val="folHlink"/>
                </a:solidFill>
              </a:rPr>
              <a:t> </a:t>
            </a:r>
            <a:r>
              <a:rPr lang="en-AU" sz="3300" dirty="0" err="1">
                <a:solidFill>
                  <a:schemeClr val="folHlink"/>
                </a:solidFill>
              </a:rPr>
              <a:t>akut</a:t>
            </a:r>
            <a:r>
              <a:rPr lang="en-AU" sz="3300" dirty="0">
                <a:solidFill>
                  <a:schemeClr val="folHlink"/>
                </a:solidFill>
              </a:rPr>
              <a:t> </a:t>
            </a:r>
            <a:r>
              <a:rPr lang="en-AU" sz="3300" dirty="0" err="1">
                <a:solidFill>
                  <a:schemeClr val="folHlink"/>
                </a:solidFill>
              </a:rPr>
              <a:t>etkiler</a:t>
            </a:r>
            <a:r>
              <a:rPr lang="en-AU" sz="3300" dirty="0">
                <a:solidFill>
                  <a:schemeClr val="folHlink"/>
                </a:solidFill>
              </a:rPr>
              <a:t> </a:t>
            </a:r>
            <a:r>
              <a:rPr lang="en-AU" sz="3300" dirty="0" err="1">
                <a:solidFill>
                  <a:schemeClr val="folHlink"/>
                </a:solidFill>
              </a:rPr>
              <a:t>parestezi</a:t>
            </a:r>
            <a:r>
              <a:rPr lang="en-AU" sz="3300" dirty="0">
                <a:solidFill>
                  <a:schemeClr val="folHlink"/>
                </a:solidFill>
              </a:rPr>
              <a:t>, </a:t>
            </a:r>
            <a:r>
              <a:rPr lang="en-AU" sz="3300" dirty="0" err="1">
                <a:solidFill>
                  <a:schemeClr val="folHlink"/>
                </a:solidFill>
              </a:rPr>
              <a:t>ağrı</a:t>
            </a:r>
            <a:r>
              <a:rPr lang="en-AU" sz="3300" dirty="0">
                <a:solidFill>
                  <a:schemeClr val="folHlink"/>
                </a:solidFill>
              </a:rPr>
              <a:t> </a:t>
            </a:r>
            <a:r>
              <a:rPr lang="en-AU" sz="3300" dirty="0" err="1">
                <a:solidFill>
                  <a:schemeClr val="folHlink"/>
                </a:solidFill>
              </a:rPr>
              <a:t>ve</a:t>
            </a:r>
            <a:r>
              <a:rPr lang="en-AU" sz="3300" dirty="0">
                <a:solidFill>
                  <a:schemeClr val="folHlink"/>
                </a:solidFill>
              </a:rPr>
              <a:t> </a:t>
            </a:r>
            <a:r>
              <a:rPr lang="en-AU" sz="3300" dirty="0" err="1">
                <a:solidFill>
                  <a:schemeClr val="folHlink"/>
                </a:solidFill>
              </a:rPr>
              <a:t>kaslarda</a:t>
            </a:r>
            <a:r>
              <a:rPr lang="en-AU" sz="3300" dirty="0">
                <a:solidFill>
                  <a:schemeClr val="folHlink"/>
                </a:solidFill>
              </a:rPr>
              <a:t> </a:t>
            </a:r>
            <a:r>
              <a:rPr lang="en-AU" sz="3300" dirty="0" err="1">
                <a:solidFill>
                  <a:schemeClr val="folHlink"/>
                </a:solidFill>
              </a:rPr>
              <a:t>güçsüzlük</a:t>
            </a:r>
            <a:r>
              <a:rPr lang="en-AU" sz="3300" dirty="0">
                <a:solidFill>
                  <a:schemeClr val="folHlink"/>
                </a:solidFill>
              </a:rPr>
              <a:t> </a:t>
            </a:r>
            <a:r>
              <a:rPr lang="en-AU" sz="3300" dirty="0" err="1">
                <a:solidFill>
                  <a:schemeClr val="folHlink"/>
                </a:solidFill>
              </a:rPr>
              <a:t>olarak</a:t>
            </a:r>
            <a:r>
              <a:rPr lang="en-AU" sz="3300" dirty="0">
                <a:solidFill>
                  <a:schemeClr val="folHlink"/>
                </a:solidFill>
              </a:rPr>
              <a:t> </a:t>
            </a:r>
            <a:r>
              <a:rPr lang="en-AU" sz="3300" dirty="0" err="1">
                <a:solidFill>
                  <a:schemeClr val="folHlink"/>
                </a:solidFill>
              </a:rPr>
              <a:t>ortaya</a:t>
            </a:r>
            <a:r>
              <a:rPr lang="en-AU" sz="3300" dirty="0">
                <a:solidFill>
                  <a:schemeClr val="folHlink"/>
                </a:solidFill>
              </a:rPr>
              <a:t> </a:t>
            </a:r>
            <a:r>
              <a:rPr lang="en-AU" sz="3300" dirty="0" err="1" smtClean="0">
                <a:solidFill>
                  <a:schemeClr val="folHlink"/>
                </a:solidFill>
              </a:rPr>
              <a:t>çıkar</a:t>
            </a:r>
            <a:r>
              <a:rPr lang="en-AU" sz="3300" dirty="0" smtClean="0">
                <a:solidFill>
                  <a:schemeClr val="folHlink"/>
                </a:solidFill>
              </a:rPr>
              <a:t>.</a:t>
            </a:r>
            <a:endParaRPr lang="tr-TR" sz="3300" dirty="0" smtClean="0">
              <a:solidFill>
                <a:schemeClr val="folHlink"/>
              </a:solidFill>
            </a:endParaRPr>
          </a:p>
          <a:p>
            <a:pPr fontAlgn="auto">
              <a:spcAft>
                <a:spcPts val="0"/>
              </a:spcAft>
              <a:buFont typeface="Wingdings"/>
              <a:buNone/>
              <a:defRPr/>
            </a:pPr>
            <a:r>
              <a:rPr lang="en-AU" sz="3300" dirty="0" err="1" smtClean="0">
                <a:solidFill>
                  <a:schemeClr val="folHlink"/>
                </a:solidFill>
              </a:rPr>
              <a:t>Böbrek</a:t>
            </a:r>
            <a:r>
              <a:rPr lang="en-AU" sz="3300" dirty="0" smtClean="0">
                <a:solidFill>
                  <a:schemeClr val="folHlink"/>
                </a:solidFill>
              </a:rPr>
              <a:t> </a:t>
            </a:r>
            <a:r>
              <a:rPr lang="en-AU" sz="3300" dirty="0" err="1">
                <a:solidFill>
                  <a:schemeClr val="folHlink"/>
                </a:solidFill>
              </a:rPr>
              <a:t>harabiyeti</a:t>
            </a:r>
            <a:r>
              <a:rPr lang="en-AU" sz="3300" dirty="0">
                <a:solidFill>
                  <a:schemeClr val="folHlink"/>
                </a:solidFill>
              </a:rPr>
              <a:t> </a:t>
            </a:r>
            <a:r>
              <a:rPr lang="en-AU" sz="3300" dirty="0" err="1">
                <a:solidFill>
                  <a:schemeClr val="folHlink"/>
                </a:solidFill>
              </a:rPr>
              <a:t>ve</a:t>
            </a:r>
            <a:r>
              <a:rPr lang="en-AU" sz="3300" dirty="0">
                <a:solidFill>
                  <a:schemeClr val="folHlink"/>
                </a:solidFill>
              </a:rPr>
              <a:t> </a:t>
            </a:r>
            <a:r>
              <a:rPr lang="en-AU" sz="3300" dirty="0" err="1">
                <a:solidFill>
                  <a:schemeClr val="folHlink"/>
                </a:solidFill>
              </a:rPr>
              <a:t>oligouri</a:t>
            </a:r>
            <a:r>
              <a:rPr lang="en-AU" sz="3300" dirty="0">
                <a:solidFill>
                  <a:schemeClr val="folHlink"/>
                </a:solidFill>
              </a:rPr>
              <a:t> </a:t>
            </a:r>
            <a:r>
              <a:rPr lang="en-AU" sz="3300" dirty="0" err="1">
                <a:solidFill>
                  <a:schemeClr val="folHlink"/>
                </a:solidFill>
              </a:rPr>
              <a:t>meydana</a:t>
            </a:r>
            <a:r>
              <a:rPr lang="en-AU" sz="3300" dirty="0">
                <a:solidFill>
                  <a:schemeClr val="folHlink"/>
                </a:solidFill>
              </a:rPr>
              <a:t> </a:t>
            </a:r>
            <a:r>
              <a:rPr lang="en-AU" sz="3300" dirty="0" err="1">
                <a:solidFill>
                  <a:schemeClr val="folHlink"/>
                </a:solidFill>
              </a:rPr>
              <a:t>gelir</a:t>
            </a:r>
            <a:r>
              <a:rPr lang="en-AU" sz="3300" dirty="0" smtClean="0">
                <a:solidFill>
                  <a:schemeClr val="folHlink"/>
                </a:solidFill>
              </a:rPr>
              <a:t>.</a:t>
            </a:r>
            <a:endParaRPr lang="tr-TR" sz="3300" dirty="0" smtClean="0">
              <a:solidFill>
                <a:schemeClr val="folHlink"/>
              </a:solidFill>
            </a:endParaRPr>
          </a:p>
          <a:p>
            <a:pPr fontAlgn="auto">
              <a:spcAft>
                <a:spcPts val="0"/>
              </a:spcAft>
              <a:buFont typeface="Wingdings"/>
              <a:buNone/>
              <a:defRPr/>
            </a:pPr>
            <a:endParaRPr lang="en-AU" sz="3400" dirty="0">
              <a:solidFill>
                <a:schemeClr val="folHlink"/>
              </a:solidFill>
            </a:endParaRPr>
          </a:p>
          <a:p>
            <a:pPr fontAlgn="auto">
              <a:spcAft>
                <a:spcPts val="0"/>
              </a:spcAft>
              <a:buFont typeface="Wingdings"/>
              <a:buNone/>
              <a:defRPr/>
            </a:pPr>
            <a:r>
              <a:rPr lang="tr-TR" sz="3500" dirty="0">
                <a:solidFill>
                  <a:srgbClr val="FF6600"/>
                </a:solidFill>
                <a:sym typeface="Symbol" pitchFamily="18" charset="2"/>
              </a:rPr>
              <a:t></a:t>
            </a:r>
            <a:r>
              <a:rPr lang="tr-TR" sz="3300" dirty="0">
                <a:solidFill>
                  <a:srgbClr val="FF6600"/>
                </a:solidFill>
              </a:rPr>
              <a:t>Kronik kurşun zehirlenmesi (</a:t>
            </a:r>
            <a:r>
              <a:rPr lang="tr-TR" sz="3300" dirty="0" err="1">
                <a:solidFill>
                  <a:srgbClr val="FF6600"/>
                </a:solidFill>
              </a:rPr>
              <a:t>Plumbizm</a:t>
            </a:r>
            <a:r>
              <a:rPr lang="tr-TR" sz="3300" dirty="0">
                <a:solidFill>
                  <a:srgbClr val="FF6600"/>
                </a:solidFill>
              </a:rPr>
              <a:t>)</a:t>
            </a:r>
            <a:r>
              <a:rPr lang="tr-TR" sz="3300" dirty="0"/>
              <a:t> </a:t>
            </a:r>
            <a:r>
              <a:rPr lang="tr-TR" sz="3300" dirty="0">
                <a:solidFill>
                  <a:schemeClr val="folHlink"/>
                </a:solidFill>
              </a:rPr>
              <a:t>belirtileri </a:t>
            </a:r>
            <a:r>
              <a:rPr lang="tr-TR" sz="3300" dirty="0" err="1">
                <a:solidFill>
                  <a:schemeClr val="folHlink"/>
                </a:solidFill>
              </a:rPr>
              <a:t>gastrointestinal</a:t>
            </a:r>
            <a:r>
              <a:rPr lang="tr-TR" sz="3300" dirty="0">
                <a:solidFill>
                  <a:schemeClr val="folHlink"/>
                </a:solidFill>
              </a:rPr>
              <a:t>, </a:t>
            </a:r>
            <a:r>
              <a:rPr lang="tr-TR" sz="3300" dirty="0" err="1">
                <a:solidFill>
                  <a:schemeClr val="folHlink"/>
                </a:solidFill>
              </a:rPr>
              <a:t>nöromüsküler</a:t>
            </a:r>
            <a:r>
              <a:rPr lang="tr-TR" sz="3300" dirty="0">
                <a:solidFill>
                  <a:schemeClr val="folHlink"/>
                </a:solidFill>
              </a:rPr>
              <a:t>,</a:t>
            </a:r>
          </a:p>
          <a:p>
            <a:pPr fontAlgn="auto">
              <a:spcAft>
                <a:spcPts val="0"/>
              </a:spcAft>
              <a:buFont typeface="Wingdings"/>
              <a:buNone/>
              <a:defRPr/>
            </a:pPr>
            <a:r>
              <a:rPr lang="en-AU" sz="3300" dirty="0" err="1">
                <a:solidFill>
                  <a:schemeClr val="folHlink"/>
                </a:solidFill>
              </a:rPr>
              <a:t>nörolojik</a:t>
            </a:r>
            <a:r>
              <a:rPr lang="en-AU" sz="3300" dirty="0">
                <a:solidFill>
                  <a:schemeClr val="folHlink"/>
                </a:solidFill>
              </a:rPr>
              <a:t>, </a:t>
            </a:r>
            <a:r>
              <a:rPr lang="en-AU" sz="3300" dirty="0" err="1">
                <a:solidFill>
                  <a:schemeClr val="folHlink"/>
                </a:solidFill>
              </a:rPr>
              <a:t>hematolojik</a:t>
            </a:r>
            <a:r>
              <a:rPr lang="en-AU" sz="3300" dirty="0">
                <a:solidFill>
                  <a:schemeClr val="folHlink"/>
                </a:solidFill>
              </a:rPr>
              <a:t> </a:t>
            </a:r>
            <a:r>
              <a:rPr lang="en-AU" sz="3300" dirty="0" err="1">
                <a:solidFill>
                  <a:schemeClr val="folHlink"/>
                </a:solidFill>
              </a:rPr>
              <a:t>ve</a:t>
            </a:r>
            <a:r>
              <a:rPr lang="en-AU" sz="3300" dirty="0">
                <a:solidFill>
                  <a:schemeClr val="folHlink"/>
                </a:solidFill>
              </a:rPr>
              <a:t> renal </a:t>
            </a:r>
            <a:r>
              <a:rPr lang="en-AU" sz="3300" dirty="0" err="1">
                <a:solidFill>
                  <a:schemeClr val="folHlink"/>
                </a:solidFill>
              </a:rPr>
              <a:t>etkiler</a:t>
            </a:r>
            <a:r>
              <a:rPr lang="en-AU" sz="3300" dirty="0">
                <a:solidFill>
                  <a:schemeClr val="folHlink"/>
                </a:solidFill>
              </a:rPr>
              <a:t> </a:t>
            </a:r>
            <a:r>
              <a:rPr lang="en-AU" sz="3300" dirty="0" err="1">
                <a:solidFill>
                  <a:schemeClr val="folHlink"/>
                </a:solidFill>
              </a:rPr>
              <a:t>olarak</a:t>
            </a:r>
            <a:r>
              <a:rPr lang="en-AU" sz="3300" dirty="0">
                <a:solidFill>
                  <a:schemeClr val="folHlink"/>
                </a:solidFill>
              </a:rPr>
              <a:t> </a:t>
            </a:r>
            <a:r>
              <a:rPr lang="en-AU" sz="3300" dirty="0" err="1">
                <a:solidFill>
                  <a:schemeClr val="folHlink"/>
                </a:solidFill>
              </a:rPr>
              <a:t>ortaya</a:t>
            </a:r>
            <a:r>
              <a:rPr lang="en-AU" sz="3300" dirty="0">
                <a:solidFill>
                  <a:schemeClr val="folHlink"/>
                </a:solidFill>
              </a:rPr>
              <a:t> </a:t>
            </a:r>
            <a:r>
              <a:rPr lang="en-AU" sz="3300" dirty="0" err="1">
                <a:solidFill>
                  <a:schemeClr val="folHlink"/>
                </a:solidFill>
              </a:rPr>
              <a:t>çıkar</a:t>
            </a:r>
            <a:r>
              <a:rPr lang="en-AU" sz="3300" dirty="0">
                <a:solidFill>
                  <a:schemeClr val="folHlink"/>
                </a:solidFill>
              </a:rPr>
              <a:t>.</a:t>
            </a:r>
            <a:endParaRPr lang="tr-TR" b="1"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3"/>
          <p:cNvSpPr>
            <a:spLocks noGrp="1" noChangeArrowheads="1"/>
          </p:cNvSpPr>
          <p:nvPr>
            <p:ph type="subTitle" idx="1"/>
          </p:nvPr>
        </p:nvSpPr>
        <p:spPr>
          <a:xfrm>
            <a:off x="755650" y="692150"/>
            <a:ext cx="7772400" cy="4981575"/>
          </a:xfrm>
        </p:spPr>
        <p:txBody>
          <a:bodyPr anchor="ctr"/>
          <a:lstStyle/>
          <a:p>
            <a:pPr>
              <a:spcBef>
                <a:spcPct val="0"/>
              </a:spcBef>
            </a:pPr>
            <a:r>
              <a:rPr lang="tr-TR" sz="3400" b="1" smtClean="0">
                <a:solidFill>
                  <a:srgbClr val="FF6600"/>
                </a:solidFill>
              </a:rPr>
              <a:t>Gastrointestinal etkiler:</a:t>
            </a:r>
            <a:r>
              <a:rPr lang="tr-TR" sz="3400" smtClean="0"/>
              <a:t> </a:t>
            </a:r>
          </a:p>
          <a:p>
            <a:pPr>
              <a:spcBef>
                <a:spcPct val="0"/>
              </a:spcBef>
            </a:pPr>
            <a:r>
              <a:rPr lang="tr-TR" sz="3400" smtClean="0">
                <a:solidFill>
                  <a:srgbClr val="FF6600"/>
                </a:solidFill>
              </a:rPr>
              <a:t>-</a:t>
            </a:r>
            <a:r>
              <a:rPr lang="tr-TR" sz="3400" smtClean="0">
                <a:solidFill>
                  <a:schemeClr val="folHlink"/>
                </a:solidFill>
              </a:rPr>
              <a:t>Anoreksi</a:t>
            </a:r>
          </a:p>
          <a:p>
            <a:pPr>
              <a:spcBef>
                <a:spcPct val="0"/>
              </a:spcBef>
            </a:pPr>
            <a:r>
              <a:rPr lang="en-AU" sz="3400" smtClean="0">
                <a:solidFill>
                  <a:srgbClr val="FF6600"/>
                </a:solidFill>
              </a:rPr>
              <a:t>-</a:t>
            </a:r>
            <a:r>
              <a:rPr lang="en-AU" sz="3400" smtClean="0">
                <a:solidFill>
                  <a:schemeClr val="folHlink"/>
                </a:solidFill>
              </a:rPr>
              <a:t>Kurşun koliği</a:t>
            </a:r>
            <a:endParaRPr lang="tr-TR" sz="3400" smtClean="0">
              <a:solidFill>
                <a:schemeClr val="folHlink"/>
              </a:solidFill>
            </a:endParaRPr>
          </a:p>
          <a:p>
            <a:pPr>
              <a:spcBef>
                <a:spcPct val="0"/>
              </a:spcBef>
            </a:pPr>
            <a:endParaRPr lang="en-AU" sz="3400" smtClean="0"/>
          </a:p>
          <a:p>
            <a:pPr>
              <a:spcBef>
                <a:spcPct val="0"/>
              </a:spcBef>
            </a:pPr>
            <a:r>
              <a:rPr lang="en-AU" sz="3400" b="1" smtClean="0">
                <a:solidFill>
                  <a:srgbClr val="FF6600"/>
                </a:solidFill>
              </a:rPr>
              <a:t>Nörolojik etkiler:</a:t>
            </a:r>
            <a:endParaRPr lang="en-AU" sz="3400" smtClean="0"/>
          </a:p>
          <a:p>
            <a:pPr>
              <a:spcBef>
                <a:spcPct val="0"/>
              </a:spcBef>
            </a:pPr>
            <a:r>
              <a:rPr lang="en-AU" sz="3400" smtClean="0">
                <a:solidFill>
                  <a:srgbClr val="FF6600"/>
                </a:solidFill>
              </a:rPr>
              <a:t>-</a:t>
            </a:r>
            <a:r>
              <a:rPr lang="en-AU" sz="3400" smtClean="0">
                <a:solidFill>
                  <a:schemeClr val="folHlink"/>
                </a:solidFill>
              </a:rPr>
              <a:t>Çocuklarda IQ skorlarında azalma</a:t>
            </a:r>
          </a:p>
          <a:p>
            <a:pPr>
              <a:spcBef>
                <a:spcPct val="0"/>
              </a:spcBef>
            </a:pPr>
            <a:r>
              <a:rPr lang="en-AU" sz="3400" smtClean="0">
                <a:solidFill>
                  <a:srgbClr val="FF6600"/>
                </a:solidFill>
              </a:rPr>
              <a:t>-</a:t>
            </a:r>
            <a:r>
              <a:rPr lang="en-AU" sz="3400" smtClean="0">
                <a:solidFill>
                  <a:schemeClr val="folHlink"/>
                </a:solidFill>
              </a:rPr>
              <a:t>Kurşun ensefalopatisi</a:t>
            </a:r>
          </a:p>
          <a:p>
            <a:pPr>
              <a:spcBef>
                <a:spcPct val="0"/>
              </a:spcBef>
            </a:pPr>
            <a:r>
              <a:rPr lang="en-AU" sz="3400" smtClean="0">
                <a:solidFill>
                  <a:srgbClr val="FF6600"/>
                </a:solidFill>
              </a:rPr>
              <a:t>-</a:t>
            </a:r>
            <a:r>
              <a:rPr lang="en-AU" sz="3400" smtClean="0">
                <a:solidFill>
                  <a:schemeClr val="folHlink"/>
                </a:solidFill>
              </a:rPr>
              <a:t>Periferal nöropati</a:t>
            </a:r>
            <a:endParaRPr lang="tr-TR" b="1"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9" name="Rectangle 3"/>
          <p:cNvSpPr>
            <a:spLocks noGrp="1" noChangeArrowheads="1"/>
          </p:cNvSpPr>
          <p:nvPr>
            <p:ph type="subTitle" idx="1"/>
          </p:nvPr>
        </p:nvSpPr>
        <p:spPr>
          <a:xfrm>
            <a:off x="609600" y="533400"/>
            <a:ext cx="8077200" cy="5715000"/>
          </a:xfrm>
        </p:spPr>
        <p:txBody>
          <a:bodyPr anchor="ctr">
            <a:normAutofit lnSpcReduction="10000"/>
          </a:bodyPr>
          <a:lstStyle/>
          <a:p>
            <a:pPr fontAlgn="auto">
              <a:spcAft>
                <a:spcPts val="0"/>
              </a:spcAft>
              <a:buFont typeface="Wingdings"/>
              <a:buNone/>
              <a:defRPr/>
            </a:pPr>
            <a:r>
              <a:rPr lang="en-AU" sz="3400" b="1" dirty="0" err="1">
                <a:solidFill>
                  <a:srgbClr val="FF6600"/>
                </a:solidFill>
                <a:effectLst>
                  <a:outerShdw blurRad="38100" dist="38100" dir="2700000" algn="tl">
                    <a:srgbClr val="000000"/>
                  </a:outerShdw>
                </a:effectLst>
              </a:rPr>
              <a:t>Hematolojik</a:t>
            </a:r>
            <a:r>
              <a:rPr lang="en-AU" sz="3400" b="1" dirty="0">
                <a:solidFill>
                  <a:srgbClr val="FF6600"/>
                </a:solidFill>
                <a:effectLst>
                  <a:outerShdw blurRad="38100" dist="38100" dir="2700000" algn="tl">
                    <a:srgbClr val="000000"/>
                  </a:outerShdw>
                </a:effectLst>
              </a:rPr>
              <a:t> </a:t>
            </a:r>
            <a:r>
              <a:rPr lang="en-AU" sz="3400" b="1" dirty="0" err="1">
                <a:solidFill>
                  <a:srgbClr val="FF6600"/>
                </a:solidFill>
                <a:effectLst>
                  <a:outerShdw blurRad="38100" dist="38100" dir="2700000" algn="tl">
                    <a:srgbClr val="000000"/>
                  </a:outerShdw>
                </a:effectLst>
              </a:rPr>
              <a:t>etkiler</a:t>
            </a:r>
            <a:r>
              <a:rPr lang="en-AU" sz="3400" b="1" dirty="0">
                <a:solidFill>
                  <a:srgbClr val="FF6600"/>
                </a:solidFill>
                <a:effectLst>
                  <a:outerShdw blurRad="38100" dist="38100" dir="2700000" algn="tl">
                    <a:srgbClr val="000000"/>
                  </a:outerShdw>
                </a:effectLst>
              </a:rPr>
              <a:t>:</a:t>
            </a:r>
            <a:r>
              <a:rPr lang="en-AU" dirty="0">
                <a:effectLst>
                  <a:outerShdw blurRad="38100" dist="38100" dir="2700000" algn="tl">
                    <a:srgbClr val="000000"/>
                  </a:outerShdw>
                </a:effectLst>
              </a:rPr>
              <a:t>      </a:t>
            </a:r>
            <a:r>
              <a:rPr lang="en-AU" b="1" dirty="0">
                <a:effectLst>
                  <a:outerShdw blurRad="38100" dist="38100" dir="2700000" algn="tl">
                    <a:srgbClr val="000000"/>
                  </a:outerShdw>
                </a:effectLst>
              </a:rPr>
              <a:t> </a:t>
            </a:r>
          </a:p>
          <a:p>
            <a:pPr fontAlgn="auto">
              <a:spcAft>
                <a:spcPts val="0"/>
              </a:spcAft>
              <a:buFont typeface="Wingdings"/>
              <a:buNone/>
              <a:defRPr/>
            </a:pPr>
            <a:r>
              <a:rPr lang="en-AU" sz="3300" b="1" dirty="0">
                <a:solidFill>
                  <a:srgbClr val="FF6600"/>
                </a:solidFill>
                <a:effectLst>
                  <a:outerShdw blurRad="38100" dist="38100" dir="2700000" algn="tl">
                    <a:srgbClr val="000000"/>
                  </a:outerShdw>
                </a:effectLst>
              </a:rPr>
              <a:t>-</a:t>
            </a:r>
            <a:r>
              <a:rPr lang="en-AU" sz="3300" dirty="0" err="1">
                <a:solidFill>
                  <a:schemeClr val="folHlink"/>
                </a:solidFill>
                <a:effectLst>
                  <a:outerShdw blurRad="38100" dist="38100" dir="2700000" algn="tl">
                    <a:srgbClr val="000000"/>
                  </a:outerShdw>
                </a:effectLst>
              </a:rPr>
              <a:t>Kurşun</a:t>
            </a:r>
            <a:r>
              <a:rPr lang="en-AU" sz="3300" dirty="0">
                <a:solidFill>
                  <a:schemeClr val="folHlink"/>
                </a:solidFill>
                <a:effectLst>
                  <a:outerShdw blurRad="38100" dist="38100" dir="2700000" algn="tl">
                    <a:srgbClr val="000000"/>
                  </a:outerShdw>
                </a:effectLst>
              </a:rPr>
              <a:t> </a:t>
            </a:r>
            <a:r>
              <a:rPr lang="en-AU" sz="3300" dirty="0" err="1">
                <a:solidFill>
                  <a:schemeClr val="folHlink"/>
                </a:solidFill>
                <a:effectLst>
                  <a:outerShdw blurRad="38100" dist="38100" dir="2700000" algn="tl">
                    <a:srgbClr val="000000"/>
                  </a:outerShdw>
                </a:effectLst>
              </a:rPr>
              <a:t>anemisi</a:t>
            </a:r>
            <a:r>
              <a:rPr lang="en-AU" sz="3300" dirty="0">
                <a:effectLst>
                  <a:outerShdw blurRad="38100" dist="38100" dir="2700000" algn="tl">
                    <a:srgbClr val="000000"/>
                  </a:outerShdw>
                </a:effectLst>
              </a:rPr>
              <a:t> </a:t>
            </a:r>
            <a:endParaRPr lang="tr-TR" sz="3300" dirty="0">
              <a:effectLst>
                <a:outerShdw blurRad="38100" dist="38100" dir="2700000" algn="tl">
                  <a:srgbClr val="000000"/>
                </a:outerShdw>
              </a:effectLst>
            </a:endParaRPr>
          </a:p>
          <a:p>
            <a:pPr fontAlgn="auto">
              <a:spcAft>
                <a:spcPts val="0"/>
              </a:spcAft>
              <a:buFont typeface="Wingdings"/>
              <a:buNone/>
              <a:defRPr/>
            </a:pPr>
            <a:r>
              <a:rPr lang="en-AU" sz="3300" dirty="0">
                <a:solidFill>
                  <a:schemeClr val="folHlink"/>
                </a:solidFill>
                <a:effectLst>
                  <a:outerShdw blurRad="38100" dist="38100" dir="2700000" algn="tl">
                    <a:srgbClr val="000000"/>
                  </a:outerShdw>
                </a:effectLst>
              </a:rPr>
              <a:t> </a:t>
            </a:r>
            <a:r>
              <a:rPr lang="en-AU" sz="3300" dirty="0" smtClean="0">
                <a:solidFill>
                  <a:schemeClr val="folHlink"/>
                </a:solidFill>
                <a:effectLst>
                  <a:outerShdw blurRad="38100" dist="38100" dir="2700000" algn="tl">
                    <a:srgbClr val="000000"/>
                  </a:outerShdw>
                </a:effectLst>
              </a:rPr>
              <a:t> </a:t>
            </a:r>
            <a:r>
              <a:rPr lang="en-AU" sz="3300" dirty="0">
                <a:solidFill>
                  <a:schemeClr val="folHlink"/>
                </a:solidFill>
                <a:effectLst>
                  <a:outerShdw blurRad="38100" dist="38100" dir="2700000" algn="tl">
                    <a:srgbClr val="000000"/>
                  </a:outerShdw>
                </a:effectLst>
              </a:rPr>
              <a:t>Hem </a:t>
            </a:r>
            <a:r>
              <a:rPr lang="en-AU" sz="3300" dirty="0" err="1">
                <a:solidFill>
                  <a:schemeClr val="folHlink"/>
                </a:solidFill>
                <a:effectLst>
                  <a:outerShdw blurRad="38100" dist="38100" dir="2700000" algn="tl">
                    <a:srgbClr val="000000"/>
                  </a:outerShdw>
                </a:effectLst>
              </a:rPr>
              <a:t>sentezinin</a:t>
            </a:r>
            <a:r>
              <a:rPr lang="en-AU" sz="3300" dirty="0">
                <a:solidFill>
                  <a:schemeClr val="folHlink"/>
                </a:solidFill>
                <a:effectLst>
                  <a:outerShdw blurRad="38100" dist="38100" dir="2700000" algn="tl">
                    <a:srgbClr val="000000"/>
                  </a:outerShdw>
                </a:effectLst>
              </a:rPr>
              <a:t> </a:t>
            </a:r>
            <a:r>
              <a:rPr lang="en-AU" sz="3300" dirty="0" err="1">
                <a:solidFill>
                  <a:schemeClr val="folHlink"/>
                </a:solidFill>
                <a:effectLst>
                  <a:outerShdw blurRad="38100" dist="38100" dir="2700000" algn="tl">
                    <a:srgbClr val="000000"/>
                  </a:outerShdw>
                </a:effectLst>
              </a:rPr>
              <a:t>inhibisyonu</a:t>
            </a:r>
            <a:endParaRPr lang="en-AU" sz="3300" dirty="0">
              <a:solidFill>
                <a:schemeClr val="folHlink"/>
              </a:solidFill>
              <a:effectLst>
                <a:outerShdw blurRad="38100" dist="38100" dir="2700000" algn="tl">
                  <a:srgbClr val="000000"/>
                </a:outerShdw>
              </a:effectLst>
            </a:endParaRPr>
          </a:p>
          <a:p>
            <a:pPr fontAlgn="auto">
              <a:spcAft>
                <a:spcPts val="0"/>
              </a:spcAft>
              <a:buFont typeface="Wingdings"/>
              <a:buNone/>
              <a:defRPr/>
            </a:pPr>
            <a:r>
              <a:rPr lang="en-AU" sz="3300" dirty="0">
                <a:solidFill>
                  <a:schemeClr val="folHlink"/>
                </a:solidFill>
                <a:effectLst>
                  <a:outerShdw blurRad="38100" dist="38100" dir="2700000" algn="tl">
                    <a:srgbClr val="000000"/>
                  </a:outerShdw>
                </a:effectLst>
              </a:rPr>
              <a:t> </a:t>
            </a:r>
            <a:r>
              <a:rPr lang="en-AU" sz="3300" dirty="0" smtClean="0">
                <a:solidFill>
                  <a:schemeClr val="folHlink"/>
                </a:solidFill>
                <a:effectLst>
                  <a:outerShdw blurRad="38100" dist="38100" dir="2700000" algn="tl">
                    <a:srgbClr val="000000"/>
                  </a:outerShdw>
                </a:effectLst>
              </a:rPr>
              <a:t> </a:t>
            </a:r>
            <a:r>
              <a:rPr lang="en-AU" sz="3300" dirty="0" err="1">
                <a:solidFill>
                  <a:schemeClr val="folHlink"/>
                </a:solidFill>
                <a:effectLst>
                  <a:outerShdw blurRad="38100" dist="38100" dir="2700000" algn="tl">
                    <a:srgbClr val="000000"/>
                  </a:outerShdw>
                </a:effectLst>
              </a:rPr>
              <a:t>Eritrositlerin</a:t>
            </a:r>
            <a:r>
              <a:rPr lang="en-AU" sz="3300" dirty="0">
                <a:solidFill>
                  <a:schemeClr val="folHlink"/>
                </a:solidFill>
                <a:effectLst>
                  <a:outerShdw blurRad="38100" dist="38100" dir="2700000" algn="tl">
                    <a:srgbClr val="000000"/>
                  </a:outerShdw>
                </a:effectLst>
              </a:rPr>
              <a:t> </a:t>
            </a:r>
            <a:r>
              <a:rPr lang="en-AU" sz="3300" dirty="0" err="1">
                <a:solidFill>
                  <a:schemeClr val="folHlink"/>
                </a:solidFill>
                <a:effectLst>
                  <a:outerShdw blurRad="38100" dist="38100" dir="2700000" algn="tl">
                    <a:srgbClr val="000000"/>
                  </a:outerShdw>
                </a:effectLst>
              </a:rPr>
              <a:t>yarı</a:t>
            </a:r>
            <a:r>
              <a:rPr lang="en-AU" sz="3300" dirty="0">
                <a:solidFill>
                  <a:schemeClr val="folHlink"/>
                </a:solidFill>
                <a:effectLst>
                  <a:outerShdw blurRad="38100" dist="38100" dir="2700000" algn="tl">
                    <a:srgbClr val="000000"/>
                  </a:outerShdw>
                </a:effectLst>
              </a:rPr>
              <a:t> </a:t>
            </a:r>
            <a:r>
              <a:rPr lang="en-AU" sz="3300" dirty="0" err="1">
                <a:solidFill>
                  <a:schemeClr val="folHlink"/>
                </a:solidFill>
                <a:effectLst>
                  <a:outerShdw blurRad="38100" dist="38100" dir="2700000" algn="tl">
                    <a:srgbClr val="000000"/>
                  </a:outerShdw>
                </a:effectLst>
              </a:rPr>
              <a:t>ömrünün</a:t>
            </a:r>
            <a:r>
              <a:rPr lang="en-AU" sz="3300" dirty="0">
                <a:solidFill>
                  <a:schemeClr val="folHlink"/>
                </a:solidFill>
                <a:effectLst>
                  <a:outerShdw blurRad="38100" dist="38100" dir="2700000" algn="tl">
                    <a:srgbClr val="000000"/>
                  </a:outerShdw>
                </a:effectLst>
              </a:rPr>
              <a:t> </a:t>
            </a:r>
            <a:r>
              <a:rPr lang="en-AU" sz="3300" dirty="0" err="1" smtClean="0">
                <a:solidFill>
                  <a:schemeClr val="folHlink"/>
                </a:solidFill>
                <a:effectLst>
                  <a:outerShdw blurRad="38100" dist="38100" dir="2700000" algn="tl">
                    <a:srgbClr val="000000"/>
                  </a:outerShdw>
                </a:effectLst>
              </a:rPr>
              <a:t>azalması</a:t>
            </a:r>
            <a:endParaRPr lang="tr-TR" sz="3300" dirty="0" smtClean="0">
              <a:solidFill>
                <a:schemeClr val="folHlink"/>
              </a:solidFill>
              <a:effectLst>
                <a:outerShdw blurRad="38100" dist="38100" dir="2700000" algn="tl">
                  <a:srgbClr val="000000"/>
                </a:outerShdw>
              </a:effectLst>
            </a:endParaRPr>
          </a:p>
          <a:p>
            <a:pPr fontAlgn="auto">
              <a:spcAft>
                <a:spcPts val="0"/>
              </a:spcAft>
              <a:buFont typeface="Wingdings"/>
              <a:buNone/>
              <a:defRPr/>
            </a:pPr>
            <a:endParaRPr lang="en-AU" sz="3400" dirty="0">
              <a:solidFill>
                <a:schemeClr val="folHlink"/>
              </a:solidFill>
            </a:endParaRPr>
          </a:p>
          <a:p>
            <a:pPr fontAlgn="auto">
              <a:spcAft>
                <a:spcPts val="0"/>
              </a:spcAft>
              <a:buFont typeface="Wingdings"/>
              <a:buNone/>
              <a:defRPr/>
            </a:pPr>
            <a:r>
              <a:rPr lang="en-AU" sz="3400" b="1" dirty="0">
                <a:solidFill>
                  <a:srgbClr val="FF6600"/>
                </a:solidFill>
                <a:effectLst>
                  <a:outerShdw blurRad="38100" dist="38100" dir="2700000" algn="tl">
                    <a:srgbClr val="000000"/>
                  </a:outerShdw>
                </a:effectLst>
              </a:rPr>
              <a:t>Renal </a:t>
            </a:r>
            <a:r>
              <a:rPr lang="en-AU" sz="3400" b="1" dirty="0" err="1">
                <a:solidFill>
                  <a:srgbClr val="FF6600"/>
                </a:solidFill>
                <a:effectLst>
                  <a:outerShdw blurRad="38100" dist="38100" dir="2700000" algn="tl">
                    <a:srgbClr val="000000"/>
                  </a:outerShdw>
                </a:effectLst>
              </a:rPr>
              <a:t>etkiler</a:t>
            </a:r>
            <a:r>
              <a:rPr lang="en-AU" sz="3400" b="1" dirty="0">
                <a:solidFill>
                  <a:srgbClr val="FF6600"/>
                </a:solidFill>
                <a:effectLst>
                  <a:outerShdw blurRad="38100" dist="38100" dir="2700000" algn="tl">
                    <a:srgbClr val="000000"/>
                  </a:outerShdw>
                </a:effectLst>
              </a:rPr>
              <a:t>:</a:t>
            </a:r>
            <a:r>
              <a:rPr lang="en-AU" b="1" dirty="0"/>
              <a:t> </a:t>
            </a:r>
            <a:endParaRPr lang="en-AU" b="1" dirty="0">
              <a:effectLst>
                <a:outerShdw blurRad="38100" dist="38100" dir="2700000" algn="tl">
                  <a:srgbClr val="000000"/>
                </a:outerShdw>
              </a:effectLst>
            </a:endParaRPr>
          </a:p>
          <a:p>
            <a:pPr fontAlgn="auto">
              <a:spcAft>
                <a:spcPts val="0"/>
              </a:spcAft>
              <a:buFont typeface="Wingdings"/>
              <a:buNone/>
              <a:defRPr/>
            </a:pPr>
            <a:r>
              <a:rPr lang="en-AU" sz="3300" b="1" dirty="0">
                <a:solidFill>
                  <a:srgbClr val="FF6600"/>
                </a:solidFill>
                <a:effectLst>
                  <a:outerShdw blurRad="38100" dist="38100" dir="2700000" algn="tl">
                    <a:srgbClr val="000000"/>
                  </a:outerShdw>
                </a:effectLst>
              </a:rPr>
              <a:t>-</a:t>
            </a:r>
            <a:r>
              <a:rPr lang="en-AU" sz="3300" dirty="0" err="1">
                <a:solidFill>
                  <a:schemeClr val="folHlink"/>
                </a:solidFill>
              </a:rPr>
              <a:t>Proksimal</a:t>
            </a:r>
            <a:r>
              <a:rPr lang="en-AU" sz="3300" dirty="0">
                <a:solidFill>
                  <a:schemeClr val="folHlink"/>
                </a:solidFill>
              </a:rPr>
              <a:t> </a:t>
            </a:r>
            <a:r>
              <a:rPr lang="en-AU" sz="3300" dirty="0" err="1">
                <a:solidFill>
                  <a:schemeClr val="folHlink"/>
                </a:solidFill>
              </a:rPr>
              <a:t>Tubullerde</a:t>
            </a:r>
            <a:r>
              <a:rPr lang="en-AU" sz="3300" dirty="0">
                <a:solidFill>
                  <a:schemeClr val="folHlink"/>
                </a:solidFill>
              </a:rPr>
              <a:t> </a:t>
            </a:r>
            <a:r>
              <a:rPr lang="en-AU" sz="3300" dirty="0" err="1">
                <a:solidFill>
                  <a:schemeClr val="folHlink"/>
                </a:solidFill>
              </a:rPr>
              <a:t>hasar</a:t>
            </a:r>
            <a:r>
              <a:rPr lang="en-AU" sz="3300" dirty="0"/>
              <a:t> </a:t>
            </a:r>
            <a:endParaRPr lang="tr-TR" sz="3300" dirty="0">
              <a:effectLst>
                <a:outerShdw blurRad="38100" dist="38100" dir="2700000" algn="tl">
                  <a:srgbClr val="000000"/>
                </a:outerShdw>
              </a:effectLst>
            </a:endParaRPr>
          </a:p>
          <a:p>
            <a:pPr fontAlgn="auto">
              <a:spcAft>
                <a:spcPts val="0"/>
              </a:spcAft>
              <a:buFont typeface="Wingdings"/>
              <a:buNone/>
              <a:defRPr/>
            </a:pPr>
            <a:r>
              <a:rPr lang="en-AU" sz="3300" dirty="0">
                <a:solidFill>
                  <a:srgbClr val="FF6600"/>
                </a:solidFill>
                <a:effectLst>
                  <a:outerShdw blurRad="38100" dist="38100" dir="2700000" algn="tl">
                    <a:srgbClr val="000000"/>
                  </a:outerShdw>
                </a:effectLst>
              </a:rPr>
              <a:t>-</a:t>
            </a:r>
            <a:r>
              <a:rPr lang="en-AU" sz="3300" dirty="0" err="1">
                <a:solidFill>
                  <a:schemeClr val="folHlink"/>
                </a:solidFill>
              </a:rPr>
              <a:t>İnterstisiyel</a:t>
            </a:r>
            <a:r>
              <a:rPr lang="en-AU" sz="3300" dirty="0">
                <a:solidFill>
                  <a:schemeClr val="folHlink"/>
                </a:solidFill>
              </a:rPr>
              <a:t> </a:t>
            </a:r>
            <a:r>
              <a:rPr lang="en-AU" sz="3300" dirty="0" err="1">
                <a:solidFill>
                  <a:schemeClr val="folHlink"/>
                </a:solidFill>
              </a:rPr>
              <a:t>nefropati</a:t>
            </a:r>
            <a:r>
              <a:rPr lang="en-AU" sz="3300" dirty="0"/>
              <a:t> </a:t>
            </a:r>
            <a:endParaRPr lang="en-AU" sz="3300" dirty="0">
              <a:solidFill>
                <a:schemeClr val="folHlink"/>
              </a:solidFill>
              <a:effectLst>
                <a:outerShdw blurRad="38100" dist="38100" dir="2700000" algn="tl">
                  <a:srgbClr val="000000"/>
                </a:outerShdw>
              </a:effectLst>
            </a:endParaRPr>
          </a:p>
          <a:p>
            <a:pPr fontAlgn="auto">
              <a:spcAft>
                <a:spcPts val="0"/>
              </a:spcAft>
              <a:buFont typeface="Wingdings"/>
              <a:buNone/>
              <a:defRPr/>
            </a:pPr>
            <a:r>
              <a:rPr lang="en-AU" sz="3300" dirty="0">
                <a:solidFill>
                  <a:srgbClr val="FF6600"/>
                </a:solidFill>
                <a:effectLst>
                  <a:outerShdw blurRad="38100" dist="38100" dir="2700000" algn="tl">
                    <a:srgbClr val="000000"/>
                  </a:outerShdw>
                </a:effectLst>
              </a:rPr>
              <a:t>-</a:t>
            </a:r>
            <a:r>
              <a:rPr lang="en-AU" sz="3300" dirty="0" err="1">
                <a:solidFill>
                  <a:schemeClr val="folHlink"/>
                </a:solidFill>
              </a:rPr>
              <a:t>Saturnin</a:t>
            </a:r>
            <a:r>
              <a:rPr lang="en-AU" sz="3300" dirty="0">
                <a:solidFill>
                  <a:schemeClr val="folHlink"/>
                </a:solidFill>
              </a:rPr>
              <a:t> gut (</a:t>
            </a:r>
            <a:r>
              <a:rPr lang="en-AU" sz="3300" dirty="0" err="1">
                <a:solidFill>
                  <a:schemeClr val="folHlink"/>
                </a:solidFill>
              </a:rPr>
              <a:t>Ürik</a:t>
            </a:r>
            <a:r>
              <a:rPr lang="en-AU" sz="3300" dirty="0">
                <a:solidFill>
                  <a:schemeClr val="folHlink"/>
                </a:solidFill>
              </a:rPr>
              <a:t> </a:t>
            </a:r>
            <a:r>
              <a:rPr lang="en-AU" sz="3300" dirty="0" err="1">
                <a:solidFill>
                  <a:schemeClr val="folHlink"/>
                </a:solidFill>
              </a:rPr>
              <a:t>asit</a:t>
            </a:r>
            <a:r>
              <a:rPr lang="en-AU" sz="3300" dirty="0">
                <a:solidFill>
                  <a:schemeClr val="folHlink"/>
                </a:solidFill>
              </a:rPr>
              <a:t> </a:t>
            </a:r>
            <a:r>
              <a:rPr lang="en-AU" sz="3300" dirty="0" err="1">
                <a:solidFill>
                  <a:schemeClr val="folHlink"/>
                </a:solidFill>
              </a:rPr>
              <a:t>kristallerinin</a:t>
            </a:r>
            <a:r>
              <a:rPr lang="en-AU" sz="3300" dirty="0">
                <a:solidFill>
                  <a:schemeClr val="folHlink"/>
                </a:solidFill>
              </a:rPr>
              <a:t> </a:t>
            </a:r>
            <a:r>
              <a:rPr lang="en-AU" sz="3300" dirty="0" err="1">
                <a:solidFill>
                  <a:schemeClr val="folHlink"/>
                </a:solidFill>
              </a:rPr>
              <a:t>eklemlerde</a:t>
            </a:r>
            <a:r>
              <a:rPr lang="en-AU" sz="3300" dirty="0">
                <a:solidFill>
                  <a:schemeClr val="folHlink"/>
                </a:solidFill>
              </a:rPr>
              <a:t> </a:t>
            </a:r>
            <a:r>
              <a:rPr lang="en-AU" sz="3300" dirty="0" err="1">
                <a:solidFill>
                  <a:schemeClr val="folHlink"/>
                </a:solidFill>
              </a:rPr>
              <a:t>birikmesi</a:t>
            </a:r>
            <a:r>
              <a:rPr lang="en-AU" sz="3300" dirty="0">
                <a:solidFill>
                  <a:schemeClr val="folHlink"/>
                </a:solidFill>
              </a:rPr>
              <a:t>)</a:t>
            </a:r>
            <a:endParaRPr lang="tr-TR"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Dikdörtgen"/>
          <p:cNvSpPr/>
          <p:nvPr/>
        </p:nvSpPr>
        <p:spPr>
          <a:xfrm>
            <a:off x="827088" y="1341438"/>
            <a:ext cx="7345362" cy="4276725"/>
          </a:xfrm>
          <a:prstGeom prst="rect">
            <a:avLst/>
          </a:prstGeom>
        </p:spPr>
        <p:txBody>
          <a:bodyPr>
            <a:spAutoFit/>
          </a:bodyPr>
          <a:lstStyle/>
          <a:p>
            <a:pPr eaLnBrk="0" hangingPunct="0">
              <a:defRPr/>
            </a:pPr>
            <a:r>
              <a:rPr lang="tr-TR" sz="3400" dirty="0">
                <a:latin typeface="+mn-lt"/>
              </a:rPr>
              <a:t>16. yy </a:t>
            </a:r>
            <a:r>
              <a:rPr lang="tr-TR" sz="3400" dirty="0" err="1">
                <a:latin typeface="+mn-lt"/>
              </a:rPr>
              <a:t>Paracelsus</a:t>
            </a:r>
            <a:r>
              <a:rPr lang="tr-TR" sz="3400" dirty="0">
                <a:latin typeface="+mn-lt"/>
              </a:rPr>
              <a:t> : “Her madde zehirdir, zehir olmayan madde yoktur; ilacı zehirden ayıran dozudur” : Modern toksikolojinin temeli! 	</a:t>
            </a:r>
          </a:p>
          <a:p>
            <a:pPr eaLnBrk="0" hangingPunct="0">
              <a:defRPr/>
            </a:pPr>
            <a:endParaRPr lang="tr-TR" sz="3400" dirty="0">
              <a:latin typeface="+mn-lt"/>
            </a:endParaRPr>
          </a:p>
          <a:p>
            <a:pPr eaLnBrk="0" hangingPunct="0">
              <a:defRPr/>
            </a:pPr>
            <a:r>
              <a:rPr lang="tr-TR" sz="3400" dirty="0" err="1">
                <a:latin typeface="+mn-lt"/>
              </a:rPr>
              <a:t>Alfred</a:t>
            </a:r>
            <a:r>
              <a:rPr lang="tr-TR" sz="3400" dirty="0">
                <a:latin typeface="+mn-lt"/>
              </a:rPr>
              <a:t> </a:t>
            </a:r>
            <a:r>
              <a:rPr lang="tr-TR" sz="3400" dirty="0" err="1">
                <a:latin typeface="+mn-lt"/>
              </a:rPr>
              <a:t>Swaine</a:t>
            </a:r>
            <a:r>
              <a:rPr lang="tr-TR" sz="3400" dirty="0">
                <a:latin typeface="+mn-lt"/>
              </a:rPr>
              <a:t> Taylor (1806-1880):“Küçük dozda bir zehir ilaçtır; yüksek dozda bir ilaç, zehirdir”</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Rectangle 3"/>
          <p:cNvSpPr>
            <a:spLocks noGrp="1" noChangeArrowheads="1"/>
          </p:cNvSpPr>
          <p:nvPr>
            <p:ph type="subTitle" idx="1"/>
          </p:nvPr>
        </p:nvSpPr>
        <p:spPr>
          <a:xfrm>
            <a:off x="609600" y="1600200"/>
            <a:ext cx="8001000" cy="3581400"/>
          </a:xfrm>
        </p:spPr>
        <p:txBody>
          <a:bodyPr>
            <a:normAutofit/>
          </a:bodyPr>
          <a:lstStyle/>
          <a:p>
            <a:pPr fontAlgn="auto">
              <a:spcAft>
                <a:spcPts val="0"/>
              </a:spcAft>
              <a:buFont typeface="Wingdings"/>
              <a:buNone/>
              <a:defRPr/>
            </a:pPr>
            <a:r>
              <a:rPr lang="en-AU" sz="3400" b="1" dirty="0" err="1">
                <a:solidFill>
                  <a:srgbClr val="FF6600"/>
                </a:solidFill>
                <a:effectLst>
                  <a:outerShdw blurRad="38100" dist="38100" dir="2700000" algn="tl">
                    <a:srgbClr val="000000"/>
                  </a:outerShdw>
                </a:effectLst>
              </a:rPr>
              <a:t>Yüksek</a:t>
            </a:r>
            <a:r>
              <a:rPr lang="en-AU" sz="3400" b="1" dirty="0">
                <a:solidFill>
                  <a:srgbClr val="FF6600"/>
                </a:solidFill>
                <a:effectLst>
                  <a:outerShdw blurRad="38100" dist="38100" dir="2700000" algn="tl">
                    <a:srgbClr val="000000"/>
                  </a:outerShdw>
                </a:effectLst>
              </a:rPr>
              <a:t> </a:t>
            </a:r>
            <a:r>
              <a:rPr lang="en-AU" sz="3400" b="1" dirty="0" err="1">
                <a:solidFill>
                  <a:srgbClr val="FF6600"/>
                </a:solidFill>
                <a:effectLst>
                  <a:outerShdw blurRad="38100" dist="38100" dir="2700000" algn="tl">
                    <a:srgbClr val="000000"/>
                  </a:outerShdw>
                </a:effectLst>
              </a:rPr>
              <a:t>kan</a:t>
            </a:r>
            <a:r>
              <a:rPr lang="en-AU" sz="3400" b="1" dirty="0">
                <a:solidFill>
                  <a:srgbClr val="FF6600"/>
                </a:solidFill>
                <a:effectLst>
                  <a:outerShdw blurRad="38100" dist="38100" dir="2700000" algn="tl">
                    <a:srgbClr val="000000"/>
                  </a:outerShdw>
                </a:effectLst>
              </a:rPr>
              <a:t> </a:t>
            </a:r>
            <a:r>
              <a:rPr lang="en-AU" sz="3400" b="1" dirty="0" err="1">
                <a:solidFill>
                  <a:srgbClr val="FF6600"/>
                </a:solidFill>
                <a:effectLst>
                  <a:outerShdw blurRad="38100" dist="38100" dir="2700000" algn="tl">
                    <a:srgbClr val="000000"/>
                  </a:outerShdw>
                </a:effectLst>
              </a:rPr>
              <a:t>basıncı</a:t>
            </a:r>
            <a:r>
              <a:rPr lang="en-AU" sz="3400" b="1" dirty="0">
                <a:solidFill>
                  <a:srgbClr val="FF6600"/>
                </a:solidFill>
                <a:effectLst>
                  <a:outerShdw blurRad="38100" dist="38100" dir="2700000" algn="tl">
                    <a:srgbClr val="000000"/>
                  </a:outerShdw>
                </a:effectLst>
              </a:rPr>
              <a:t>:</a:t>
            </a:r>
            <a:endParaRPr lang="en-AU" b="1" dirty="0">
              <a:effectLst>
                <a:outerShdw blurRad="38100" dist="38100" dir="2700000" algn="tl">
                  <a:srgbClr val="000000"/>
                </a:outerShdw>
              </a:effectLst>
            </a:endParaRPr>
          </a:p>
          <a:p>
            <a:pPr fontAlgn="auto">
              <a:spcAft>
                <a:spcPts val="0"/>
              </a:spcAft>
              <a:buFont typeface="Wingdings"/>
              <a:buNone/>
              <a:defRPr/>
            </a:pPr>
            <a:r>
              <a:rPr lang="en-AU" sz="3400" dirty="0">
                <a:solidFill>
                  <a:srgbClr val="FF6600"/>
                </a:solidFill>
                <a:effectLst>
                  <a:outerShdw blurRad="38100" dist="38100" dir="2700000" algn="tl">
                    <a:srgbClr val="000000"/>
                  </a:outerShdw>
                </a:effectLst>
              </a:rPr>
              <a:t>-</a:t>
            </a:r>
            <a:r>
              <a:rPr lang="en-AU" sz="3400" dirty="0" err="1">
                <a:solidFill>
                  <a:schemeClr val="folHlink"/>
                </a:solidFill>
                <a:effectLst>
                  <a:outerShdw blurRad="38100" dist="38100" dir="2700000" algn="tl">
                    <a:srgbClr val="000000"/>
                  </a:outerShdw>
                </a:effectLst>
              </a:rPr>
              <a:t>Kalsiyum</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metabolizmasının</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etkilenmesiyle</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damar</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düz</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kaslarının</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kontraksiyonu</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sonucu</a:t>
            </a:r>
            <a:r>
              <a:rPr lang="en-AU" sz="3400" b="1" dirty="0">
                <a:solidFill>
                  <a:schemeClr val="folHlink"/>
                </a:solidFill>
              </a:rPr>
              <a:t>  </a:t>
            </a:r>
          </a:p>
          <a:p>
            <a:pPr fontAlgn="auto">
              <a:spcAft>
                <a:spcPts val="0"/>
              </a:spcAft>
              <a:buFont typeface="Wingdings"/>
              <a:buNone/>
              <a:defRPr/>
            </a:pPr>
            <a:r>
              <a:rPr lang="en-AU" sz="3400" dirty="0">
                <a:solidFill>
                  <a:srgbClr val="FF6600"/>
                </a:solidFill>
                <a:effectLst>
                  <a:outerShdw blurRad="38100" dist="38100" dir="2700000" algn="tl">
                    <a:srgbClr val="000000"/>
                  </a:outerShdw>
                </a:effectLst>
              </a:rPr>
              <a:t>-</a:t>
            </a:r>
            <a:r>
              <a:rPr lang="en-AU" sz="3400" dirty="0">
                <a:solidFill>
                  <a:schemeClr val="folHlink"/>
                </a:solidFill>
                <a:effectLst>
                  <a:outerShdw blurRad="38100" dist="38100" dir="2700000" algn="tl">
                    <a:srgbClr val="000000"/>
                  </a:outerShdw>
                </a:effectLst>
              </a:rPr>
              <a:t>Renal </a:t>
            </a:r>
            <a:r>
              <a:rPr lang="en-AU" sz="3400" dirty="0" err="1">
                <a:solidFill>
                  <a:schemeClr val="folHlink"/>
                </a:solidFill>
                <a:effectLst>
                  <a:outerShdw blurRad="38100" dist="38100" dir="2700000" algn="tl">
                    <a:srgbClr val="000000"/>
                  </a:outerShdw>
                </a:effectLst>
              </a:rPr>
              <a:t>toksisite</a:t>
            </a:r>
            <a:r>
              <a:rPr lang="en-AU" sz="3400" dirty="0">
                <a:solidFill>
                  <a:schemeClr val="folHlink"/>
                </a:solidFill>
                <a:effectLst>
                  <a:outerShdw blurRad="38100" dist="38100" dir="2700000" algn="tl">
                    <a:srgbClr val="000000"/>
                  </a:outerShdw>
                </a:effectLst>
              </a:rPr>
              <a:t> </a:t>
            </a:r>
            <a:r>
              <a:rPr lang="en-AU" sz="3400" dirty="0" err="1" smtClean="0">
                <a:solidFill>
                  <a:schemeClr val="folHlink"/>
                </a:solidFill>
                <a:effectLst>
                  <a:outerShdw blurRad="38100" dist="38100" dir="2700000" algn="tl">
                    <a:srgbClr val="000000"/>
                  </a:outerShdw>
                </a:effectLst>
              </a:rPr>
              <a:t>sonucu</a:t>
            </a:r>
            <a:endParaRPr lang="tr-TR" sz="3400" dirty="0" smtClean="0">
              <a:solidFill>
                <a:schemeClr val="folHlink"/>
              </a:solidFill>
              <a:effectLst>
                <a:outerShdw blurRad="38100" dist="38100" dir="2700000" algn="tl">
                  <a:srgbClr val="000000"/>
                </a:outerShdw>
              </a:effectLst>
            </a:endParaRPr>
          </a:p>
          <a:p>
            <a:pPr fontAlgn="auto">
              <a:spcAft>
                <a:spcPts val="0"/>
              </a:spcAft>
              <a:buFont typeface="Wingdings"/>
              <a:buNone/>
              <a:defRPr/>
            </a:pPr>
            <a:endParaRPr lang="en-AU" dirty="0">
              <a:solidFill>
                <a:schemeClr val="folHlink"/>
              </a:solidFill>
              <a:effectLst>
                <a:outerShdw blurRad="38100" dist="38100" dir="2700000" algn="tl">
                  <a:srgbClr val="000000"/>
                </a:outerShdw>
              </a:effectLst>
            </a:endParaRPr>
          </a:p>
          <a:p>
            <a:pPr fontAlgn="auto">
              <a:spcAft>
                <a:spcPts val="0"/>
              </a:spcAft>
              <a:buFont typeface="Wingdings"/>
              <a:buNone/>
              <a:defRPr/>
            </a:pPr>
            <a:r>
              <a:rPr lang="en-AU" dirty="0"/>
              <a:t> </a:t>
            </a:r>
            <a:r>
              <a:rPr lang="en-AU" sz="3400" b="1" dirty="0" err="1">
                <a:solidFill>
                  <a:srgbClr val="FF6600"/>
                </a:solidFill>
                <a:effectLst>
                  <a:outerShdw blurRad="38100" dist="38100" dir="2700000" algn="tl">
                    <a:srgbClr val="000000"/>
                  </a:outerShdw>
                </a:effectLst>
              </a:rPr>
              <a:t>Gingivada</a:t>
            </a:r>
            <a:r>
              <a:rPr lang="en-AU" sz="3400" b="1" dirty="0">
                <a:solidFill>
                  <a:srgbClr val="FF6600"/>
                </a:solidFill>
                <a:effectLst>
                  <a:outerShdw blurRad="38100" dist="38100" dir="2700000" algn="tl">
                    <a:srgbClr val="000000"/>
                  </a:outerShdw>
                </a:effectLst>
              </a:rPr>
              <a:t> </a:t>
            </a:r>
            <a:r>
              <a:rPr lang="en-AU" sz="3400" b="1" dirty="0" err="1">
                <a:solidFill>
                  <a:srgbClr val="FF6600"/>
                </a:solidFill>
                <a:effectLst>
                  <a:outerShdw blurRad="38100" dist="38100" dir="2700000" algn="tl">
                    <a:srgbClr val="000000"/>
                  </a:outerShdw>
                </a:effectLst>
              </a:rPr>
              <a:t>mavi-siyah</a:t>
            </a:r>
            <a:r>
              <a:rPr lang="en-AU" sz="3400" b="1" dirty="0">
                <a:solidFill>
                  <a:srgbClr val="FF6600"/>
                </a:solidFill>
                <a:effectLst>
                  <a:outerShdw blurRad="38100" dist="38100" dir="2700000" algn="tl">
                    <a:srgbClr val="000000"/>
                  </a:outerShdw>
                </a:effectLst>
              </a:rPr>
              <a:t> </a:t>
            </a:r>
            <a:r>
              <a:rPr lang="en-AU" sz="3400" b="1" dirty="0" err="1">
                <a:solidFill>
                  <a:srgbClr val="FF6600"/>
                </a:solidFill>
                <a:effectLst>
                  <a:outerShdw blurRad="38100" dist="38100" dir="2700000" algn="tl">
                    <a:srgbClr val="000000"/>
                  </a:outerShdw>
                </a:effectLst>
              </a:rPr>
              <a:t>çizgi</a:t>
            </a:r>
            <a:endParaRPr lang="en-AU" sz="3400" b="1" dirty="0">
              <a:solidFill>
                <a:srgbClr val="FF6600"/>
              </a:solidFill>
              <a:effectLst>
                <a:outerShdw blurRad="38100" dist="38100" dir="2700000" algn="tl">
                  <a:srgbClr val="000000"/>
                </a:outerShdw>
              </a:effectLst>
            </a:endParaRPr>
          </a:p>
          <a:p>
            <a:pPr fontAlgn="auto">
              <a:spcAft>
                <a:spcPts val="0"/>
              </a:spcAft>
              <a:buFont typeface="Wingdings"/>
              <a:buNone/>
              <a:defRPr/>
            </a:pPr>
            <a:endParaRPr lang="tr-TR" b="1"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1" name="Rectangle 3"/>
          <p:cNvSpPr>
            <a:spLocks noGrp="1" noChangeArrowheads="1"/>
          </p:cNvSpPr>
          <p:nvPr>
            <p:ph type="subTitle" idx="1"/>
          </p:nvPr>
        </p:nvSpPr>
        <p:spPr>
          <a:xfrm>
            <a:off x="609600" y="609600"/>
            <a:ext cx="8066088" cy="5248275"/>
          </a:xfrm>
        </p:spPr>
        <p:txBody>
          <a:bodyPr>
            <a:noAutofit/>
          </a:bodyPr>
          <a:lstStyle/>
          <a:p>
            <a:pPr fontAlgn="auto">
              <a:spcAft>
                <a:spcPts val="0"/>
              </a:spcAft>
              <a:buFont typeface="Wingdings"/>
              <a:buNone/>
              <a:defRPr/>
            </a:pPr>
            <a:r>
              <a:rPr lang="en-AU" sz="3400" b="1" dirty="0">
                <a:solidFill>
                  <a:srgbClr val="FF6600"/>
                </a:solidFill>
                <a:effectLst>
                  <a:outerShdw blurRad="38100" dist="38100" dir="2700000" algn="tl">
                    <a:srgbClr val="000000"/>
                  </a:outerShdw>
                </a:effectLst>
                <a:sym typeface="Symbol" pitchFamily="18" charset="2"/>
              </a:rPr>
              <a:t></a:t>
            </a:r>
            <a:r>
              <a:rPr lang="en-AU" sz="3400" b="1" dirty="0" err="1">
                <a:solidFill>
                  <a:srgbClr val="FF6600"/>
                </a:solidFill>
                <a:effectLst>
                  <a:outerShdw blurRad="38100" dist="38100" dir="2700000" algn="tl">
                    <a:srgbClr val="000000"/>
                  </a:outerShdw>
                </a:effectLst>
              </a:rPr>
              <a:t>Kurşuna</a:t>
            </a:r>
            <a:r>
              <a:rPr lang="en-AU" sz="3400" b="1" dirty="0">
                <a:solidFill>
                  <a:srgbClr val="FF6600"/>
                </a:solidFill>
                <a:effectLst>
                  <a:outerShdw blurRad="38100" dist="38100" dir="2700000" algn="tl">
                    <a:srgbClr val="000000"/>
                  </a:outerShdw>
                </a:effectLst>
              </a:rPr>
              <a:t> </a:t>
            </a:r>
            <a:r>
              <a:rPr lang="en-AU" sz="3400" b="1" dirty="0" err="1">
                <a:solidFill>
                  <a:srgbClr val="FF6600"/>
                </a:solidFill>
                <a:effectLst>
                  <a:outerShdw blurRad="38100" dist="38100" dir="2700000" algn="tl">
                    <a:srgbClr val="000000"/>
                  </a:outerShdw>
                </a:effectLst>
              </a:rPr>
              <a:t>maruziyetin</a:t>
            </a:r>
            <a:r>
              <a:rPr lang="en-AU" sz="3400" b="1" dirty="0">
                <a:solidFill>
                  <a:srgbClr val="FF6600"/>
                </a:solidFill>
                <a:effectLst>
                  <a:outerShdw blurRad="38100" dist="38100" dir="2700000" algn="tl">
                    <a:srgbClr val="000000"/>
                  </a:outerShdw>
                </a:effectLst>
              </a:rPr>
              <a:t> </a:t>
            </a:r>
            <a:r>
              <a:rPr lang="en-AU" sz="3400" b="1" dirty="0" err="1">
                <a:solidFill>
                  <a:srgbClr val="FF6600"/>
                </a:solidFill>
                <a:effectLst>
                  <a:outerShdw blurRad="38100" dist="38100" dir="2700000" algn="tl">
                    <a:srgbClr val="000000"/>
                  </a:outerShdw>
                </a:effectLst>
              </a:rPr>
              <a:t>biyolojik</a:t>
            </a:r>
            <a:r>
              <a:rPr lang="en-AU" sz="3400" b="1" dirty="0">
                <a:solidFill>
                  <a:srgbClr val="FF6600"/>
                </a:solidFill>
                <a:effectLst>
                  <a:outerShdw blurRad="38100" dist="38100" dir="2700000" algn="tl">
                    <a:srgbClr val="000000"/>
                  </a:outerShdw>
                </a:effectLst>
              </a:rPr>
              <a:t> </a:t>
            </a:r>
            <a:r>
              <a:rPr lang="en-AU" sz="3400" b="1" dirty="0" err="1">
                <a:solidFill>
                  <a:srgbClr val="FF6600"/>
                </a:solidFill>
                <a:effectLst>
                  <a:outerShdw blurRad="38100" dist="38100" dir="2700000" algn="tl">
                    <a:srgbClr val="000000"/>
                  </a:outerShdw>
                </a:effectLst>
              </a:rPr>
              <a:t>izlenmesi</a:t>
            </a:r>
            <a:r>
              <a:rPr lang="en-AU" sz="3400" b="1" dirty="0">
                <a:solidFill>
                  <a:srgbClr val="FF6600"/>
                </a:solidFill>
                <a:effectLst>
                  <a:outerShdw blurRad="38100" dist="38100" dir="2700000" algn="tl">
                    <a:srgbClr val="000000"/>
                  </a:outerShdw>
                </a:effectLst>
              </a:rPr>
              <a:t>:</a:t>
            </a:r>
            <a:r>
              <a:rPr lang="en-AU" sz="3400" dirty="0">
                <a:effectLst>
                  <a:outerShdw blurRad="38100" dist="38100" dir="2700000" algn="tl">
                    <a:srgbClr val="000000"/>
                  </a:outerShdw>
                </a:effectLst>
              </a:rPr>
              <a:t> </a:t>
            </a:r>
          </a:p>
          <a:p>
            <a:pPr fontAlgn="auto">
              <a:spcAft>
                <a:spcPts val="0"/>
              </a:spcAft>
              <a:buFont typeface="Wingdings"/>
              <a:buNone/>
              <a:defRPr/>
            </a:pPr>
            <a:r>
              <a:rPr lang="en-AU" sz="3400" dirty="0">
                <a:solidFill>
                  <a:srgbClr val="FF6600"/>
                </a:solidFill>
                <a:effectLst>
                  <a:outerShdw blurRad="38100" dist="38100" dir="2700000" algn="tl">
                    <a:srgbClr val="000000"/>
                  </a:outerShdw>
                </a:effectLst>
              </a:rPr>
              <a:t>-</a:t>
            </a:r>
            <a:r>
              <a:rPr lang="en-AU" sz="3400" dirty="0">
                <a:solidFill>
                  <a:schemeClr val="folHlink"/>
                </a:solidFill>
                <a:effectLst>
                  <a:outerShdw blurRad="38100" dist="38100" dir="2700000" algn="tl">
                    <a:srgbClr val="000000"/>
                  </a:outerShdw>
                </a:effectLst>
              </a:rPr>
              <a:t>Kanda </a:t>
            </a:r>
            <a:r>
              <a:rPr lang="en-AU" sz="3400" dirty="0" err="1">
                <a:solidFill>
                  <a:schemeClr val="folHlink"/>
                </a:solidFill>
                <a:effectLst>
                  <a:outerShdw blurRad="38100" dist="38100" dir="2700000" algn="tl">
                    <a:srgbClr val="000000"/>
                  </a:outerShdw>
                </a:effectLst>
              </a:rPr>
              <a:t>kurşun</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düzeyi</a:t>
            </a:r>
            <a:r>
              <a:rPr lang="en-AU" sz="3400" dirty="0">
                <a:solidFill>
                  <a:schemeClr val="folHlink"/>
                </a:solidFill>
                <a:effectLst>
                  <a:outerShdw blurRad="38100" dist="38100" dir="2700000" algn="tl">
                    <a:srgbClr val="000000"/>
                  </a:outerShdw>
                </a:effectLst>
              </a:rPr>
              <a:t> </a:t>
            </a:r>
          </a:p>
          <a:p>
            <a:pPr fontAlgn="auto">
              <a:spcAft>
                <a:spcPts val="0"/>
              </a:spcAft>
              <a:buFont typeface="Wingdings"/>
              <a:buNone/>
              <a:defRPr/>
            </a:pPr>
            <a:r>
              <a:rPr lang="en-AU" sz="3400" dirty="0">
                <a:solidFill>
                  <a:srgbClr val="FF6600"/>
                </a:solidFill>
                <a:effectLst>
                  <a:outerShdw blurRad="38100" dist="38100" dir="2700000" algn="tl">
                    <a:srgbClr val="000000"/>
                  </a:outerShdw>
                </a:effectLst>
              </a:rPr>
              <a:t>-</a:t>
            </a:r>
            <a:r>
              <a:rPr lang="en-AU" sz="3400" dirty="0" err="1">
                <a:solidFill>
                  <a:schemeClr val="folHlink"/>
                </a:solidFill>
                <a:effectLst>
                  <a:outerShdw blurRad="38100" dist="38100" dir="2700000" algn="tl">
                    <a:srgbClr val="000000"/>
                  </a:outerShdw>
                </a:effectLst>
              </a:rPr>
              <a:t>İdrar</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kurşun</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düzeyi</a:t>
            </a:r>
            <a:endParaRPr lang="en-AU" sz="3400" dirty="0">
              <a:solidFill>
                <a:schemeClr val="folHlink"/>
              </a:solidFill>
              <a:effectLst>
                <a:outerShdw blurRad="38100" dist="38100" dir="2700000" algn="tl">
                  <a:srgbClr val="000000"/>
                </a:outerShdw>
              </a:effectLst>
            </a:endParaRPr>
          </a:p>
          <a:p>
            <a:pPr fontAlgn="auto">
              <a:spcAft>
                <a:spcPts val="0"/>
              </a:spcAft>
              <a:buFont typeface="Wingdings"/>
              <a:buNone/>
              <a:defRPr/>
            </a:pPr>
            <a:r>
              <a:rPr lang="en-AU" sz="3400" dirty="0">
                <a:solidFill>
                  <a:srgbClr val="FF6600"/>
                </a:solidFill>
                <a:effectLst>
                  <a:outerShdw blurRad="38100" dist="38100" dir="2700000" algn="tl">
                    <a:srgbClr val="000000"/>
                  </a:outerShdw>
                </a:effectLst>
              </a:rPr>
              <a:t>-</a:t>
            </a:r>
            <a:r>
              <a:rPr lang="en-AU" sz="3400" dirty="0" err="1">
                <a:solidFill>
                  <a:schemeClr val="folHlink"/>
                </a:solidFill>
                <a:effectLst>
                  <a:outerShdw blurRad="38100" dist="38100" dir="2700000" algn="tl">
                    <a:srgbClr val="000000"/>
                  </a:outerShdw>
                </a:effectLst>
              </a:rPr>
              <a:t>Dokularda</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kurşun</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düzeyi</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Diş</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saç</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gibi</a:t>
            </a:r>
            <a:r>
              <a:rPr lang="en-AU" sz="3400" dirty="0">
                <a:solidFill>
                  <a:schemeClr val="folHlink"/>
                </a:solidFill>
                <a:effectLst>
                  <a:outerShdw blurRad="38100" dist="38100" dir="2700000" algn="tl">
                    <a:srgbClr val="000000"/>
                  </a:outerShdw>
                </a:effectLst>
              </a:rPr>
              <a:t>)</a:t>
            </a:r>
          </a:p>
          <a:p>
            <a:pPr fontAlgn="auto">
              <a:spcAft>
                <a:spcPts val="0"/>
              </a:spcAft>
              <a:buFont typeface="Wingdings"/>
              <a:buNone/>
              <a:defRPr/>
            </a:pPr>
            <a:r>
              <a:rPr lang="en-AU" sz="3400" dirty="0">
                <a:solidFill>
                  <a:srgbClr val="FF6600"/>
                </a:solidFill>
                <a:effectLst>
                  <a:outerShdw blurRad="38100" dist="38100" dir="2700000" algn="tl">
                    <a:srgbClr val="000000"/>
                  </a:outerShdw>
                </a:effectLst>
              </a:rPr>
              <a:t>-</a:t>
            </a:r>
            <a:r>
              <a:rPr lang="en-AU" sz="3400" dirty="0">
                <a:solidFill>
                  <a:schemeClr val="folHlink"/>
                </a:solidFill>
                <a:effectLst>
                  <a:outerShdw blurRad="38100" dist="38100" dir="2700000" algn="tl">
                    <a:srgbClr val="000000"/>
                  </a:outerShdw>
                </a:effectLst>
              </a:rPr>
              <a:t>Kanda ALA-D </a:t>
            </a:r>
            <a:r>
              <a:rPr lang="en-AU" sz="3400" dirty="0" err="1">
                <a:solidFill>
                  <a:schemeClr val="folHlink"/>
                </a:solidFill>
                <a:effectLst>
                  <a:outerShdw blurRad="38100" dist="38100" dir="2700000" algn="tl">
                    <a:srgbClr val="000000"/>
                  </a:outerShdw>
                </a:effectLst>
              </a:rPr>
              <a:t>aktivitesi</a:t>
            </a:r>
            <a:endParaRPr lang="en-AU" sz="3400" dirty="0">
              <a:solidFill>
                <a:schemeClr val="folHlink"/>
              </a:solidFill>
              <a:effectLst>
                <a:outerShdw blurRad="38100" dist="38100" dir="2700000" algn="tl">
                  <a:srgbClr val="000000"/>
                </a:outerShdw>
              </a:effectLst>
            </a:endParaRPr>
          </a:p>
          <a:p>
            <a:pPr fontAlgn="auto">
              <a:spcAft>
                <a:spcPts val="0"/>
              </a:spcAft>
              <a:buFont typeface="Wingdings"/>
              <a:buNone/>
              <a:defRPr/>
            </a:pPr>
            <a:r>
              <a:rPr lang="en-AU" sz="3400" dirty="0">
                <a:solidFill>
                  <a:srgbClr val="FF6600"/>
                </a:solidFill>
                <a:effectLst>
                  <a:outerShdw blurRad="38100" dist="38100" dir="2700000" algn="tl">
                    <a:srgbClr val="000000"/>
                  </a:outerShdw>
                </a:effectLst>
              </a:rPr>
              <a:t>-</a:t>
            </a:r>
            <a:r>
              <a:rPr lang="en-AU" sz="3400" dirty="0" err="1">
                <a:solidFill>
                  <a:schemeClr val="folHlink"/>
                </a:solidFill>
                <a:effectLst>
                  <a:outerShdw blurRad="38100" dist="38100" dir="2700000" algn="tl">
                    <a:srgbClr val="000000"/>
                  </a:outerShdw>
                </a:effectLst>
              </a:rPr>
              <a:t>İdrarda</a:t>
            </a:r>
            <a:r>
              <a:rPr lang="en-AU" sz="3400" dirty="0">
                <a:solidFill>
                  <a:schemeClr val="folHlink"/>
                </a:solidFill>
                <a:effectLst>
                  <a:outerShdw blurRad="38100" dist="38100" dir="2700000" algn="tl">
                    <a:srgbClr val="000000"/>
                  </a:outerShdw>
                </a:effectLst>
              </a:rPr>
              <a:t> ALA-D </a:t>
            </a:r>
            <a:r>
              <a:rPr lang="en-AU" sz="3400" dirty="0" err="1">
                <a:solidFill>
                  <a:schemeClr val="folHlink"/>
                </a:solidFill>
                <a:effectLst>
                  <a:outerShdw blurRad="38100" dist="38100" dir="2700000" algn="tl">
                    <a:srgbClr val="000000"/>
                  </a:outerShdw>
                </a:effectLst>
              </a:rPr>
              <a:t>aktivitesi</a:t>
            </a:r>
            <a:r>
              <a:rPr lang="en-AU" sz="3400" dirty="0">
                <a:solidFill>
                  <a:schemeClr val="folHlink"/>
                </a:solidFill>
                <a:effectLst>
                  <a:outerShdw blurRad="38100" dist="38100" dir="2700000" algn="tl">
                    <a:srgbClr val="000000"/>
                  </a:outerShdw>
                </a:effectLst>
              </a:rPr>
              <a:t>, </a:t>
            </a:r>
            <a:r>
              <a:rPr lang="en-AU" sz="3400" dirty="0" err="1" smtClean="0">
                <a:solidFill>
                  <a:schemeClr val="folHlink"/>
                </a:solidFill>
                <a:effectLst>
                  <a:outerShdw blurRad="38100" dist="38100" dir="2700000" algn="tl">
                    <a:srgbClr val="000000"/>
                  </a:outerShdw>
                </a:effectLst>
              </a:rPr>
              <a:t>ko</a:t>
            </a:r>
            <a:r>
              <a:rPr lang="tr-TR" sz="3400" dirty="0" err="1" smtClean="0">
                <a:solidFill>
                  <a:schemeClr val="folHlink"/>
                </a:solidFill>
                <a:effectLst>
                  <a:outerShdw blurRad="38100" dist="38100" dir="2700000" algn="tl">
                    <a:srgbClr val="000000"/>
                  </a:outerShdw>
                </a:effectLst>
              </a:rPr>
              <a:t>rp</a:t>
            </a:r>
            <a:r>
              <a:rPr lang="en-AU" sz="3400" dirty="0" err="1" smtClean="0">
                <a:solidFill>
                  <a:schemeClr val="folHlink"/>
                </a:solidFill>
                <a:effectLst>
                  <a:outerShdw blurRad="38100" dist="38100" dir="2700000" algn="tl">
                    <a:srgbClr val="000000"/>
                  </a:outerShdw>
                </a:effectLst>
              </a:rPr>
              <a:t>oporfirin</a:t>
            </a:r>
            <a:r>
              <a:rPr lang="en-AU" sz="3400" dirty="0" smtClean="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miktarı</a:t>
            </a:r>
            <a:endParaRPr lang="en-AU" sz="3400" dirty="0">
              <a:solidFill>
                <a:schemeClr val="folHlink"/>
              </a:solidFill>
              <a:effectLst>
                <a:outerShdw blurRad="38100" dist="38100" dir="2700000" algn="tl">
                  <a:srgbClr val="000000"/>
                </a:outerShdw>
              </a:effectLst>
            </a:endParaRPr>
          </a:p>
          <a:p>
            <a:pPr fontAlgn="auto">
              <a:spcAft>
                <a:spcPts val="0"/>
              </a:spcAft>
              <a:buFont typeface="Wingdings"/>
              <a:buNone/>
              <a:defRPr/>
            </a:pPr>
            <a:r>
              <a:rPr lang="en-AU" sz="3400" dirty="0">
                <a:solidFill>
                  <a:srgbClr val="FF6600"/>
                </a:solidFill>
                <a:effectLst>
                  <a:outerShdw blurRad="38100" dist="38100" dir="2700000" algn="tl">
                    <a:srgbClr val="000000"/>
                  </a:outerShdw>
                </a:effectLst>
              </a:rPr>
              <a:t>-</a:t>
            </a:r>
            <a:r>
              <a:rPr lang="en-AU" sz="3400" dirty="0" err="1">
                <a:solidFill>
                  <a:schemeClr val="folHlink"/>
                </a:solidFill>
                <a:effectLst>
                  <a:outerShdw blurRad="38100" dist="38100" dir="2700000" algn="tl">
                    <a:srgbClr val="000000"/>
                  </a:outerShdw>
                </a:effectLst>
              </a:rPr>
              <a:t>Eritrositte</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protoporfirin</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miktarı</a:t>
            </a:r>
            <a:endParaRPr lang="en-AU" sz="3400" dirty="0">
              <a:solidFill>
                <a:schemeClr val="folHlink"/>
              </a:solidFill>
              <a:effectLst>
                <a:outerShdw blurRad="38100" dist="38100" dir="2700000" algn="tl">
                  <a:srgbClr val="000000"/>
                </a:outerShdw>
              </a:effectLst>
            </a:endParaRPr>
          </a:p>
          <a:p>
            <a:pPr fontAlgn="auto">
              <a:spcAft>
                <a:spcPts val="0"/>
              </a:spcAft>
              <a:buFont typeface="Wingdings"/>
              <a:buNone/>
              <a:defRPr/>
            </a:pPr>
            <a:r>
              <a:rPr lang="en-AU" sz="3400" dirty="0">
                <a:solidFill>
                  <a:srgbClr val="FF6600"/>
                </a:solidFill>
                <a:effectLst>
                  <a:outerShdw blurRad="38100" dist="38100" dir="2700000" algn="tl">
                    <a:srgbClr val="000000"/>
                  </a:outerShdw>
                </a:effectLst>
              </a:rPr>
              <a:t>-</a:t>
            </a:r>
            <a:r>
              <a:rPr lang="en-AU" sz="3400" dirty="0" err="1">
                <a:solidFill>
                  <a:schemeClr val="folHlink"/>
                </a:solidFill>
                <a:effectLst>
                  <a:outerShdw blurRad="38100" dist="38100" dir="2700000" algn="tl">
                    <a:srgbClr val="000000"/>
                  </a:outerShdw>
                </a:effectLst>
              </a:rPr>
              <a:t>Hematolojik</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araştırmalar</a:t>
            </a:r>
            <a:endParaRPr lang="tr-TR" sz="3400" b="1"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ctrTitle"/>
          </p:nvPr>
        </p:nvSpPr>
        <p:spPr>
          <a:xfrm>
            <a:off x="685800" y="457200"/>
            <a:ext cx="7772400" cy="1143000"/>
          </a:xfrm>
        </p:spPr>
        <p:txBody>
          <a:bodyPr/>
          <a:lstStyle/>
          <a:p>
            <a:pPr fontAlgn="auto">
              <a:spcAft>
                <a:spcPts val="0"/>
              </a:spcAft>
              <a:defRPr/>
            </a:pPr>
            <a:r>
              <a:rPr lang="en-AU" sz="5600">
                <a:solidFill>
                  <a:srgbClr val="FF6600"/>
                </a:solidFill>
                <a:effectLst>
                  <a:outerShdw blurRad="38100" dist="38100" dir="2700000" algn="tl">
                    <a:srgbClr val="000000"/>
                  </a:outerShdw>
                </a:effectLst>
              </a:rPr>
              <a:t>CIVA</a:t>
            </a:r>
            <a:endParaRPr lang="tr-TR">
              <a:solidFill>
                <a:schemeClr val="tx1"/>
              </a:solidFill>
            </a:endParaRPr>
          </a:p>
        </p:txBody>
      </p:sp>
      <p:sp>
        <p:nvSpPr>
          <p:cNvPr id="68611" name="Rectangle 3"/>
          <p:cNvSpPr>
            <a:spLocks noGrp="1" noChangeArrowheads="1"/>
          </p:cNvSpPr>
          <p:nvPr>
            <p:ph type="subTitle" idx="1"/>
          </p:nvPr>
        </p:nvSpPr>
        <p:spPr>
          <a:xfrm>
            <a:off x="611188" y="2060575"/>
            <a:ext cx="8077200" cy="3733800"/>
          </a:xfrm>
        </p:spPr>
        <p:txBody>
          <a:bodyPr anchor="ctr">
            <a:normAutofit/>
          </a:bodyPr>
          <a:lstStyle/>
          <a:p>
            <a:pPr fontAlgn="auto">
              <a:spcAft>
                <a:spcPts val="0"/>
              </a:spcAft>
              <a:buFont typeface="Wingdings"/>
              <a:buNone/>
              <a:defRPr/>
            </a:pPr>
            <a:r>
              <a:rPr lang="en-AU" sz="3500" dirty="0">
                <a:solidFill>
                  <a:srgbClr val="FF6600"/>
                </a:solidFill>
                <a:effectLst>
                  <a:outerShdw blurRad="38100" dist="38100" dir="2700000" algn="tl">
                    <a:srgbClr val="000000"/>
                  </a:outerShdw>
                </a:effectLst>
                <a:sym typeface="Symbol" pitchFamily="18" charset="2"/>
              </a:rPr>
              <a:t></a:t>
            </a:r>
            <a:r>
              <a:rPr lang="en-AU" sz="3400" dirty="0" err="1">
                <a:solidFill>
                  <a:schemeClr val="folHlink"/>
                </a:solidFill>
                <a:effectLst>
                  <a:outerShdw blurRad="38100" dist="38100" dir="2700000" algn="tl">
                    <a:srgbClr val="000000"/>
                  </a:outerShdw>
                </a:effectLst>
              </a:rPr>
              <a:t>Cıva</a:t>
            </a:r>
            <a:r>
              <a:rPr lang="en-AU" sz="3400" dirty="0">
                <a:solidFill>
                  <a:schemeClr val="folHlink"/>
                </a:solidFill>
                <a:effectLst>
                  <a:outerShdw blurRad="38100" dist="38100" dir="2700000" algn="tl">
                    <a:srgbClr val="000000"/>
                  </a:outerShdw>
                </a:effectLst>
              </a:rPr>
              <a:t> normal </a:t>
            </a:r>
            <a:r>
              <a:rPr lang="en-AU" sz="3400" dirty="0" err="1">
                <a:solidFill>
                  <a:schemeClr val="folHlink"/>
                </a:solidFill>
                <a:effectLst>
                  <a:outerShdw blurRad="38100" dist="38100" dir="2700000" algn="tl">
                    <a:srgbClr val="000000"/>
                  </a:outerShdw>
                </a:effectLst>
              </a:rPr>
              <a:t>sıcaklıkta</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sıvı</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olan</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tek</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metaldir</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Oda</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ısısında</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kolayca</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buharlaşabilir</a:t>
            </a:r>
            <a:r>
              <a:rPr lang="en-AU" sz="3400" dirty="0">
                <a:solidFill>
                  <a:schemeClr val="folHlink"/>
                </a:solidFill>
                <a:effectLst>
                  <a:outerShdw blurRad="38100" dist="38100" dir="2700000" algn="tl">
                    <a:srgbClr val="000000"/>
                  </a:outerShdw>
                </a:effectLst>
              </a:rPr>
              <a:t>.</a:t>
            </a:r>
            <a:r>
              <a:rPr lang="en-AU" b="1" dirty="0"/>
              <a:t> </a:t>
            </a:r>
          </a:p>
          <a:p>
            <a:pPr fontAlgn="auto">
              <a:spcAft>
                <a:spcPts val="0"/>
              </a:spcAft>
              <a:buFont typeface="Wingdings"/>
              <a:buNone/>
              <a:defRPr/>
            </a:pPr>
            <a:r>
              <a:rPr lang="en-AU" sz="3500" dirty="0">
                <a:solidFill>
                  <a:srgbClr val="FF6600"/>
                </a:solidFill>
                <a:effectLst>
                  <a:outerShdw blurRad="38100" dist="38100" dir="2700000" algn="tl">
                    <a:srgbClr val="000000"/>
                  </a:outerShdw>
                </a:effectLst>
                <a:sym typeface="Symbol" pitchFamily="18" charset="2"/>
              </a:rPr>
              <a:t></a:t>
            </a:r>
            <a:r>
              <a:rPr lang="en-AU" sz="3400" dirty="0" err="1">
                <a:solidFill>
                  <a:schemeClr val="folHlink"/>
                </a:solidFill>
                <a:effectLst>
                  <a:outerShdw blurRad="38100" dist="38100" dir="2700000" algn="tl">
                    <a:srgbClr val="000000"/>
                  </a:outerShdw>
                </a:effectLst>
              </a:rPr>
              <a:t>Cıva</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yer</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kabuğunda</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bulunan</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temel</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elementlerden</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biridir</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Doğal</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dağılımla</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sürekli</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serbest</a:t>
            </a:r>
            <a:r>
              <a:rPr lang="en-AU" sz="3400" dirty="0">
                <a:solidFill>
                  <a:schemeClr val="folHlink"/>
                </a:solidFill>
                <a:effectLst>
                  <a:outerShdw blurRad="38100" dist="38100" dir="2700000" algn="tl">
                    <a:srgbClr val="000000"/>
                  </a:outerShdw>
                </a:effectLst>
              </a:rPr>
              <a:t> hale </a:t>
            </a:r>
            <a:r>
              <a:rPr lang="en-AU" sz="3400" dirty="0" err="1">
                <a:solidFill>
                  <a:schemeClr val="folHlink"/>
                </a:solidFill>
                <a:effectLst>
                  <a:outerShdw blurRad="38100" dist="38100" dir="2700000" algn="tl">
                    <a:srgbClr val="000000"/>
                  </a:outerShdw>
                </a:effectLst>
              </a:rPr>
              <a:t>geçtiği</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için</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insan</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dahil</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tüm</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canlılarda</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iz</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halinde</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bulunur</a:t>
            </a:r>
            <a:r>
              <a:rPr lang="en-AU" sz="3400" dirty="0">
                <a:solidFill>
                  <a:schemeClr val="folHlink"/>
                </a:solidFill>
                <a:effectLst>
                  <a:outerShdw blurRad="38100" dist="38100" dir="2700000" algn="tl">
                    <a:srgbClr val="000000"/>
                  </a:outerShdw>
                </a:effectLst>
              </a:rPr>
              <a:t>.</a:t>
            </a:r>
            <a:endParaRPr lang="tr-TR" b="1"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5" name="Rectangle 3"/>
          <p:cNvSpPr>
            <a:spLocks noGrp="1" noChangeArrowheads="1"/>
          </p:cNvSpPr>
          <p:nvPr>
            <p:ph type="subTitle" idx="1"/>
          </p:nvPr>
        </p:nvSpPr>
        <p:spPr>
          <a:xfrm>
            <a:off x="609600" y="1752600"/>
            <a:ext cx="8001000" cy="3429000"/>
          </a:xfrm>
        </p:spPr>
        <p:txBody>
          <a:bodyPr anchor="ctr">
            <a:normAutofit/>
          </a:bodyPr>
          <a:lstStyle/>
          <a:p>
            <a:pPr fontAlgn="auto">
              <a:spcAft>
                <a:spcPts val="0"/>
              </a:spcAft>
              <a:buFont typeface="Wingdings"/>
              <a:buNone/>
              <a:defRPr/>
            </a:pPr>
            <a:r>
              <a:rPr lang="tr-TR" sz="3500" dirty="0">
                <a:solidFill>
                  <a:srgbClr val="FF6600"/>
                </a:solidFill>
                <a:effectLst>
                  <a:outerShdw blurRad="38100" dist="38100" dir="2700000" algn="tl">
                    <a:srgbClr val="000000"/>
                  </a:outerShdw>
                </a:effectLst>
                <a:sym typeface="Symbol" pitchFamily="18" charset="2"/>
              </a:rPr>
              <a:t></a:t>
            </a:r>
            <a:r>
              <a:rPr lang="tr-TR" sz="3600" b="1" dirty="0">
                <a:solidFill>
                  <a:srgbClr val="FF6600"/>
                </a:solidFill>
                <a:effectLst>
                  <a:outerShdw blurRad="38100" dist="38100" dir="2700000" algn="tl">
                    <a:srgbClr val="000000"/>
                  </a:outerShdw>
                </a:effectLst>
              </a:rPr>
              <a:t>Maden yataklarından</a:t>
            </a:r>
          </a:p>
          <a:p>
            <a:pPr fontAlgn="auto">
              <a:spcAft>
                <a:spcPts val="0"/>
              </a:spcAft>
              <a:buFont typeface="Wingdings"/>
              <a:buNone/>
              <a:defRPr/>
            </a:pPr>
            <a:r>
              <a:rPr lang="tr-TR" sz="3600" b="1" dirty="0">
                <a:solidFill>
                  <a:srgbClr val="FF6600"/>
                </a:solidFill>
                <a:effectLst>
                  <a:outerShdw blurRad="38100" dist="38100" dir="2700000" algn="tl">
                    <a:srgbClr val="000000"/>
                  </a:outerShdw>
                </a:effectLst>
              </a:rPr>
              <a:t>   Volkanik aktivitelerden</a:t>
            </a:r>
          </a:p>
          <a:p>
            <a:pPr fontAlgn="auto">
              <a:spcAft>
                <a:spcPts val="0"/>
              </a:spcAft>
              <a:buFont typeface="Wingdings"/>
              <a:buNone/>
              <a:defRPr/>
            </a:pPr>
            <a:r>
              <a:rPr lang="en-AU" sz="3600" b="1" dirty="0">
                <a:solidFill>
                  <a:srgbClr val="FF6600"/>
                </a:solidFill>
                <a:effectLst>
                  <a:outerShdw blurRad="38100" dist="38100" dir="2700000" algn="tl">
                    <a:srgbClr val="000000"/>
                  </a:outerShdw>
                </a:effectLst>
              </a:rPr>
              <a:t>   </a:t>
            </a:r>
            <a:r>
              <a:rPr lang="en-AU" sz="3600" b="1" dirty="0" err="1">
                <a:solidFill>
                  <a:srgbClr val="FF6600"/>
                </a:solidFill>
                <a:effectLst>
                  <a:outerShdw blurRad="38100" dist="38100" dir="2700000" algn="tl">
                    <a:srgbClr val="000000"/>
                  </a:outerShdw>
                </a:effectLst>
              </a:rPr>
              <a:t>Fosil</a:t>
            </a:r>
            <a:r>
              <a:rPr lang="en-AU" sz="3600" b="1" dirty="0">
                <a:solidFill>
                  <a:srgbClr val="FF6600"/>
                </a:solidFill>
                <a:effectLst>
                  <a:outerShdw blurRad="38100" dist="38100" dir="2700000" algn="tl">
                    <a:srgbClr val="000000"/>
                  </a:outerShdw>
                </a:effectLst>
              </a:rPr>
              <a:t> </a:t>
            </a:r>
            <a:r>
              <a:rPr lang="en-AU" sz="3600" b="1" dirty="0" err="1">
                <a:solidFill>
                  <a:srgbClr val="FF6600"/>
                </a:solidFill>
                <a:effectLst>
                  <a:outerShdw blurRad="38100" dist="38100" dir="2700000" algn="tl">
                    <a:srgbClr val="000000"/>
                  </a:outerShdw>
                </a:effectLst>
              </a:rPr>
              <a:t>kaynaklı</a:t>
            </a:r>
            <a:r>
              <a:rPr lang="en-AU" sz="3600" b="1" dirty="0">
                <a:solidFill>
                  <a:srgbClr val="FF6600"/>
                </a:solidFill>
                <a:effectLst>
                  <a:outerShdw blurRad="38100" dist="38100" dir="2700000" algn="tl">
                    <a:srgbClr val="000000"/>
                  </a:outerShdw>
                </a:effectLst>
              </a:rPr>
              <a:t> </a:t>
            </a:r>
            <a:r>
              <a:rPr lang="en-AU" sz="3600" b="1" dirty="0" err="1">
                <a:solidFill>
                  <a:srgbClr val="FF6600"/>
                </a:solidFill>
                <a:effectLst>
                  <a:outerShdw blurRad="38100" dist="38100" dir="2700000" algn="tl">
                    <a:srgbClr val="000000"/>
                  </a:outerShdw>
                </a:effectLst>
              </a:rPr>
              <a:t>katı</a:t>
            </a:r>
            <a:r>
              <a:rPr lang="en-AU" sz="3600" b="1" dirty="0">
                <a:solidFill>
                  <a:srgbClr val="FF6600"/>
                </a:solidFill>
                <a:effectLst>
                  <a:outerShdw blurRad="38100" dist="38100" dir="2700000" algn="tl">
                    <a:srgbClr val="000000"/>
                  </a:outerShdw>
                </a:effectLst>
              </a:rPr>
              <a:t> </a:t>
            </a:r>
            <a:r>
              <a:rPr lang="en-AU" sz="3600" b="1" dirty="0" err="1">
                <a:solidFill>
                  <a:srgbClr val="FF6600"/>
                </a:solidFill>
                <a:effectLst>
                  <a:outerShdw blurRad="38100" dist="38100" dir="2700000" algn="tl">
                    <a:srgbClr val="000000"/>
                  </a:outerShdw>
                </a:effectLst>
              </a:rPr>
              <a:t>ve</a:t>
            </a:r>
            <a:r>
              <a:rPr lang="en-AU" sz="3600" b="1" dirty="0">
                <a:solidFill>
                  <a:srgbClr val="FF6600"/>
                </a:solidFill>
                <a:effectLst>
                  <a:outerShdw blurRad="38100" dist="38100" dir="2700000" algn="tl">
                    <a:srgbClr val="000000"/>
                  </a:outerShdw>
                </a:effectLst>
              </a:rPr>
              <a:t> </a:t>
            </a:r>
            <a:r>
              <a:rPr lang="en-AU" sz="3600" b="1" dirty="0" err="1">
                <a:solidFill>
                  <a:srgbClr val="FF6600"/>
                </a:solidFill>
                <a:effectLst>
                  <a:outerShdw blurRad="38100" dist="38100" dir="2700000" algn="tl">
                    <a:srgbClr val="000000"/>
                  </a:outerShdw>
                </a:effectLst>
              </a:rPr>
              <a:t>sıvı</a:t>
            </a:r>
            <a:r>
              <a:rPr lang="en-AU" sz="3600" b="1" dirty="0">
                <a:solidFill>
                  <a:srgbClr val="FF6600"/>
                </a:solidFill>
                <a:effectLst>
                  <a:outerShdw blurRad="38100" dist="38100" dir="2700000" algn="tl">
                    <a:srgbClr val="000000"/>
                  </a:outerShdw>
                </a:effectLst>
              </a:rPr>
              <a:t> </a:t>
            </a:r>
            <a:r>
              <a:rPr lang="en-AU" sz="3600" b="1" dirty="0" err="1">
                <a:solidFill>
                  <a:srgbClr val="FF6600"/>
                </a:solidFill>
                <a:effectLst>
                  <a:outerShdw blurRad="38100" dist="38100" dir="2700000" algn="tl">
                    <a:srgbClr val="000000"/>
                  </a:outerShdw>
                </a:effectLst>
              </a:rPr>
              <a:t>yakıtların</a:t>
            </a:r>
            <a:r>
              <a:rPr lang="en-AU" sz="3600" b="1" dirty="0">
                <a:solidFill>
                  <a:srgbClr val="FF6600"/>
                </a:solidFill>
                <a:effectLst>
                  <a:outerShdw blurRad="38100" dist="38100" dir="2700000" algn="tl">
                    <a:srgbClr val="000000"/>
                  </a:outerShdw>
                </a:effectLst>
              </a:rPr>
              <a:t> </a:t>
            </a:r>
            <a:r>
              <a:rPr lang="en-AU" sz="3600" b="1" dirty="0" err="1">
                <a:solidFill>
                  <a:srgbClr val="FF6600"/>
                </a:solidFill>
                <a:effectLst>
                  <a:outerShdw blurRad="38100" dist="38100" dir="2700000" algn="tl">
                    <a:srgbClr val="000000"/>
                  </a:outerShdw>
                </a:effectLst>
              </a:rPr>
              <a:t>yakılmasıyla</a:t>
            </a:r>
            <a:r>
              <a:rPr lang="en-AU" sz="3600" dirty="0">
                <a:effectLst>
                  <a:outerShdw blurRad="38100" dist="38100" dir="2700000" algn="tl">
                    <a:srgbClr val="000000"/>
                  </a:outerShdw>
                </a:effectLst>
              </a:rPr>
              <a:t> </a:t>
            </a:r>
            <a:r>
              <a:rPr lang="en-AU" sz="3600" dirty="0" err="1">
                <a:solidFill>
                  <a:schemeClr val="folHlink"/>
                </a:solidFill>
                <a:effectLst>
                  <a:outerShdw blurRad="38100" dist="38100" dir="2700000" algn="tl">
                    <a:srgbClr val="000000"/>
                  </a:outerShdw>
                </a:effectLst>
              </a:rPr>
              <a:t>yılda</a:t>
            </a:r>
            <a:r>
              <a:rPr lang="en-AU" sz="3600" dirty="0">
                <a:solidFill>
                  <a:schemeClr val="folHlink"/>
                </a:solidFill>
                <a:effectLst>
                  <a:outerShdw blurRad="38100" dist="38100" dir="2700000" algn="tl">
                    <a:srgbClr val="000000"/>
                  </a:outerShdw>
                </a:effectLst>
              </a:rPr>
              <a:t> 20 000 ton </a:t>
            </a:r>
            <a:r>
              <a:rPr lang="en-AU" sz="3600" dirty="0" err="1">
                <a:solidFill>
                  <a:schemeClr val="folHlink"/>
                </a:solidFill>
                <a:effectLst>
                  <a:outerShdw blurRad="38100" dist="38100" dir="2700000" algn="tl">
                    <a:srgbClr val="000000"/>
                  </a:outerShdw>
                </a:effectLst>
              </a:rPr>
              <a:t>cıvanın</a:t>
            </a:r>
            <a:r>
              <a:rPr lang="en-AU" sz="3600" dirty="0">
                <a:solidFill>
                  <a:schemeClr val="folHlink"/>
                </a:solidFill>
                <a:effectLst>
                  <a:outerShdw blurRad="38100" dist="38100" dir="2700000" algn="tl">
                    <a:srgbClr val="000000"/>
                  </a:outerShdw>
                </a:effectLst>
              </a:rPr>
              <a:t> </a:t>
            </a:r>
            <a:r>
              <a:rPr lang="en-AU" sz="3600" dirty="0" err="1">
                <a:solidFill>
                  <a:schemeClr val="folHlink"/>
                </a:solidFill>
                <a:effectLst>
                  <a:outerShdw blurRad="38100" dist="38100" dir="2700000" algn="tl">
                    <a:srgbClr val="000000"/>
                  </a:outerShdw>
                </a:effectLst>
              </a:rPr>
              <a:t>çevreye</a:t>
            </a:r>
            <a:r>
              <a:rPr lang="en-AU" sz="3600" dirty="0">
                <a:solidFill>
                  <a:schemeClr val="folHlink"/>
                </a:solidFill>
                <a:effectLst>
                  <a:outerShdw blurRad="38100" dist="38100" dir="2700000" algn="tl">
                    <a:srgbClr val="000000"/>
                  </a:outerShdw>
                </a:effectLst>
              </a:rPr>
              <a:t> </a:t>
            </a:r>
            <a:r>
              <a:rPr lang="en-AU" sz="3600" dirty="0" err="1">
                <a:solidFill>
                  <a:schemeClr val="folHlink"/>
                </a:solidFill>
                <a:effectLst>
                  <a:outerShdw blurRad="38100" dist="38100" dir="2700000" algn="tl">
                    <a:srgbClr val="000000"/>
                  </a:outerShdw>
                </a:effectLst>
              </a:rPr>
              <a:t>yayıldığı</a:t>
            </a:r>
            <a:r>
              <a:rPr lang="en-AU" sz="3600" dirty="0">
                <a:solidFill>
                  <a:schemeClr val="folHlink"/>
                </a:solidFill>
                <a:effectLst>
                  <a:outerShdw blurRad="38100" dist="38100" dir="2700000" algn="tl">
                    <a:srgbClr val="000000"/>
                  </a:outerShdw>
                </a:effectLst>
              </a:rPr>
              <a:t> </a:t>
            </a:r>
            <a:r>
              <a:rPr lang="en-AU" sz="3600" dirty="0" err="1">
                <a:solidFill>
                  <a:schemeClr val="folHlink"/>
                </a:solidFill>
                <a:effectLst>
                  <a:outerShdw blurRad="38100" dist="38100" dir="2700000" algn="tl">
                    <a:srgbClr val="000000"/>
                  </a:outerShdw>
                </a:effectLst>
              </a:rPr>
              <a:t>tahmin</a:t>
            </a:r>
            <a:r>
              <a:rPr lang="en-AU" sz="3600" dirty="0">
                <a:solidFill>
                  <a:schemeClr val="folHlink"/>
                </a:solidFill>
                <a:effectLst>
                  <a:outerShdw blurRad="38100" dist="38100" dir="2700000" algn="tl">
                    <a:srgbClr val="000000"/>
                  </a:outerShdw>
                </a:effectLst>
              </a:rPr>
              <a:t> </a:t>
            </a:r>
            <a:r>
              <a:rPr lang="en-AU" sz="3600" dirty="0" err="1">
                <a:solidFill>
                  <a:schemeClr val="folHlink"/>
                </a:solidFill>
                <a:effectLst>
                  <a:outerShdw blurRad="38100" dist="38100" dir="2700000" algn="tl">
                    <a:srgbClr val="000000"/>
                  </a:outerShdw>
                </a:effectLst>
              </a:rPr>
              <a:t>edilmektedir</a:t>
            </a:r>
            <a:r>
              <a:rPr lang="en-AU" sz="3600" dirty="0">
                <a:solidFill>
                  <a:schemeClr val="folHlink"/>
                </a:solidFill>
                <a:effectLst>
                  <a:outerShdw blurRad="38100" dist="38100" dir="2700000" algn="tl">
                    <a:srgbClr val="000000"/>
                  </a:outerShdw>
                </a:effectLst>
              </a:rPr>
              <a:t>.</a:t>
            </a:r>
            <a:endParaRPr lang="tr-TR" b="1"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9" name="Rectangle 3"/>
          <p:cNvSpPr>
            <a:spLocks noGrp="1" noChangeArrowheads="1"/>
          </p:cNvSpPr>
          <p:nvPr>
            <p:ph type="subTitle" idx="1"/>
          </p:nvPr>
        </p:nvSpPr>
        <p:spPr>
          <a:xfrm>
            <a:off x="533400" y="685800"/>
            <a:ext cx="8077200" cy="5562600"/>
          </a:xfrm>
        </p:spPr>
        <p:txBody>
          <a:bodyPr anchor="ctr">
            <a:normAutofit/>
          </a:bodyPr>
          <a:lstStyle/>
          <a:p>
            <a:pPr fontAlgn="auto">
              <a:spcAft>
                <a:spcPts val="0"/>
              </a:spcAft>
              <a:buFont typeface="Wingdings"/>
              <a:buNone/>
              <a:defRPr/>
            </a:pPr>
            <a:r>
              <a:rPr lang="en-AU" sz="3500" dirty="0">
                <a:solidFill>
                  <a:srgbClr val="FF6600"/>
                </a:solidFill>
                <a:effectLst>
                  <a:outerShdw blurRad="38100" dist="38100" dir="2700000" algn="tl">
                    <a:srgbClr val="000000"/>
                  </a:outerShdw>
                </a:effectLst>
                <a:sym typeface="Symbol" pitchFamily="18" charset="2"/>
              </a:rPr>
              <a:t></a:t>
            </a:r>
            <a:r>
              <a:rPr lang="en-AU" sz="3400" dirty="0" err="1">
                <a:solidFill>
                  <a:schemeClr val="folHlink"/>
                </a:solidFill>
                <a:effectLst>
                  <a:outerShdw blurRad="38100" dist="38100" dir="2700000" algn="tl">
                    <a:srgbClr val="000000"/>
                  </a:outerShdw>
                </a:effectLst>
              </a:rPr>
              <a:t>Metalik</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cıva</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anorganik</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ve</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organik</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cıva</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bileşikleri</a:t>
            </a:r>
            <a:r>
              <a:rPr lang="en-AU" sz="3400" dirty="0">
                <a:solidFill>
                  <a:schemeClr val="folHlink"/>
                </a:solidFill>
                <a:effectLst>
                  <a:outerShdw blurRad="38100" dist="38100" dir="2700000" algn="tl">
                    <a:srgbClr val="000000"/>
                  </a:outerShdw>
                </a:effectLst>
              </a:rPr>
              <a:t> en </a:t>
            </a:r>
            <a:r>
              <a:rPr lang="en-AU" sz="3400" dirty="0" err="1">
                <a:solidFill>
                  <a:schemeClr val="folHlink"/>
                </a:solidFill>
                <a:effectLst>
                  <a:outerShdw blurRad="38100" dist="38100" dir="2700000" algn="tl">
                    <a:srgbClr val="000000"/>
                  </a:outerShdw>
                </a:effectLst>
              </a:rPr>
              <a:t>az</a:t>
            </a:r>
            <a:r>
              <a:rPr lang="en-AU" sz="3400" dirty="0">
                <a:solidFill>
                  <a:schemeClr val="folHlink"/>
                </a:solidFill>
                <a:effectLst>
                  <a:outerShdw blurRad="38100" dist="38100" dir="2700000" algn="tl">
                    <a:srgbClr val="000000"/>
                  </a:outerShdw>
                </a:effectLst>
              </a:rPr>
              <a:t> 80 </a:t>
            </a:r>
            <a:r>
              <a:rPr lang="en-AU" sz="3400" dirty="0" err="1">
                <a:solidFill>
                  <a:schemeClr val="folHlink"/>
                </a:solidFill>
                <a:effectLst>
                  <a:outerShdw blurRad="38100" dist="38100" dir="2700000" algn="tl">
                    <a:srgbClr val="000000"/>
                  </a:outerShdw>
                </a:effectLst>
              </a:rPr>
              <a:t>endüstri</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yerinde</a:t>
            </a:r>
            <a:r>
              <a:rPr lang="en-AU" sz="3400" dirty="0">
                <a:solidFill>
                  <a:schemeClr val="folHlink"/>
                </a:solidFill>
                <a:effectLst>
                  <a:outerShdw blurRad="38100" dist="38100" dir="2700000" algn="tl">
                    <a:srgbClr val="000000"/>
                  </a:outerShdw>
                </a:effectLst>
              </a:rPr>
              <a:t> 300’den </a:t>
            </a:r>
            <a:r>
              <a:rPr lang="en-AU" sz="3400" dirty="0" err="1">
                <a:solidFill>
                  <a:schemeClr val="folHlink"/>
                </a:solidFill>
                <a:effectLst>
                  <a:outerShdw blurRad="38100" dist="38100" dir="2700000" algn="tl">
                    <a:srgbClr val="000000"/>
                  </a:outerShdw>
                </a:effectLst>
              </a:rPr>
              <a:t>fazla</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değişik</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şekilde</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kullanılmaktadır</a:t>
            </a:r>
            <a:r>
              <a:rPr lang="en-AU" sz="3400" dirty="0">
                <a:solidFill>
                  <a:schemeClr val="folHlink"/>
                </a:solidFill>
                <a:effectLst>
                  <a:outerShdw blurRad="38100" dist="38100" dir="2700000" algn="tl">
                    <a:srgbClr val="000000"/>
                  </a:outerShdw>
                </a:effectLst>
              </a:rPr>
              <a:t>: </a:t>
            </a:r>
          </a:p>
          <a:p>
            <a:pPr fontAlgn="auto">
              <a:spcAft>
                <a:spcPts val="0"/>
              </a:spcAft>
              <a:buFont typeface="Wingdings"/>
              <a:buNone/>
              <a:defRPr/>
            </a:pPr>
            <a:r>
              <a:rPr lang="en-AU" sz="3400" dirty="0">
                <a:solidFill>
                  <a:schemeClr val="folHlink"/>
                </a:solidFill>
                <a:effectLst>
                  <a:outerShdw blurRad="38100" dist="38100" dir="2700000" algn="tl">
                    <a:srgbClr val="000000"/>
                  </a:outerShdw>
                </a:effectLst>
              </a:rPr>
              <a:t>-</a:t>
            </a:r>
            <a:r>
              <a:rPr lang="en-AU" sz="3400" dirty="0" err="1">
                <a:solidFill>
                  <a:schemeClr val="folHlink"/>
                </a:solidFill>
                <a:effectLst>
                  <a:outerShdw blurRad="38100" dist="38100" dir="2700000" algn="tl">
                    <a:srgbClr val="000000"/>
                  </a:outerShdw>
                </a:effectLst>
              </a:rPr>
              <a:t>Kloralkali</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ve</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kağıt</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endüstrisi</a:t>
            </a:r>
            <a:endParaRPr lang="en-AU" sz="3400" dirty="0">
              <a:solidFill>
                <a:srgbClr val="FF6600"/>
              </a:solidFill>
              <a:effectLst>
                <a:outerShdw blurRad="38100" dist="38100" dir="2700000" algn="tl">
                  <a:srgbClr val="000000"/>
                </a:outerShdw>
              </a:effectLst>
            </a:endParaRPr>
          </a:p>
          <a:p>
            <a:pPr fontAlgn="auto">
              <a:spcAft>
                <a:spcPts val="0"/>
              </a:spcAft>
              <a:buFont typeface="Wingdings"/>
              <a:buNone/>
              <a:defRPr/>
            </a:pPr>
            <a:r>
              <a:rPr lang="en-AU" sz="3400" dirty="0">
                <a:solidFill>
                  <a:srgbClr val="FF6600"/>
                </a:solidFill>
                <a:effectLst>
                  <a:outerShdw blurRad="38100" dist="38100" dir="2700000" algn="tl">
                    <a:srgbClr val="000000"/>
                  </a:outerShdw>
                </a:effectLst>
              </a:rPr>
              <a:t>-</a:t>
            </a:r>
            <a:r>
              <a:rPr lang="en-AU" sz="3400" dirty="0" err="1">
                <a:solidFill>
                  <a:schemeClr val="folHlink"/>
                </a:solidFill>
                <a:effectLst>
                  <a:outerShdw blurRad="38100" dist="38100" dir="2700000" algn="tl">
                    <a:srgbClr val="000000"/>
                  </a:outerShdw>
                </a:effectLst>
              </a:rPr>
              <a:t>Elektrik</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cihazları</a:t>
            </a:r>
            <a:endParaRPr lang="en-AU" sz="3400" dirty="0">
              <a:solidFill>
                <a:srgbClr val="FF6600"/>
              </a:solidFill>
              <a:effectLst>
                <a:outerShdw blurRad="38100" dist="38100" dir="2700000" algn="tl">
                  <a:srgbClr val="000000"/>
                </a:outerShdw>
              </a:effectLst>
            </a:endParaRPr>
          </a:p>
          <a:p>
            <a:pPr fontAlgn="auto">
              <a:spcAft>
                <a:spcPts val="0"/>
              </a:spcAft>
              <a:buFont typeface="Wingdings"/>
              <a:buNone/>
              <a:defRPr/>
            </a:pPr>
            <a:r>
              <a:rPr lang="en-AU" sz="3400" dirty="0">
                <a:solidFill>
                  <a:srgbClr val="FF6600"/>
                </a:solidFill>
                <a:effectLst>
                  <a:outerShdw blurRad="38100" dist="38100" dir="2700000" algn="tl">
                    <a:srgbClr val="000000"/>
                  </a:outerShdw>
                </a:effectLst>
              </a:rPr>
              <a:t>-</a:t>
            </a:r>
            <a:r>
              <a:rPr lang="en-AU" sz="3400" dirty="0" err="1">
                <a:solidFill>
                  <a:schemeClr val="folHlink"/>
                </a:solidFill>
                <a:effectLst>
                  <a:outerShdw blurRad="38100" dist="38100" dir="2700000" algn="tl">
                    <a:srgbClr val="000000"/>
                  </a:outerShdw>
                </a:effectLst>
              </a:rPr>
              <a:t>Boyalar</a:t>
            </a:r>
            <a:endParaRPr lang="en-AU" sz="3400" dirty="0">
              <a:solidFill>
                <a:srgbClr val="FF6600"/>
              </a:solidFill>
              <a:effectLst>
                <a:outerShdw blurRad="38100" dist="38100" dir="2700000" algn="tl">
                  <a:srgbClr val="000000"/>
                </a:outerShdw>
              </a:effectLst>
            </a:endParaRPr>
          </a:p>
          <a:p>
            <a:pPr fontAlgn="auto">
              <a:spcAft>
                <a:spcPts val="0"/>
              </a:spcAft>
              <a:buFont typeface="Wingdings"/>
              <a:buNone/>
              <a:defRPr/>
            </a:pPr>
            <a:r>
              <a:rPr lang="en-AU" sz="3400" dirty="0">
                <a:solidFill>
                  <a:srgbClr val="FF6600"/>
                </a:solidFill>
                <a:effectLst>
                  <a:outerShdw blurRad="38100" dist="38100" dir="2700000" algn="tl">
                    <a:srgbClr val="000000"/>
                  </a:outerShdw>
                </a:effectLst>
              </a:rPr>
              <a:t>-</a:t>
            </a:r>
            <a:r>
              <a:rPr lang="en-AU" sz="3400" dirty="0" err="1">
                <a:solidFill>
                  <a:schemeClr val="folHlink"/>
                </a:solidFill>
                <a:effectLst>
                  <a:outerShdw blurRad="38100" dist="38100" dir="2700000" algn="tl">
                    <a:srgbClr val="000000"/>
                  </a:outerShdw>
                </a:effectLst>
              </a:rPr>
              <a:t>Fungusit</a:t>
            </a:r>
            <a:endParaRPr lang="en-AU" sz="3400" dirty="0">
              <a:solidFill>
                <a:srgbClr val="FF6600"/>
              </a:solidFill>
              <a:effectLst>
                <a:outerShdw blurRad="38100" dist="38100" dir="2700000" algn="tl">
                  <a:srgbClr val="000000"/>
                </a:outerShdw>
              </a:effectLst>
            </a:endParaRPr>
          </a:p>
          <a:p>
            <a:pPr fontAlgn="auto">
              <a:spcAft>
                <a:spcPts val="0"/>
              </a:spcAft>
              <a:buFont typeface="Wingdings"/>
              <a:buNone/>
              <a:defRPr/>
            </a:pPr>
            <a:r>
              <a:rPr lang="en-AU" sz="3400" dirty="0">
                <a:solidFill>
                  <a:srgbClr val="FF6600"/>
                </a:solidFill>
                <a:effectLst>
                  <a:outerShdw blurRad="38100" dist="38100" dir="2700000" algn="tl">
                    <a:srgbClr val="000000"/>
                  </a:outerShdw>
                </a:effectLst>
              </a:rPr>
              <a:t>-</a:t>
            </a:r>
            <a:r>
              <a:rPr lang="en-AU" sz="3400" dirty="0">
                <a:solidFill>
                  <a:schemeClr val="folHlink"/>
                </a:solidFill>
                <a:effectLst>
                  <a:outerShdw blurRad="38100" dist="38100" dir="2700000" algn="tl">
                    <a:srgbClr val="000000"/>
                  </a:outerShdw>
                </a:effectLst>
              </a:rPr>
              <a:t>Amalgam </a:t>
            </a:r>
            <a:r>
              <a:rPr lang="en-AU" sz="3400" dirty="0" err="1">
                <a:solidFill>
                  <a:schemeClr val="folHlink"/>
                </a:solidFill>
                <a:effectLst>
                  <a:outerShdw blurRad="38100" dist="38100" dir="2700000" algn="tl">
                    <a:srgbClr val="000000"/>
                  </a:outerShdw>
                </a:effectLst>
              </a:rPr>
              <a:t>yapımı</a:t>
            </a:r>
            <a:endParaRPr lang="en-AU" sz="3400" dirty="0">
              <a:solidFill>
                <a:srgbClr val="FF6600"/>
              </a:solidFill>
              <a:effectLst>
                <a:outerShdw blurRad="38100" dist="38100" dir="2700000" algn="tl">
                  <a:srgbClr val="000000"/>
                </a:outerShdw>
              </a:effectLst>
            </a:endParaRPr>
          </a:p>
          <a:p>
            <a:pPr fontAlgn="auto">
              <a:spcAft>
                <a:spcPts val="0"/>
              </a:spcAft>
              <a:buFont typeface="Wingdings"/>
              <a:buNone/>
              <a:defRPr/>
            </a:pPr>
            <a:r>
              <a:rPr lang="en-AU" sz="3400" dirty="0">
                <a:solidFill>
                  <a:srgbClr val="FF6600"/>
                </a:solidFill>
                <a:effectLst>
                  <a:outerShdw blurRad="38100" dist="38100" dir="2700000" algn="tl">
                    <a:srgbClr val="000000"/>
                  </a:outerShdw>
                </a:effectLst>
              </a:rPr>
              <a:t>-</a:t>
            </a:r>
            <a:r>
              <a:rPr lang="en-AU" sz="3400" dirty="0" err="1">
                <a:solidFill>
                  <a:schemeClr val="folHlink"/>
                </a:solidFill>
                <a:effectLst>
                  <a:outerShdw blurRad="38100" dist="38100" dir="2700000" algn="tl">
                    <a:srgbClr val="000000"/>
                  </a:outerShdw>
                </a:effectLst>
              </a:rPr>
              <a:t>Tıpta</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antiseptik</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diüretikve</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antisifilitik</a:t>
            </a:r>
            <a:r>
              <a:rPr lang="en-AU" sz="3400" dirty="0">
                <a:solidFill>
                  <a:schemeClr val="folHlink"/>
                </a:solidFill>
                <a:effectLst>
                  <a:outerShdw blurRad="38100" dist="38100" dir="2700000" algn="tl">
                    <a:srgbClr val="000000"/>
                  </a:outerShdw>
                </a:effectLst>
              </a:rPr>
              <a:t> vb.</a:t>
            </a:r>
            <a:endParaRPr lang="tr-TR" b="1"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3" name="Rectangle 3"/>
          <p:cNvSpPr>
            <a:spLocks noGrp="1" noChangeArrowheads="1"/>
          </p:cNvSpPr>
          <p:nvPr>
            <p:ph type="subTitle" idx="1"/>
          </p:nvPr>
        </p:nvSpPr>
        <p:spPr>
          <a:xfrm>
            <a:off x="457200" y="609600"/>
            <a:ext cx="8153400" cy="5791200"/>
          </a:xfrm>
        </p:spPr>
        <p:txBody>
          <a:bodyPr>
            <a:normAutofit lnSpcReduction="10000"/>
          </a:bodyPr>
          <a:lstStyle/>
          <a:p>
            <a:pPr fontAlgn="auto">
              <a:spcAft>
                <a:spcPts val="0"/>
              </a:spcAft>
              <a:buFont typeface="Wingdings"/>
              <a:buNone/>
              <a:defRPr/>
            </a:pPr>
            <a:r>
              <a:rPr lang="tr-TR" sz="3400" dirty="0">
                <a:solidFill>
                  <a:srgbClr val="FF6600"/>
                </a:solidFill>
                <a:effectLst>
                  <a:outerShdw blurRad="38100" dist="38100" dir="2700000" algn="tl">
                    <a:srgbClr val="000000"/>
                  </a:outerShdw>
                </a:effectLst>
                <a:sym typeface="Symbol" pitchFamily="18" charset="2"/>
              </a:rPr>
              <a:t></a:t>
            </a:r>
            <a:r>
              <a:rPr lang="tr-TR" sz="3400" dirty="0">
                <a:solidFill>
                  <a:schemeClr val="folHlink"/>
                </a:solidFill>
                <a:effectLst>
                  <a:outerShdw blurRad="38100" dist="38100" dir="2700000" algn="tl">
                    <a:srgbClr val="000000"/>
                  </a:outerShdw>
                </a:effectLst>
              </a:rPr>
              <a:t>Cıvanın </a:t>
            </a:r>
            <a:r>
              <a:rPr lang="tr-TR" sz="3400" dirty="0" err="1">
                <a:solidFill>
                  <a:schemeClr val="folHlink"/>
                </a:solidFill>
                <a:effectLst>
                  <a:outerShdw blurRad="38100" dist="38100" dir="2700000" algn="tl">
                    <a:srgbClr val="000000"/>
                  </a:outerShdw>
                </a:effectLst>
              </a:rPr>
              <a:t>toksik</a:t>
            </a:r>
            <a:r>
              <a:rPr lang="tr-TR" sz="3400" dirty="0">
                <a:solidFill>
                  <a:schemeClr val="folHlink"/>
                </a:solidFill>
                <a:effectLst>
                  <a:outerShdw blurRad="38100" dist="38100" dir="2700000" algn="tl">
                    <a:srgbClr val="000000"/>
                  </a:outerShdw>
                </a:effectLst>
              </a:rPr>
              <a:t> etkisi kimyasal bileşimine göre değişir. </a:t>
            </a:r>
          </a:p>
          <a:p>
            <a:pPr fontAlgn="auto">
              <a:spcAft>
                <a:spcPts val="0"/>
              </a:spcAft>
              <a:buFont typeface="Wingdings"/>
              <a:buNone/>
              <a:defRPr/>
            </a:pP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Genel</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olarak</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cıva</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başlıca</a:t>
            </a:r>
            <a:r>
              <a:rPr lang="en-AU" sz="3400" dirty="0">
                <a:solidFill>
                  <a:schemeClr val="folHlink"/>
                </a:solidFill>
                <a:effectLst>
                  <a:outerShdw blurRad="38100" dist="38100" dir="2700000" algn="tl">
                    <a:srgbClr val="000000"/>
                  </a:outerShdw>
                </a:effectLst>
              </a:rPr>
              <a:t> </a:t>
            </a:r>
            <a:r>
              <a:rPr lang="en-AU" sz="3400" b="1" dirty="0" err="1">
                <a:solidFill>
                  <a:srgbClr val="FF6600"/>
                </a:solidFill>
                <a:effectLst>
                  <a:outerShdw blurRad="38100" dist="38100" dir="2700000" algn="tl">
                    <a:srgbClr val="000000"/>
                  </a:outerShdw>
                </a:effectLst>
              </a:rPr>
              <a:t>sinir</a:t>
            </a:r>
            <a:r>
              <a:rPr lang="en-AU" sz="3400" b="1" dirty="0">
                <a:solidFill>
                  <a:srgbClr val="FF6600"/>
                </a:solidFill>
                <a:effectLst>
                  <a:outerShdw blurRad="38100" dist="38100" dir="2700000" algn="tl">
                    <a:srgbClr val="000000"/>
                  </a:outerShdw>
                </a:effectLst>
              </a:rPr>
              <a:t> </a:t>
            </a:r>
            <a:r>
              <a:rPr lang="en-AU" sz="3400" b="1" dirty="0" err="1">
                <a:solidFill>
                  <a:srgbClr val="FF6600"/>
                </a:solidFill>
                <a:effectLst>
                  <a:outerShdw blurRad="38100" dist="38100" dir="2700000" algn="tl">
                    <a:srgbClr val="000000"/>
                  </a:outerShdw>
                </a:effectLst>
              </a:rPr>
              <a:t>sistemini</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ve</a:t>
            </a:r>
            <a:r>
              <a:rPr lang="en-AU" sz="3400" dirty="0">
                <a:solidFill>
                  <a:schemeClr val="folHlink"/>
                </a:solidFill>
                <a:effectLst>
                  <a:outerShdw blurRad="38100" dist="38100" dir="2700000" algn="tl">
                    <a:srgbClr val="000000"/>
                  </a:outerShdw>
                </a:effectLst>
              </a:rPr>
              <a:t> </a:t>
            </a:r>
            <a:r>
              <a:rPr lang="en-AU" sz="3400" b="1" dirty="0" err="1">
                <a:solidFill>
                  <a:srgbClr val="FF6600"/>
                </a:solidFill>
                <a:effectLst>
                  <a:outerShdw blurRad="38100" dist="38100" dir="2700000" algn="tl">
                    <a:srgbClr val="000000"/>
                  </a:outerShdw>
                </a:effectLst>
              </a:rPr>
              <a:t>böbrekleri</a:t>
            </a:r>
            <a:r>
              <a:rPr lang="en-AU" sz="3400" b="1" dirty="0">
                <a:solidFill>
                  <a:srgbClr val="FF6600"/>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etkiler</a:t>
            </a:r>
            <a:r>
              <a:rPr lang="en-AU" sz="3400" dirty="0">
                <a:solidFill>
                  <a:schemeClr val="folHlink"/>
                </a:solidFill>
                <a:effectLst>
                  <a:outerShdw blurRad="38100" dist="38100" dir="2700000" algn="tl">
                    <a:srgbClr val="000000"/>
                  </a:outerShdw>
                </a:effectLst>
              </a:rPr>
              <a:t>.</a:t>
            </a:r>
          </a:p>
          <a:p>
            <a:pPr fontAlgn="auto">
              <a:spcAft>
                <a:spcPts val="0"/>
              </a:spcAft>
              <a:buFont typeface="Wingdings"/>
              <a:buNone/>
              <a:defRPr/>
            </a:pPr>
            <a:r>
              <a:rPr lang="en-AU" sz="3400" b="1" dirty="0" err="1">
                <a:solidFill>
                  <a:srgbClr val="FF6600"/>
                </a:solidFill>
                <a:effectLst>
                  <a:outerShdw blurRad="38100" dist="38100" dir="2700000" algn="tl">
                    <a:srgbClr val="000000"/>
                  </a:outerShdw>
                </a:effectLst>
              </a:rPr>
              <a:t>Metalik</a:t>
            </a:r>
            <a:r>
              <a:rPr lang="en-AU" sz="3400" b="1" dirty="0">
                <a:solidFill>
                  <a:srgbClr val="FF6600"/>
                </a:solidFill>
                <a:effectLst>
                  <a:outerShdw blurRad="38100" dist="38100" dir="2700000" algn="tl">
                    <a:srgbClr val="000000"/>
                  </a:outerShdw>
                </a:effectLst>
              </a:rPr>
              <a:t> </a:t>
            </a:r>
            <a:r>
              <a:rPr lang="en-AU" sz="3400" b="1" dirty="0" err="1">
                <a:solidFill>
                  <a:srgbClr val="FF6600"/>
                </a:solidFill>
                <a:effectLst>
                  <a:outerShdw blurRad="38100" dist="38100" dir="2700000" algn="tl">
                    <a:srgbClr val="000000"/>
                  </a:outerShdw>
                </a:effectLst>
              </a:rPr>
              <a:t>cıva</a:t>
            </a:r>
            <a:r>
              <a:rPr lang="en-AU" sz="3400" b="1" dirty="0">
                <a:solidFill>
                  <a:srgbClr val="FF6600"/>
                </a:solidFill>
                <a:effectLst>
                  <a:outerShdw blurRad="38100" dist="38100" dir="2700000" algn="tl">
                    <a:srgbClr val="000000"/>
                  </a:outerShdw>
                </a:effectLst>
              </a:rPr>
              <a:t> </a:t>
            </a:r>
            <a:r>
              <a:rPr lang="en-AU" sz="3400" b="1" dirty="0" err="1">
                <a:solidFill>
                  <a:srgbClr val="FF6600"/>
                </a:solidFill>
                <a:effectLst>
                  <a:outerShdw blurRad="38100" dist="38100" dir="2700000" algn="tl">
                    <a:srgbClr val="000000"/>
                  </a:outerShdw>
                </a:effectLst>
              </a:rPr>
              <a:t>buharlarına</a:t>
            </a:r>
            <a:r>
              <a:rPr lang="en-AU" sz="3400" b="1" dirty="0">
                <a:solidFill>
                  <a:srgbClr val="FF6600"/>
                </a:solidFill>
                <a:effectLst>
                  <a:outerShdw blurRad="38100" dist="38100" dir="2700000" algn="tl">
                    <a:srgbClr val="000000"/>
                  </a:outerShdw>
                </a:effectLst>
              </a:rPr>
              <a:t> </a:t>
            </a:r>
            <a:r>
              <a:rPr lang="en-AU" sz="3400" b="1" dirty="0" err="1">
                <a:solidFill>
                  <a:srgbClr val="FF6600"/>
                </a:solidFill>
                <a:effectLst>
                  <a:outerShdw blurRad="38100" dist="38100" dir="2700000" algn="tl">
                    <a:srgbClr val="000000"/>
                  </a:outerShdw>
                </a:effectLst>
              </a:rPr>
              <a:t>akut</a:t>
            </a:r>
            <a:r>
              <a:rPr lang="en-AU" sz="3400" b="1" dirty="0">
                <a:solidFill>
                  <a:srgbClr val="FF6600"/>
                </a:solidFill>
                <a:effectLst>
                  <a:outerShdw blurRad="38100" dist="38100" dir="2700000" algn="tl">
                    <a:srgbClr val="000000"/>
                  </a:outerShdw>
                </a:effectLst>
              </a:rPr>
              <a:t> </a:t>
            </a:r>
            <a:r>
              <a:rPr lang="en-AU" sz="3400" b="1" dirty="0" err="1">
                <a:solidFill>
                  <a:srgbClr val="FF6600"/>
                </a:solidFill>
                <a:effectLst>
                  <a:outerShdw blurRad="38100" dist="38100" dir="2700000" algn="tl">
                    <a:srgbClr val="000000"/>
                  </a:outerShdw>
                </a:effectLst>
              </a:rPr>
              <a:t>maruziyet</a:t>
            </a:r>
            <a:r>
              <a:rPr lang="en-AU" sz="3400" dirty="0">
                <a:solidFill>
                  <a:schemeClr val="folHlink"/>
                </a:solidFill>
                <a:effectLst>
                  <a:outerShdw blurRad="38100" dist="38100" dir="2700000" algn="tl">
                    <a:srgbClr val="000000"/>
                  </a:outerShdw>
                </a:effectLst>
              </a:rPr>
              <a:t> fatal </a:t>
            </a:r>
            <a:r>
              <a:rPr lang="en-AU" sz="3400" dirty="0" err="1">
                <a:solidFill>
                  <a:schemeClr val="folHlink"/>
                </a:solidFill>
                <a:effectLst>
                  <a:outerShdw blurRad="38100" dist="38100" dir="2700000" algn="tl">
                    <a:srgbClr val="000000"/>
                  </a:outerShdw>
                </a:effectLst>
              </a:rPr>
              <a:t>olabilen</a:t>
            </a:r>
            <a:r>
              <a:rPr lang="en-AU" sz="3400" dirty="0">
                <a:solidFill>
                  <a:schemeClr val="folHlink"/>
                </a:solidFill>
                <a:effectLst>
                  <a:outerShdw blurRad="38100" dist="38100" dir="2700000" algn="tl">
                    <a:srgbClr val="000000"/>
                  </a:outerShdw>
                </a:effectLst>
              </a:rPr>
              <a:t> </a:t>
            </a:r>
            <a:r>
              <a:rPr lang="en-AU" sz="3400" b="1" dirty="0" err="1">
                <a:solidFill>
                  <a:srgbClr val="FF6600"/>
                </a:solidFill>
                <a:effectLst>
                  <a:outerShdw blurRad="38100" dist="38100" dir="2700000" algn="tl">
                    <a:srgbClr val="000000"/>
                  </a:outerShdw>
                </a:effectLst>
              </a:rPr>
              <a:t>korrozif</a:t>
            </a:r>
            <a:r>
              <a:rPr lang="en-AU" sz="3400" b="1" dirty="0">
                <a:solidFill>
                  <a:srgbClr val="FF6600"/>
                </a:solidFill>
                <a:effectLst>
                  <a:outerShdw blurRad="38100" dist="38100" dir="2700000" algn="tl">
                    <a:srgbClr val="000000"/>
                  </a:outerShdw>
                </a:effectLst>
              </a:rPr>
              <a:t> </a:t>
            </a:r>
            <a:r>
              <a:rPr lang="en-AU" sz="3400" b="1" dirty="0" err="1">
                <a:solidFill>
                  <a:srgbClr val="FF6600"/>
                </a:solidFill>
                <a:effectLst>
                  <a:outerShdw blurRad="38100" dist="38100" dir="2700000" algn="tl">
                    <a:srgbClr val="000000"/>
                  </a:outerShdw>
                </a:effectLst>
              </a:rPr>
              <a:t>bronşit</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ve</a:t>
            </a:r>
            <a:r>
              <a:rPr lang="en-AU" sz="3400" dirty="0">
                <a:solidFill>
                  <a:schemeClr val="folHlink"/>
                </a:solidFill>
                <a:effectLst>
                  <a:outerShdw blurRad="38100" dist="38100" dir="2700000" algn="tl">
                    <a:srgbClr val="000000"/>
                  </a:outerShdw>
                </a:effectLst>
              </a:rPr>
              <a:t> </a:t>
            </a:r>
            <a:r>
              <a:rPr lang="en-AU" sz="3400" b="1" dirty="0" err="1">
                <a:solidFill>
                  <a:srgbClr val="FF6600"/>
                </a:solidFill>
                <a:effectLst>
                  <a:outerShdw blurRad="38100" dist="38100" dir="2700000" algn="tl">
                    <a:srgbClr val="000000"/>
                  </a:outerShdw>
                </a:effectLst>
              </a:rPr>
              <a:t>pnömoniye</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neden</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olabilir</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İyileşmeden</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sonra</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uzun</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süreli</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etkiler</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gelişebilir</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Santral</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sinir</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sistemi</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etkilenerek</a:t>
            </a:r>
            <a:r>
              <a:rPr lang="en-AU" sz="3400" dirty="0">
                <a:solidFill>
                  <a:schemeClr val="folHlink"/>
                </a:solidFill>
                <a:effectLst>
                  <a:outerShdw blurRad="38100" dist="38100" dir="2700000" algn="tl">
                    <a:srgbClr val="000000"/>
                  </a:outerShdw>
                </a:effectLst>
              </a:rPr>
              <a:t> </a:t>
            </a:r>
            <a:r>
              <a:rPr lang="en-AU" sz="3400" b="1" dirty="0">
                <a:solidFill>
                  <a:srgbClr val="FF6600"/>
                </a:solidFill>
                <a:effectLst>
                  <a:outerShdw blurRad="38100" dist="38100" dir="2700000" algn="tl">
                    <a:srgbClr val="000000"/>
                  </a:outerShdw>
                </a:effectLst>
              </a:rPr>
              <a:t>tremor, </a:t>
            </a:r>
            <a:r>
              <a:rPr lang="en-AU" sz="3400" b="1" dirty="0" err="1">
                <a:solidFill>
                  <a:srgbClr val="FF6600"/>
                </a:solidFill>
                <a:effectLst>
                  <a:outerShdw blurRad="38100" dist="38100" dir="2700000" algn="tl">
                    <a:srgbClr val="000000"/>
                  </a:outerShdw>
                </a:effectLst>
              </a:rPr>
              <a:t>aşırı</a:t>
            </a:r>
            <a:r>
              <a:rPr lang="en-AU" sz="3400" b="1" dirty="0">
                <a:solidFill>
                  <a:srgbClr val="FF6600"/>
                </a:solidFill>
                <a:effectLst>
                  <a:outerShdw blurRad="38100" dist="38100" dir="2700000" algn="tl">
                    <a:srgbClr val="000000"/>
                  </a:outerShdw>
                </a:effectLst>
              </a:rPr>
              <a:t> </a:t>
            </a:r>
            <a:r>
              <a:rPr lang="en-AU" sz="3400" b="1" dirty="0" err="1">
                <a:solidFill>
                  <a:srgbClr val="FF6600"/>
                </a:solidFill>
                <a:effectLst>
                  <a:outerShdw blurRad="38100" dist="38100" dir="2700000" algn="tl">
                    <a:srgbClr val="000000"/>
                  </a:outerShdw>
                </a:effectLst>
              </a:rPr>
              <a:t>sinirlilik</a:t>
            </a:r>
            <a:r>
              <a:rPr lang="en-AU" sz="3400" b="1" dirty="0">
                <a:solidFill>
                  <a:srgbClr val="FF6600"/>
                </a:solidFill>
                <a:effectLst>
                  <a:outerShdw blurRad="38100" dist="38100" dir="2700000" algn="tl">
                    <a:srgbClr val="000000"/>
                  </a:outerShdw>
                </a:effectLst>
              </a:rPr>
              <a:t> </a:t>
            </a:r>
            <a:r>
              <a:rPr lang="en-AU" sz="3400" b="1" dirty="0" err="1">
                <a:solidFill>
                  <a:srgbClr val="FF6600"/>
                </a:solidFill>
                <a:effectLst>
                  <a:outerShdw blurRad="38100" dist="38100" dir="2700000" algn="tl">
                    <a:srgbClr val="000000"/>
                  </a:outerShdw>
                </a:effectLst>
              </a:rPr>
              <a:t>ve</a:t>
            </a:r>
            <a:r>
              <a:rPr lang="en-AU" sz="3400" b="1" dirty="0">
                <a:solidFill>
                  <a:srgbClr val="FF6600"/>
                </a:solidFill>
                <a:effectLst>
                  <a:outerShdw blurRad="38100" dist="38100" dir="2700000" algn="tl">
                    <a:srgbClr val="000000"/>
                  </a:outerShdw>
                </a:effectLst>
              </a:rPr>
              <a:t> </a:t>
            </a:r>
            <a:r>
              <a:rPr lang="en-AU" sz="3400" b="1" dirty="0" err="1">
                <a:solidFill>
                  <a:srgbClr val="FF6600"/>
                </a:solidFill>
                <a:effectLst>
                  <a:outerShdw blurRad="38100" dist="38100" dir="2700000" algn="tl">
                    <a:srgbClr val="000000"/>
                  </a:outerShdw>
                </a:effectLst>
              </a:rPr>
              <a:t>duyarlık</a:t>
            </a:r>
            <a:r>
              <a:rPr lang="en-AU" sz="3400" b="1" dirty="0">
                <a:solidFill>
                  <a:srgbClr val="FF6600"/>
                </a:solidFill>
                <a:effectLst>
                  <a:outerShdw blurRad="38100" dist="38100" dir="2700000" algn="tl">
                    <a:srgbClr val="000000"/>
                  </a:outerShdw>
                </a:effectLst>
              </a:rPr>
              <a:t> </a:t>
            </a:r>
            <a:r>
              <a:rPr lang="en-AU" sz="3400" b="1" dirty="0" err="1">
                <a:solidFill>
                  <a:srgbClr val="FF6600"/>
                </a:solidFill>
                <a:effectLst>
                  <a:outerShdw blurRad="38100" dist="38100" dir="2700000" algn="tl">
                    <a:srgbClr val="000000"/>
                  </a:outerShdw>
                </a:effectLst>
              </a:rPr>
              <a:t>hali</a:t>
            </a:r>
            <a:r>
              <a:rPr lang="en-AU" sz="3400" b="1" dirty="0">
                <a:solidFill>
                  <a:srgbClr val="FF6600"/>
                </a:solidFill>
                <a:effectLst>
                  <a:outerShdw blurRad="38100" dist="38100" dir="2700000" algn="tl">
                    <a:srgbClr val="000000"/>
                  </a:outerShdw>
                </a:effectLst>
              </a:rPr>
              <a:t>, </a:t>
            </a:r>
            <a:r>
              <a:rPr lang="en-AU" sz="3400" b="1" dirty="0" err="1">
                <a:solidFill>
                  <a:srgbClr val="FF6600"/>
                </a:solidFill>
                <a:effectLst>
                  <a:outerShdw blurRad="38100" dist="38100" dir="2700000" algn="tl">
                    <a:srgbClr val="000000"/>
                  </a:outerShdw>
                </a:effectLst>
              </a:rPr>
              <a:t>unutkanlık</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gibi</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davranış</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bozuklukları</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gözlenen</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klinik</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belirtilerdir</a:t>
            </a:r>
            <a:r>
              <a:rPr lang="en-AU" sz="3400" dirty="0">
                <a:solidFill>
                  <a:schemeClr val="folHlink"/>
                </a:solidFill>
                <a:effectLst>
                  <a:outerShdw blurRad="38100" dist="38100" dir="2700000" algn="tl">
                    <a:srgbClr val="000000"/>
                  </a:outerShdw>
                </a:effectLst>
              </a:rPr>
              <a:t>.</a:t>
            </a:r>
            <a:r>
              <a:rPr lang="en-AU" sz="3400" b="1" dirty="0"/>
              <a:t> </a:t>
            </a:r>
            <a:endParaRPr lang="tr-TR" sz="3400" b="1"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7" name="Rectangle 3"/>
          <p:cNvSpPr>
            <a:spLocks noGrp="1" noChangeArrowheads="1"/>
          </p:cNvSpPr>
          <p:nvPr>
            <p:ph type="subTitle" idx="1"/>
          </p:nvPr>
        </p:nvSpPr>
        <p:spPr>
          <a:xfrm>
            <a:off x="609600" y="1143000"/>
            <a:ext cx="8001000" cy="4495800"/>
          </a:xfrm>
        </p:spPr>
        <p:txBody>
          <a:bodyPr>
            <a:normAutofit/>
          </a:bodyPr>
          <a:lstStyle/>
          <a:p>
            <a:pPr fontAlgn="auto">
              <a:spcAft>
                <a:spcPts val="0"/>
              </a:spcAft>
              <a:buFont typeface="Wingdings"/>
              <a:buNone/>
              <a:defRPr/>
            </a:pPr>
            <a:r>
              <a:rPr lang="en-AU" sz="3400" b="1">
                <a:solidFill>
                  <a:srgbClr val="FF6600"/>
                </a:solidFill>
                <a:effectLst>
                  <a:outerShdw blurRad="38100" dist="38100" dir="2700000" algn="tl">
                    <a:srgbClr val="000000"/>
                  </a:outerShdw>
                </a:effectLst>
              </a:rPr>
              <a:t>Kronik maruziyet</a:t>
            </a:r>
            <a:r>
              <a:rPr lang="en-AU" sz="3400">
                <a:solidFill>
                  <a:schemeClr val="folHlink"/>
                </a:solidFill>
                <a:effectLst>
                  <a:outerShdw blurRad="38100" dist="38100" dir="2700000" algn="tl">
                    <a:srgbClr val="000000"/>
                  </a:outerShdw>
                </a:effectLst>
              </a:rPr>
              <a:t> sıklıkla </a:t>
            </a:r>
            <a:r>
              <a:rPr lang="en-AU" sz="3400" b="1">
                <a:solidFill>
                  <a:srgbClr val="FF6600"/>
                </a:solidFill>
                <a:effectLst>
                  <a:outerShdw blurRad="38100" dist="38100" dir="2700000" algn="tl">
                    <a:srgbClr val="000000"/>
                  </a:outerShdw>
                </a:effectLst>
              </a:rPr>
              <a:t>merkürializm</a:t>
            </a:r>
            <a:r>
              <a:rPr lang="en-AU" sz="3400">
                <a:solidFill>
                  <a:schemeClr val="folHlink"/>
                </a:solidFill>
                <a:effectLst>
                  <a:outerShdw blurRad="38100" dist="38100" dir="2700000" algn="tl">
                    <a:srgbClr val="000000"/>
                  </a:outerShdw>
                </a:effectLst>
              </a:rPr>
              <a:t> olarak tanımlanır. Tremor, tiroid büyümesi, taşikardi, düzensiz nabız, gingivitis gelişir. Motor hareketlerin koordinasyon bozukluğu, davranış bozukluğu, sinirlilik hali, hafıza kaybı, depresyon ve delirium merkezi sinir sisteminin etkilenmesi ile gelişen nöropsikiatrik etkilerdir.</a:t>
            </a:r>
            <a:endParaRPr lang="tr-TR" b="1"/>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1" name="Rectangle 3"/>
          <p:cNvSpPr>
            <a:spLocks noGrp="1" noChangeArrowheads="1"/>
          </p:cNvSpPr>
          <p:nvPr>
            <p:ph type="subTitle" idx="1"/>
          </p:nvPr>
        </p:nvSpPr>
        <p:spPr>
          <a:xfrm>
            <a:off x="457200" y="533400"/>
            <a:ext cx="8153400" cy="5867400"/>
          </a:xfrm>
        </p:spPr>
        <p:txBody>
          <a:bodyPr>
            <a:normAutofit/>
          </a:bodyPr>
          <a:lstStyle/>
          <a:p>
            <a:pPr fontAlgn="auto">
              <a:spcAft>
                <a:spcPts val="0"/>
              </a:spcAft>
              <a:buFont typeface="Wingdings"/>
              <a:buNone/>
              <a:defRPr/>
            </a:pPr>
            <a:r>
              <a:rPr lang="en-AU" sz="3300" b="1">
                <a:solidFill>
                  <a:srgbClr val="FF6600"/>
                </a:solidFill>
                <a:effectLst>
                  <a:outerShdw blurRad="38100" dist="38100" dir="2700000" algn="tl">
                    <a:srgbClr val="000000"/>
                  </a:outerShdw>
                </a:effectLst>
              </a:rPr>
              <a:t>   Cıva tuzları</a:t>
            </a:r>
            <a:r>
              <a:rPr lang="en-AU" sz="3300">
                <a:solidFill>
                  <a:schemeClr val="folHlink"/>
                </a:solidFill>
                <a:effectLst>
                  <a:outerShdw blurRad="38100" dist="38100" dir="2700000" algn="tl">
                    <a:srgbClr val="000000"/>
                  </a:outerShdw>
                </a:effectLst>
              </a:rPr>
              <a:t> 1 gr gibi küçük dozlarda dahi fatal olabilen toksik ve korrozif maddelerdir. Bu tuzların ağız yoluyla alımı, abdominal kramplara, kanlı diyare, gastrointestinal kanalda ülserasyon ve nekroza neden olur. Şok, dolaşım kollapsı ve ölümle sonuçlanabilir. Eğer iyileşme olmuşsa proksimal tubullerde hasar nedeniyle </a:t>
            </a:r>
            <a:r>
              <a:rPr lang="en-AU" sz="3300" b="1">
                <a:solidFill>
                  <a:srgbClr val="FF6600"/>
                </a:solidFill>
                <a:effectLst>
                  <a:outerShdw blurRad="38100" dist="38100" dir="2700000" algn="tl">
                    <a:srgbClr val="000000"/>
                  </a:outerShdw>
                </a:effectLst>
              </a:rPr>
              <a:t>renal hasar</a:t>
            </a:r>
            <a:r>
              <a:rPr lang="en-AU" sz="3300">
                <a:solidFill>
                  <a:schemeClr val="folHlink"/>
                </a:solidFill>
                <a:effectLst>
                  <a:outerShdw blurRad="38100" dist="38100" dir="2700000" algn="tl">
                    <a:srgbClr val="000000"/>
                  </a:outerShdw>
                </a:effectLst>
              </a:rPr>
              <a:t> oluşabilir.</a:t>
            </a:r>
          </a:p>
          <a:p>
            <a:pPr fontAlgn="auto">
              <a:spcAft>
                <a:spcPts val="0"/>
              </a:spcAft>
              <a:buFont typeface="Wingdings"/>
              <a:buNone/>
              <a:defRPr/>
            </a:pPr>
            <a:r>
              <a:rPr lang="en-AU" sz="3300">
                <a:solidFill>
                  <a:schemeClr val="folHlink"/>
                </a:solidFill>
                <a:effectLst>
                  <a:outerShdw blurRad="38100" dist="38100" dir="2700000" algn="tl">
                    <a:srgbClr val="000000"/>
                  </a:outerShdw>
                </a:effectLst>
              </a:rPr>
              <a:t>   Cıva tuzlarına kronik maruziyet otoimmün hastalıklara da </a:t>
            </a:r>
            <a:r>
              <a:rPr lang="en-AU" sz="3300" b="1">
                <a:solidFill>
                  <a:srgbClr val="FF6600"/>
                </a:solidFill>
                <a:effectLst>
                  <a:outerShdw blurRad="38100" dist="38100" dir="2700000" algn="tl">
                    <a:srgbClr val="000000"/>
                  </a:outerShdw>
                </a:effectLst>
              </a:rPr>
              <a:t>(Glomerüler nefrit)</a:t>
            </a:r>
            <a:r>
              <a:rPr lang="en-AU" sz="3300">
                <a:solidFill>
                  <a:schemeClr val="folHlink"/>
                </a:solidFill>
                <a:effectLst>
                  <a:outerShdw blurRad="38100" dist="38100" dir="2700000" algn="tl">
                    <a:srgbClr val="000000"/>
                  </a:outerShdw>
                </a:effectLst>
              </a:rPr>
              <a:t> neden olabilir.</a:t>
            </a:r>
            <a:endParaRPr lang="tr-TR" b="1"/>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5" name="Rectangle 3"/>
          <p:cNvSpPr>
            <a:spLocks noGrp="1" noChangeArrowheads="1"/>
          </p:cNvSpPr>
          <p:nvPr>
            <p:ph type="subTitle" idx="1"/>
          </p:nvPr>
        </p:nvSpPr>
        <p:spPr>
          <a:xfrm>
            <a:off x="762000" y="1524000"/>
            <a:ext cx="7772400" cy="3962400"/>
          </a:xfrm>
        </p:spPr>
        <p:txBody>
          <a:bodyPr>
            <a:normAutofit/>
          </a:bodyPr>
          <a:lstStyle/>
          <a:p>
            <a:pPr fontAlgn="auto">
              <a:spcAft>
                <a:spcPts val="0"/>
              </a:spcAft>
              <a:buFont typeface="Wingdings"/>
              <a:buNone/>
              <a:defRPr/>
            </a:pPr>
            <a:r>
              <a:rPr lang="en-AU" sz="3400" b="1">
                <a:solidFill>
                  <a:srgbClr val="FF6600"/>
                </a:solidFill>
                <a:effectLst>
                  <a:outerShdw blurRad="38100" dist="38100" dir="2700000" algn="tl">
                    <a:srgbClr val="000000"/>
                  </a:outerShdw>
                </a:effectLst>
              </a:rPr>
              <a:t>Organik cıva (Metil cıva)</a:t>
            </a:r>
            <a:r>
              <a:rPr lang="en-AU" sz="3400">
                <a:effectLst>
                  <a:outerShdw blurRad="38100" dist="38100" dir="2700000" algn="tl">
                    <a:srgbClr val="000000"/>
                  </a:outerShdw>
                </a:effectLst>
              </a:rPr>
              <a:t> </a:t>
            </a:r>
            <a:r>
              <a:rPr lang="en-AU" sz="3400">
                <a:solidFill>
                  <a:schemeClr val="folHlink"/>
                </a:solidFill>
                <a:effectLst>
                  <a:outerShdw blurRad="38100" dist="38100" dir="2700000" algn="tl">
                    <a:srgbClr val="000000"/>
                  </a:outerShdw>
                </a:effectLst>
              </a:rPr>
              <a:t>cıvanın en toksik formudur. Özellikle beyinin serebral korteksini ve serebellumunu etkiler. Ağız, dudak ve ekstremitelerde uyuşukluk, ataksiler, yorgunluk hali, konsantrasyon bozukluğu, işitme ve görme kayıpları, tremorlar gelişir.</a:t>
            </a:r>
            <a:r>
              <a:rPr lang="en-AU" b="1"/>
              <a:t> </a:t>
            </a:r>
            <a:endParaRPr lang="tr-TR" b="1"/>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ctrTitle"/>
          </p:nvPr>
        </p:nvSpPr>
        <p:spPr>
          <a:xfrm>
            <a:off x="685800" y="533400"/>
            <a:ext cx="7772400" cy="1143000"/>
          </a:xfrm>
        </p:spPr>
        <p:txBody>
          <a:bodyPr/>
          <a:lstStyle/>
          <a:p>
            <a:pPr fontAlgn="auto">
              <a:spcAft>
                <a:spcPts val="0"/>
              </a:spcAft>
              <a:defRPr/>
            </a:pPr>
            <a:r>
              <a:rPr lang="en-AU" sz="5600">
                <a:solidFill>
                  <a:srgbClr val="FF6600"/>
                </a:solidFill>
                <a:effectLst>
                  <a:outerShdw blurRad="38100" dist="38100" dir="2700000" algn="tl">
                    <a:srgbClr val="000000"/>
                  </a:outerShdw>
                </a:effectLst>
              </a:rPr>
              <a:t>KADMİYUM </a:t>
            </a:r>
            <a:endParaRPr lang="tr-TR">
              <a:solidFill>
                <a:schemeClr val="tx1"/>
              </a:solidFill>
            </a:endParaRPr>
          </a:p>
        </p:txBody>
      </p:sp>
      <p:sp>
        <p:nvSpPr>
          <p:cNvPr id="79875" name="Rectangle 3"/>
          <p:cNvSpPr>
            <a:spLocks noGrp="1" noChangeArrowheads="1"/>
          </p:cNvSpPr>
          <p:nvPr>
            <p:ph type="subTitle" idx="1"/>
          </p:nvPr>
        </p:nvSpPr>
        <p:spPr>
          <a:xfrm>
            <a:off x="539750" y="1989138"/>
            <a:ext cx="8153400" cy="3352800"/>
          </a:xfrm>
        </p:spPr>
        <p:txBody>
          <a:bodyPr>
            <a:normAutofit/>
          </a:bodyPr>
          <a:lstStyle/>
          <a:p>
            <a:pPr fontAlgn="auto">
              <a:spcAft>
                <a:spcPts val="0"/>
              </a:spcAft>
              <a:buFont typeface="Wingdings"/>
              <a:buNone/>
              <a:defRPr/>
            </a:pPr>
            <a:r>
              <a:rPr lang="en-AU" sz="3500" dirty="0">
                <a:solidFill>
                  <a:srgbClr val="FF6600"/>
                </a:solidFill>
                <a:effectLst>
                  <a:outerShdw blurRad="38100" dist="38100" dir="2700000" algn="tl">
                    <a:srgbClr val="000000"/>
                  </a:outerShdw>
                </a:effectLst>
                <a:sym typeface="Symbol" pitchFamily="18" charset="2"/>
              </a:rPr>
              <a:t></a:t>
            </a:r>
            <a:r>
              <a:rPr lang="en-AU" sz="3400" dirty="0" err="1">
                <a:solidFill>
                  <a:schemeClr val="folHlink"/>
                </a:solidFill>
                <a:effectLst>
                  <a:outerShdw blurRad="38100" dist="38100" dir="2700000" algn="tl">
                    <a:srgbClr val="000000"/>
                  </a:outerShdw>
                </a:effectLst>
              </a:rPr>
              <a:t>Kadmiyum</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için</a:t>
            </a:r>
            <a:r>
              <a:rPr lang="en-AU" sz="3400" dirty="0">
                <a:effectLst>
                  <a:outerShdw blurRad="38100" dist="38100" dir="2700000" algn="tl">
                    <a:srgbClr val="000000"/>
                  </a:outerShdw>
                </a:effectLst>
              </a:rPr>
              <a:t> </a:t>
            </a:r>
            <a:r>
              <a:rPr lang="en-AU" sz="3400" dirty="0">
                <a:solidFill>
                  <a:srgbClr val="FF6600"/>
                </a:solidFill>
                <a:effectLst>
                  <a:outerShdw blurRad="38100" dist="38100" dir="2700000" algn="tl">
                    <a:srgbClr val="000000"/>
                  </a:outerShdw>
                </a:effectLst>
              </a:rPr>
              <a:t>modern toksik metal</a:t>
            </a:r>
            <a:r>
              <a:rPr lang="en-AU" sz="3400" dirty="0">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denilir</a:t>
            </a:r>
            <a:r>
              <a:rPr lang="en-AU" sz="3400" dirty="0">
                <a:solidFill>
                  <a:schemeClr val="folHlink"/>
                </a:solidFill>
                <a:effectLst>
                  <a:outerShdw blurRad="38100" dist="38100" dir="2700000" algn="tl">
                    <a:srgbClr val="000000"/>
                  </a:outerShdw>
                </a:effectLst>
              </a:rPr>
              <a:t>.</a:t>
            </a:r>
          </a:p>
          <a:p>
            <a:pPr fontAlgn="auto">
              <a:spcAft>
                <a:spcPts val="0"/>
              </a:spcAft>
              <a:buFont typeface="Wingdings"/>
              <a:buNone/>
              <a:defRPr/>
            </a:pPr>
            <a:r>
              <a:rPr lang="en-AU" sz="3500" dirty="0">
                <a:solidFill>
                  <a:srgbClr val="FF6600"/>
                </a:solidFill>
                <a:effectLst>
                  <a:outerShdw blurRad="38100" dist="38100" dir="2700000" algn="tl">
                    <a:srgbClr val="000000"/>
                  </a:outerShdw>
                </a:effectLst>
                <a:sym typeface="Symbol" pitchFamily="18" charset="2"/>
              </a:rPr>
              <a:t></a:t>
            </a:r>
            <a:r>
              <a:rPr lang="en-AU" sz="3400" dirty="0" err="1">
                <a:solidFill>
                  <a:schemeClr val="folHlink"/>
                </a:solidFill>
                <a:effectLst>
                  <a:outerShdw blurRad="38100" dist="38100" dir="2700000" algn="tl">
                    <a:srgbClr val="000000"/>
                  </a:outerShdw>
                </a:effectLst>
              </a:rPr>
              <a:t>Kadmiyum</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doğada</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başta</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çinko</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olmak</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üzere</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çeşitli</a:t>
            </a:r>
            <a:r>
              <a:rPr lang="en-AU" sz="3400" dirty="0">
                <a:solidFill>
                  <a:schemeClr val="folHlink"/>
                </a:solidFill>
                <a:effectLst>
                  <a:outerShdw blurRad="38100" dist="38100" dir="2700000" algn="tl">
                    <a:srgbClr val="000000"/>
                  </a:outerShdw>
                </a:effectLst>
              </a:rPr>
              <a:t> mineral </a:t>
            </a:r>
            <a:r>
              <a:rPr lang="en-AU" sz="3400" dirty="0" err="1">
                <a:solidFill>
                  <a:schemeClr val="folHlink"/>
                </a:solidFill>
                <a:effectLst>
                  <a:outerShdw blurRad="38100" dist="38100" dir="2700000" algn="tl">
                    <a:srgbClr val="000000"/>
                  </a:outerShdw>
                </a:effectLst>
              </a:rPr>
              <a:t>filizlerinde</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bulunan</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ve</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endüstride</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yoğun</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kullanımı</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olan</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bir</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metaldir</a:t>
            </a:r>
            <a:r>
              <a:rPr lang="en-AU" sz="3400" dirty="0">
                <a:solidFill>
                  <a:schemeClr val="folHlink"/>
                </a:solidFill>
                <a:effectLst>
                  <a:outerShdw blurRad="38100" dist="38100" dir="2700000" algn="tl">
                    <a:srgbClr val="000000"/>
                  </a:outerShdw>
                </a:effectLst>
              </a:rPr>
              <a:t>.</a:t>
            </a:r>
            <a:endParaRPr lang="en-AU" dirty="0">
              <a:solidFill>
                <a:schemeClr val="folHlink"/>
              </a:solidFill>
              <a:effectLst>
                <a:outerShdw blurRad="38100" dist="38100" dir="2700000" algn="tl">
                  <a:srgbClr val="000000"/>
                </a:outerShdw>
              </a:effectLst>
            </a:endParaRPr>
          </a:p>
          <a:p>
            <a:pPr fontAlgn="auto">
              <a:spcAft>
                <a:spcPts val="0"/>
              </a:spcAft>
              <a:buFont typeface="Wingdings"/>
              <a:buNone/>
              <a:defRPr/>
            </a:pPr>
            <a:endParaRPr lang="tr-TR"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Grp="1" noChangeArrowheads="1"/>
          </p:cNvSpPr>
          <p:nvPr>
            <p:ph type="subTitle" idx="1"/>
          </p:nvPr>
        </p:nvSpPr>
        <p:spPr>
          <a:xfrm>
            <a:off x="611188" y="1268413"/>
            <a:ext cx="8305800" cy="3529012"/>
          </a:xfrm>
        </p:spPr>
        <p:txBody>
          <a:bodyPr anchor="ctr">
            <a:normAutofit fontScale="92500" lnSpcReduction="20000"/>
          </a:bodyPr>
          <a:lstStyle/>
          <a:p>
            <a:pPr marL="457200" indent="-457200" algn="ctr" fontAlgn="auto">
              <a:spcAft>
                <a:spcPts val="0"/>
              </a:spcAft>
              <a:buFont typeface="Symbol"/>
              <a:buChar char="¨"/>
              <a:defRPr/>
            </a:pPr>
            <a:r>
              <a:rPr lang="tr-TR" sz="3400" dirty="0" smtClean="0">
                <a:solidFill>
                  <a:schemeClr val="folHlink"/>
                </a:solidFill>
              </a:rPr>
              <a:t>İnsan </a:t>
            </a:r>
            <a:r>
              <a:rPr lang="tr-TR" sz="3400" dirty="0">
                <a:solidFill>
                  <a:schemeClr val="folHlink"/>
                </a:solidFill>
              </a:rPr>
              <a:t>vücudu için </a:t>
            </a:r>
            <a:r>
              <a:rPr lang="tr-TR" sz="3400" dirty="0" err="1">
                <a:solidFill>
                  <a:schemeClr val="folHlink"/>
                </a:solidFill>
              </a:rPr>
              <a:t>esansiyel</a:t>
            </a:r>
            <a:r>
              <a:rPr lang="tr-TR" sz="3400" dirty="0">
                <a:solidFill>
                  <a:schemeClr val="folHlink"/>
                </a:solidFill>
              </a:rPr>
              <a:t> olan ve olmayan </a:t>
            </a:r>
            <a:r>
              <a:rPr lang="tr-TR" sz="3400" dirty="0" smtClean="0">
                <a:solidFill>
                  <a:schemeClr val="folHlink"/>
                </a:solidFill>
              </a:rPr>
              <a:t>metaller,</a:t>
            </a:r>
          </a:p>
          <a:p>
            <a:pPr algn="ctr" fontAlgn="auto">
              <a:spcAft>
                <a:spcPts val="0"/>
              </a:spcAft>
              <a:buFont typeface="Wingdings"/>
              <a:buNone/>
              <a:defRPr/>
            </a:pPr>
            <a:r>
              <a:rPr lang="tr-TR" sz="3400" dirty="0" smtClean="0">
                <a:solidFill>
                  <a:schemeClr val="folHlink"/>
                </a:solidFill>
              </a:rPr>
              <a:t>başta </a:t>
            </a:r>
            <a:r>
              <a:rPr lang="tr-TR" sz="3400" dirty="0">
                <a:solidFill>
                  <a:schemeClr val="folHlink"/>
                </a:solidFill>
              </a:rPr>
              <a:t>besinler olmak üzere diğer bazı yollarla (su, hava gibi) alınmaktadır</a:t>
            </a:r>
            <a:r>
              <a:rPr lang="tr-TR" sz="3400" dirty="0" smtClean="0">
                <a:solidFill>
                  <a:schemeClr val="folHlink"/>
                </a:solidFill>
              </a:rPr>
              <a:t>.</a:t>
            </a:r>
            <a:endParaRPr lang="tr-TR" sz="3400" dirty="0">
              <a:solidFill>
                <a:schemeClr val="folHlink"/>
              </a:solidFill>
            </a:endParaRPr>
          </a:p>
          <a:p>
            <a:pPr algn="ctr" fontAlgn="auto">
              <a:spcAft>
                <a:spcPts val="0"/>
              </a:spcAft>
              <a:buFont typeface="Wingdings"/>
              <a:buNone/>
              <a:defRPr/>
            </a:pPr>
            <a:r>
              <a:rPr lang="tr-TR" sz="3400" dirty="0" smtClean="0">
                <a:solidFill>
                  <a:schemeClr val="folHlink"/>
                </a:solidFill>
              </a:rPr>
              <a:t>Böylece </a:t>
            </a:r>
            <a:r>
              <a:rPr lang="tr-TR" sz="3400" dirty="0">
                <a:solidFill>
                  <a:schemeClr val="folHlink"/>
                </a:solidFill>
              </a:rPr>
              <a:t>“</a:t>
            </a:r>
            <a:r>
              <a:rPr lang="tr-TR" sz="3400" dirty="0">
                <a:solidFill>
                  <a:srgbClr val="FF0000"/>
                </a:solidFill>
              </a:rPr>
              <a:t>vücut metal yükü </a:t>
            </a:r>
            <a:r>
              <a:rPr lang="tr-TR" sz="3400" dirty="0">
                <a:solidFill>
                  <a:schemeClr val="folHlink"/>
                </a:solidFill>
              </a:rPr>
              <a:t>“ oluşmakta; </a:t>
            </a:r>
            <a:endParaRPr lang="tr-TR" sz="3400" dirty="0" smtClean="0">
              <a:solidFill>
                <a:schemeClr val="folHlink"/>
              </a:solidFill>
            </a:endParaRPr>
          </a:p>
          <a:p>
            <a:pPr algn="ctr" fontAlgn="auto">
              <a:spcAft>
                <a:spcPts val="0"/>
              </a:spcAft>
              <a:buFont typeface="Wingdings"/>
              <a:buNone/>
              <a:defRPr/>
            </a:pPr>
            <a:r>
              <a:rPr lang="tr-TR" sz="3400" dirty="0" smtClean="0">
                <a:solidFill>
                  <a:schemeClr val="folHlink"/>
                </a:solidFill>
              </a:rPr>
              <a:t>bazıları </a:t>
            </a:r>
            <a:r>
              <a:rPr lang="tr-TR" sz="3400" dirty="0">
                <a:solidFill>
                  <a:schemeClr val="folHlink"/>
                </a:solidFill>
              </a:rPr>
              <a:t>ise (alüminyum, kurşun ve kadmiyum gibi) yaş ile birikerek vücuttaki konsantrasyonları artmaktadır.</a:t>
            </a:r>
            <a:endParaRPr lang="tr-TR" dirty="0">
              <a:solidFill>
                <a:schemeClr val="folHlink"/>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9" name="Rectangle 3"/>
          <p:cNvSpPr>
            <a:spLocks noGrp="1" noChangeArrowheads="1"/>
          </p:cNvSpPr>
          <p:nvPr>
            <p:ph type="subTitle" idx="1"/>
          </p:nvPr>
        </p:nvSpPr>
        <p:spPr>
          <a:xfrm>
            <a:off x="990600" y="1371600"/>
            <a:ext cx="7162800" cy="4038600"/>
          </a:xfrm>
        </p:spPr>
        <p:txBody>
          <a:bodyPr anchor="ctr">
            <a:normAutofit/>
          </a:bodyPr>
          <a:lstStyle/>
          <a:p>
            <a:pPr fontAlgn="auto">
              <a:spcAft>
                <a:spcPts val="0"/>
              </a:spcAft>
              <a:buFont typeface="Wingdings"/>
              <a:buNone/>
              <a:defRPr/>
            </a:pPr>
            <a:r>
              <a:rPr lang="en-AU" sz="3500" dirty="0">
                <a:solidFill>
                  <a:srgbClr val="FF6600"/>
                </a:solidFill>
                <a:effectLst>
                  <a:outerShdw blurRad="38100" dist="38100" dir="2700000" algn="tl">
                    <a:srgbClr val="000000"/>
                  </a:outerShdw>
                </a:effectLst>
                <a:sym typeface="Symbol" pitchFamily="18" charset="2"/>
              </a:rPr>
              <a:t></a:t>
            </a:r>
            <a:r>
              <a:rPr lang="en-AU" sz="3400" b="1" dirty="0" err="1">
                <a:solidFill>
                  <a:srgbClr val="FF6600"/>
                </a:solidFill>
                <a:effectLst>
                  <a:outerShdw blurRad="38100" dist="38100" dir="2700000" algn="tl">
                    <a:srgbClr val="000000"/>
                  </a:outerShdw>
                </a:effectLst>
              </a:rPr>
              <a:t>Endüstride</a:t>
            </a:r>
            <a:r>
              <a:rPr lang="en-AU" sz="3400" b="1" dirty="0">
                <a:solidFill>
                  <a:srgbClr val="FF6600"/>
                </a:solidFill>
                <a:effectLst>
                  <a:outerShdw blurRad="38100" dist="38100" dir="2700000" algn="tl">
                    <a:srgbClr val="000000"/>
                  </a:outerShdw>
                </a:effectLst>
              </a:rPr>
              <a:t>;</a:t>
            </a:r>
            <a:r>
              <a:rPr lang="en-AU" sz="3400" dirty="0">
                <a:effectLst>
                  <a:outerShdw blurRad="38100" dist="38100" dir="2700000" algn="tl">
                    <a:srgbClr val="000000"/>
                  </a:outerShdw>
                </a:effectLst>
              </a:rPr>
              <a:t>  </a:t>
            </a:r>
          </a:p>
          <a:p>
            <a:pPr fontAlgn="auto">
              <a:spcAft>
                <a:spcPts val="0"/>
              </a:spcAft>
              <a:buFont typeface="Wingdings"/>
              <a:buNone/>
              <a:defRPr/>
            </a:pPr>
            <a:r>
              <a:rPr lang="en-AU" sz="3400" dirty="0">
                <a:solidFill>
                  <a:srgbClr val="FF6600"/>
                </a:solidFill>
                <a:effectLst>
                  <a:outerShdw blurRad="38100" dist="38100" dir="2700000" algn="tl">
                    <a:srgbClr val="000000"/>
                  </a:outerShdw>
                </a:effectLst>
              </a:rPr>
              <a:t>-</a:t>
            </a:r>
            <a:r>
              <a:rPr lang="en-AU" sz="3400" dirty="0" err="1">
                <a:solidFill>
                  <a:schemeClr val="folHlink"/>
                </a:solidFill>
                <a:effectLst>
                  <a:outerShdw blurRad="38100" dist="38100" dir="2700000" algn="tl">
                    <a:srgbClr val="000000"/>
                  </a:outerShdw>
                </a:effectLst>
              </a:rPr>
              <a:t>Elektrolizle</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kaplama</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ve</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galvanizleme</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proseslerinde</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Antikorrozif</a:t>
            </a:r>
            <a:r>
              <a:rPr lang="en-AU" sz="3400" dirty="0">
                <a:solidFill>
                  <a:schemeClr val="folHlink"/>
                </a:solidFill>
                <a:effectLst>
                  <a:outerShdw blurRad="38100" dist="38100" dir="2700000" algn="tl">
                    <a:srgbClr val="000000"/>
                  </a:outerShdw>
                </a:effectLst>
              </a:rPr>
              <a:t>)</a:t>
            </a:r>
            <a:endParaRPr lang="en-AU" sz="3400" dirty="0">
              <a:effectLst>
                <a:outerShdw blurRad="38100" dist="38100" dir="2700000" algn="tl">
                  <a:srgbClr val="000000"/>
                </a:outerShdw>
              </a:effectLst>
            </a:endParaRPr>
          </a:p>
          <a:p>
            <a:pPr fontAlgn="auto">
              <a:spcAft>
                <a:spcPts val="0"/>
              </a:spcAft>
              <a:buFont typeface="Wingdings"/>
              <a:buNone/>
              <a:defRPr/>
            </a:pPr>
            <a:r>
              <a:rPr lang="en-AU" sz="3400" dirty="0">
                <a:solidFill>
                  <a:srgbClr val="FF6600"/>
                </a:solidFill>
                <a:effectLst>
                  <a:outerShdw blurRad="38100" dist="38100" dir="2700000" algn="tl">
                    <a:srgbClr val="000000"/>
                  </a:outerShdw>
                </a:effectLst>
              </a:rPr>
              <a:t>-</a:t>
            </a:r>
            <a:r>
              <a:rPr lang="en-AU" sz="3400" dirty="0">
                <a:solidFill>
                  <a:schemeClr val="folHlink"/>
                </a:solidFill>
                <a:effectLst>
                  <a:outerShdw blurRad="38100" dist="38100" dir="2700000" algn="tl">
                    <a:srgbClr val="000000"/>
                  </a:outerShdw>
                </a:effectLst>
              </a:rPr>
              <a:t>Boya </a:t>
            </a:r>
            <a:r>
              <a:rPr lang="en-AU" sz="3400" dirty="0" err="1">
                <a:solidFill>
                  <a:schemeClr val="folHlink"/>
                </a:solidFill>
                <a:effectLst>
                  <a:outerShdw blurRad="38100" dist="38100" dir="2700000" algn="tl">
                    <a:srgbClr val="000000"/>
                  </a:outerShdw>
                </a:effectLst>
              </a:rPr>
              <a:t>pigmenti</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ve</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plastiklerde</a:t>
            </a:r>
            <a:r>
              <a:rPr lang="en-AU" sz="3400" dirty="0">
                <a:effectLst>
                  <a:outerShdw blurRad="38100" dist="38100" dir="2700000" algn="tl">
                    <a:srgbClr val="000000"/>
                  </a:outerShdw>
                </a:effectLst>
              </a:rPr>
              <a:t> </a:t>
            </a:r>
          </a:p>
          <a:p>
            <a:pPr fontAlgn="auto">
              <a:spcAft>
                <a:spcPts val="0"/>
              </a:spcAft>
              <a:buFont typeface="Wingdings"/>
              <a:buNone/>
              <a:defRPr/>
            </a:pPr>
            <a:r>
              <a:rPr lang="en-AU" sz="3400" dirty="0">
                <a:solidFill>
                  <a:srgbClr val="FF6600"/>
                </a:solidFill>
                <a:effectLst>
                  <a:outerShdw blurRad="38100" dist="38100" dir="2700000" algn="tl">
                    <a:srgbClr val="000000"/>
                  </a:outerShdw>
                </a:effectLst>
              </a:rPr>
              <a:t>-</a:t>
            </a:r>
            <a:r>
              <a:rPr lang="en-AU" sz="3400" dirty="0" err="1">
                <a:solidFill>
                  <a:schemeClr val="folHlink"/>
                </a:solidFill>
                <a:effectLst>
                  <a:outerShdw blurRad="38100" dist="38100" dir="2700000" algn="tl">
                    <a:srgbClr val="000000"/>
                  </a:outerShdw>
                </a:effectLst>
              </a:rPr>
              <a:t>Nikel-kadmiyum</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pillerinde</a:t>
            </a:r>
            <a:endParaRPr lang="en-AU" sz="3400" dirty="0">
              <a:effectLst>
                <a:outerShdw blurRad="38100" dist="38100" dir="2700000" algn="tl">
                  <a:srgbClr val="000000"/>
                </a:outerShdw>
              </a:effectLst>
            </a:endParaRPr>
          </a:p>
          <a:p>
            <a:pPr fontAlgn="auto">
              <a:spcAft>
                <a:spcPts val="0"/>
              </a:spcAft>
              <a:buFont typeface="Wingdings"/>
              <a:buNone/>
              <a:defRPr/>
            </a:pPr>
            <a:r>
              <a:rPr lang="en-AU" sz="3400" dirty="0">
                <a:solidFill>
                  <a:srgbClr val="FF6600"/>
                </a:solidFill>
                <a:effectLst>
                  <a:outerShdw blurRad="38100" dist="38100" dir="2700000" algn="tl">
                    <a:srgbClr val="000000"/>
                  </a:outerShdw>
                </a:effectLst>
              </a:rPr>
              <a:t>-</a:t>
            </a:r>
            <a:r>
              <a:rPr lang="en-AU" sz="3400" dirty="0" err="1">
                <a:solidFill>
                  <a:schemeClr val="folHlink"/>
                </a:solidFill>
                <a:effectLst>
                  <a:outerShdw blurRad="38100" dist="38100" dir="2700000" algn="tl">
                    <a:srgbClr val="000000"/>
                  </a:outerShdw>
                </a:effectLst>
              </a:rPr>
              <a:t>Seramik</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ve</a:t>
            </a:r>
            <a:r>
              <a:rPr lang="en-AU" sz="3400" dirty="0">
                <a:solidFill>
                  <a:schemeClr val="folHlink"/>
                </a:solidFill>
                <a:effectLst>
                  <a:outerShdw blurRad="38100" dist="38100" dir="2700000" algn="tl">
                    <a:srgbClr val="000000"/>
                  </a:outerShdw>
                </a:effectLst>
              </a:rPr>
              <a:t> cam </a:t>
            </a:r>
            <a:r>
              <a:rPr lang="en-AU" sz="3400" dirty="0" err="1">
                <a:solidFill>
                  <a:schemeClr val="folHlink"/>
                </a:solidFill>
                <a:effectLst>
                  <a:outerShdw blurRad="38100" dist="38100" dir="2700000" algn="tl">
                    <a:srgbClr val="000000"/>
                  </a:outerShdw>
                </a:effectLst>
              </a:rPr>
              <a:t>yapımında</a:t>
            </a:r>
            <a:r>
              <a:rPr lang="en-AU" sz="3400" dirty="0">
                <a:solidFill>
                  <a:schemeClr val="folHlink"/>
                </a:solidFill>
                <a:effectLst>
                  <a:outerShdw blurRad="38100" dist="38100" dir="2700000" algn="tl">
                    <a:srgbClr val="000000"/>
                  </a:outerShdw>
                </a:effectLst>
              </a:rPr>
              <a:t> vb.</a:t>
            </a:r>
            <a:endParaRPr lang="tr-TR" b="1"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3" name="Rectangle 3"/>
          <p:cNvSpPr>
            <a:spLocks noGrp="1" noChangeArrowheads="1"/>
          </p:cNvSpPr>
          <p:nvPr>
            <p:ph type="subTitle" idx="1"/>
          </p:nvPr>
        </p:nvSpPr>
        <p:spPr>
          <a:xfrm>
            <a:off x="457200" y="381000"/>
            <a:ext cx="8305800" cy="6096000"/>
          </a:xfrm>
        </p:spPr>
        <p:txBody>
          <a:bodyPr>
            <a:normAutofit lnSpcReduction="10000"/>
          </a:bodyPr>
          <a:lstStyle/>
          <a:p>
            <a:pPr fontAlgn="auto">
              <a:spcAft>
                <a:spcPts val="0"/>
              </a:spcAft>
              <a:buFont typeface="Wingdings"/>
              <a:buNone/>
              <a:defRPr/>
            </a:pPr>
            <a:r>
              <a:rPr lang="en-AU" sz="3400" dirty="0">
                <a:solidFill>
                  <a:srgbClr val="FF6600"/>
                </a:solidFill>
                <a:effectLst>
                  <a:outerShdw blurRad="38100" dist="38100" dir="2700000" algn="tl">
                    <a:srgbClr val="000000"/>
                  </a:outerShdw>
                </a:effectLst>
                <a:sym typeface="Symbol" pitchFamily="18" charset="2"/>
              </a:rPr>
              <a:t></a:t>
            </a:r>
            <a:r>
              <a:rPr lang="en-AU" sz="3400" dirty="0" err="1">
                <a:solidFill>
                  <a:schemeClr val="folHlink"/>
                </a:solidFill>
                <a:effectLst>
                  <a:outerShdw blurRad="38100" dist="38100" dir="2700000" algn="tl">
                    <a:srgbClr val="000000"/>
                  </a:outerShdw>
                </a:effectLst>
              </a:rPr>
              <a:t>Maruziyet</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başlıca</a:t>
            </a:r>
            <a:r>
              <a:rPr lang="en-AU" sz="3400" dirty="0">
                <a:solidFill>
                  <a:schemeClr val="folHlink"/>
                </a:solidFill>
                <a:effectLst>
                  <a:outerShdw blurRad="38100" dist="38100" dir="2700000" algn="tl">
                    <a:srgbClr val="000000"/>
                  </a:outerShdw>
                </a:effectLst>
              </a:rPr>
              <a:t> oral </a:t>
            </a:r>
            <a:r>
              <a:rPr lang="en-AU" sz="3400" dirty="0" err="1">
                <a:solidFill>
                  <a:schemeClr val="folHlink"/>
                </a:solidFill>
                <a:effectLst>
                  <a:outerShdw blurRad="38100" dist="38100" dir="2700000" algn="tl">
                    <a:srgbClr val="000000"/>
                  </a:outerShdw>
                </a:effectLst>
              </a:rPr>
              <a:t>ve</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inhalasyon</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yolu</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ile</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olur</a:t>
            </a:r>
            <a:r>
              <a:rPr lang="en-AU" sz="3400" dirty="0">
                <a:solidFill>
                  <a:schemeClr val="folHlink"/>
                </a:solidFill>
                <a:effectLst>
                  <a:outerShdw blurRad="38100" dist="38100" dir="2700000" algn="tl">
                    <a:srgbClr val="000000"/>
                  </a:outerShdw>
                </a:effectLst>
              </a:rPr>
              <a:t>.</a:t>
            </a:r>
          </a:p>
          <a:p>
            <a:pPr fontAlgn="auto">
              <a:spcAft>
                <a:spcPts val="0"/>
              </a:spcAft>
              <a:buFont typeface="Wingdings"/>
              <a:buNone/>
              <a:defRPr/>
            </a:pPr>
            <a:r>
              <a:rPr lang="en-AU" sz="3400" dirty="0" err="1">
                <a:solidFill>
                  <a:schemeClr val="folHlink"/>
                </a:solidFill>
                <a:effectLst>
                  <a:outerShdw blurRad="38100" dist="38100" dir="2700000" algn="tl">
                    <a:srgbClr val="000000"/>
                  </a:outerShdw>
                </a:effectLst>
              </a:rPr>
              <a:t>Çeşitli</a:t>
            </a:r>
            <a:r>
              <a:rPr lang="en-AU" sz="3400" dirty="0">
                <a:solidFill>
                  <a:schemeClr val="folHlink"/>
                </a:solidFill>
                <a:effectLst>
                  <a:outerShdw blurRad="38100" dist="38100" dir="2700000" algn="tl">
                    <a:srgbClr val="000000"/>
                  </a:outerShdw>
                </a:effectLst>
              </a:rPr>
              <a:t> tip et, </a:t>
            </a:r>
            <a:r>
              <a:rPr lang="en-AU" sz="3400" dirty="0" err="1">
                <a:solidFill>
                  <a:schemeClr val="folHlink"/>
                </a:solidFill>
                <a:effectLst>
                  <a:outerShdw blurRad="38100" dist="38100" dir="2700000" algn="tl">
                    <a:srgbClr val="000000"/>
                  </a:outerShdw>
                </a:effectLst>
              </a:rPr>
              <a:t>balık</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ve</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meyvalar</a:t>
            </a:r>
            <a:r>
              <a:rPr lang="en-AU" sz="3400" dirty="0">
                <a:solidFill>
                  <a:schemeClr val="folHlink"/>
                </a:solidFill>
                <a:effectLst>
                  <a:outerShdw blurRad="38100" dist="38100" dir="2700000" algn="tl">
                    <a:srgbClr val="000000"/>
                  </a:outerShdw>
                </a:effectLst>
              </a:rPr>
              <a:t> 1-50 </a:t>
            </a:r>
            <a:r>
              <a:rPr lang="en-AU" sz="3400" dirty="0">
                <a:solidFill>
                  <a:schemeClr val="folHlink"/>
                </a:solidFill>
                <a:effectLst>
                  <a:outerShdw blurRad="38100" dist="38100" dir="2700000" algn="tl">
                    <a:srgbClr val="000000"/>
                  </a:outerShdw>
                </a:effectLst>
                <a:sym typeface="Symbol" pitchFamily="18" charset="2"/>
              </a:rPr>
              <a:t></a:t>
            </a:r>
            <a:r>
              <a:rPr lang="en-AU" sz="3400" dirty="0">
                <a:solidFill>
                  <a:schemeClr val="folHlink"/>
                </a:solidFill>
                <a:effectLst>
                  <a:outerShdw blurRad="38100" dist="38100" dir="2700000" algn="tl">
                    <a:srgbClr val="000000"/>
                  </a:outerShdw>
                </a:effectLst>
              </a:rPr>
              <a:t>g/kg  </a:t>
            </a:r>
            <a:r>
              <a:rPr lang="en-AU" sz="3400" dirty="0" err="1">
                <a:solidFill>
                  <a:schemeClr val="folHlink"/>
                </a:solidFill>
                <a:effectLst>
                  <a:outerShdw blurRad="38100" dist="38100" dir="2700000" algn="tl">
                    <a:srgbClr val="000000"/>
                  </a:outerShdw>
                </a:effectLst>
              </a:rPr>
              <a:t>Cd</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içerebilir</a:t>
            </a:r>
            <a:r>
              <a:rPr lang="en-AU" sz="3400" dirty="0">
                <a:solidFill>
                  <a:schemeClr val="folHlink"/>
                </a:solidFill>
                <a:effectLst>
                  <a:outerShdw blurRad="38100" dist="38100" dir="2700000" algn="tl">
                    <a:srgbClr val="000000"/>
                  </a:outerShdw>
                </a:effectLst>
              </a:rPr>
              <a:t>.</a:t>
            </a:r>
          </a:p>
          <a:p>
            <a:pPr fontAlgn="auto">
              <a:spcAft>
                <a:spcPts val="0"/>
              </a:spcAft>
              <a:buFont typeface="Wingdings"/>
              <a:buNone/>
              <a:defRPr/>
            </a:pPr>
            <a:r>
              <a:rPr lang="en-AU" sz="3400" dirty="0" err="1">
                <a:solidFill>
                  <a:schemeClr val="folHlink"/>
                </a:solidFill>
                <a:effectLst>
                  <a:outerShdw blurRad="38100" dist="38100" dir="2700000" algn="tl">
                    <a:srgbClr val="000000"/>
                  </a:outerShdw>
                </a:effectLst>
              </a:rPr>
              <a:t>Tahıllarda</a:t>
            </a:r>
            <a:r>
              <a:rPr lang="en-AU" sz="3400" dirty="0">
                <a:solidFill>
                  <a:schemeClr val="folHlink"/>
                </a:solidFill>
                <a:effectLst>
                  <a:outerShdw blurRad="38100" dist="38100" dir="2700000" algn="tl">
                    <a:srgbClr val="000000"/>
                  </a:outerShdw>
                </a:effectLst>
              </a:rPr>
              <a:t> 150 </a:t>
            </a:r>
            <a:r>
              <a:rPr lang="en-AU" sz="3400" dirty="0">
                <a:solidFill>
                  <a:schemeClr val="folHlink"/>
                </a:solidFill>
                <a:effectLst>
                  <a:outerShdw blurRad="38100" dist="38100" dir="2700000" algn="tl">
                    <a:srgbClr val="000000"/>
                  </a:outerShdw>
                </a:effectLst>
                <a:sym typeface="Symbol" pitchFamily="18" charset="2"/>
              </a:rPr>
              <a:t></a:t>
            </a:r>
            <a:r>
              <a:rPr lang="en-AU" sz="3400" dirty="0">
                <a:solidFill>
                  <a:schemeClr val="folHlink"/>
                </a:solidFill>
                <a:effectLst>
                  <a:outerShdw blurRad="38100" dist="38100" dir="2700000" algn="tl">
                    <a:srgbClr val="000000"/>
                  </a:outerShdw>
                </a:effectLst>
              </a:rPr>
              <a:t>g/</a:t>
            </a:r>
            <a:r>
              <a:rPr lang="en-AU" sz="3400" dirty="0" err="1">
                <a:solidFill>
                  <a:schemeClr val="folHlink"/>
                </a:solidFill>
                <a:effectLst>
                  <a:outerShdw blurRad="38100" dist="38100" dir="2700000" algn="tl">
                    <a:srgbClr val="000000"/>
                  </a:outerShdw>
                </a:effectLst>
              </a:rPr>
              <a:t>kg’a</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çıkabilir</a:t>
            </a:r>
            <a:r>
              <a:rPr lang="en-AU" sz="3400" dirty="0">
                <a:solidFill>
                  <a:schemeClr val="folHlink"/>
                </a:solidFill>
                <a:effectLst>
                  <a:outerShdw blurRad="38100" dist="38100" dir="2700000" algn="tl">
                    <a:srgbClr val="000000"/>
                  </a:outerShdw>
                </a:effectLst>
              </a:rPr>
              <a:t>.</a:t>
            </a:r>
          </a:p>
          <a:p>
            <a:pPr fontAlgn="auto">
              <a:spcAft>
                <a:spcPts val="0"/>
              </a:spcAft>
              <a:buFont typeface="Wingdings"/>
              <a:buNone/>
              <a:defRPr/>
            </a:pPr>
            <a:r>
              <a:rPr lang="en-AU" sz="3400" dirty="0" err="1">
                <a:solidFill>
                  <a:schemeClr val="folHlink"/>
                </a:solidFill>
                <a:effectLst>
                  <a:outerShdw blurRad="38100" dist="38100" dir="2700000" algn="tl">
                    <a:srgbClr val="000000"/>
                  </a:outerShdw>
                </a:effectLst>
              </a:rPr>
              <a:t>Midye</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istiridye</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gibi</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kabuklu</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deniz</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hayvan</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larında</a:t>
            </a:r>
            <a:r>
              <a:rPr lang="en-AU" sz="3400" dirty="0">
                <a:solidFill>
                  <a:schemeClr val="folHlink"/>
                </a:solidFill>
                <a:effectLst>
                  <a:outerShdw blurRad="38100" dist="38100" dir="2700000" algn="tl">
                    <a:srgbClr val="000000"/>
                  </a:outerShdw>
                </a:effectLst>
              </a:rPr>
              <a:t> 100-1000 </a:t>
            </a:r>
            <a:r>
              <a:rPr lang="en-AU" sz="3400" dirty="0">
                <a:solidFill>
                  <a:schemeClr val="folHlink"/>
                </a:solidFill>
                <a:effectLst>
                  <a:outerShdw blurRad="38100" dist="38100" dir="2700000" algn="tl">
                    <a:srgbClr val="000000"/>
                  </a:outerShdw>
                </a:effectLst>
                <a:sym typeface="Symbol" pitchFamily="18" charset="2"/>
              </a:rPr>
              <a:t></a:t>
            </a:r>
            <a:r>
              <a:rPr lang="en-AU" sz="3400" dirty="0">
                <a:solidFill>
                  <a:schemeClr val="folHlink"/>
                </a:solidFill>
                <a:effectLst>
                  <a:outerShdw blurRad="38100" dist="38100" dir="2700000" algn="tl">
                    <a:srgbClr val="000000"/>
                  </a:outerShdw>
                </a:effectLst>
              </a:rPr>
              <a:t>g/</a:t>
            </a:r>
            <a:r>
              <a:rPr lang="en-AU" sz="3400" dirty="0" err="1">
                <a:solidFill>
                  <a:schemeClr val="folHlink"/>
                </a:solidFill>
                <a:effectLst>
                  <a:outerShdw blurRad="38100" dist="38100" dir="2700000" algn="tl">
                    <a:srgbClr val="000000"/>
                  </a:outerShdw>
                </a:effectLst>
              </a:rPr>
              <a:t>kg’a</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kadar</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birikebilir</a:t>
            </a:r>
            <a:r>
              <a:rPr lang="en-AU" sz="3400" dirty="0">
                <a:solidFill>
                  <a:schemeClr val="folHlink"/>
                </a:solidFill>
                <a:effectLst>
                  <a:outerShdw blurRad="38100" dist="38100" dir="2700000" algn="tl">
                    <a:srgbClr val="000000"/>
                  </a:outerShdw>
                </a:effectLst>
              </a:rPr>
              <a:t>.</a:t>
            </a:r>
          </a:p>
          <a:p>
            <a:pPr fontAlgn="auto">
              <a:spcAft>
                <a:spcPts val="0"/>
              </a:spcAft>
              <a:buFont typeface="Wingdings"/>
              <a:buNone/>
              <a:defRPr/>
            </a:pPr>
            <a:r>
              <a:rPr lang="en-AU" sz="3400" dirty="0" err="1">
                <a:solidFill>
                  <a:schemeClr val="folHlink"/>
                </a:solidFill>
                <a:effectLst>
                  <a:outerShdw blurRad="38100" dist="38100" dir="2700000" algn="tl">
                    <a:srgbClr val="000000"/>
                  </a:outerShdw>
                </a:effectLst>
              </a:rPr>
              <a:t>İnhalasyonla</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alınan</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kadmiyumun</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da</a:t>
            </a:r>
            <a:r>
              <a:rPr lang="en-AU" sz="3400" dirty="0">
                <a:solidFill>
                  <a:schemeClr val="folHlink"/>
                </a:solidFill>
                <a:effectLst>
                  <a:outerShdw blurRad="38100" dist="38100" dir="2700000" algn="tl">
                    <a:srgbClr val="000000"/>
                  </a:outerShdw>
                </a:effectLst>
              </a:rPr>
              <a:t> %30’u </a:t>
            </a:r>
            <a:r>
              <a:rPr lang="en-AU" sz="3400" dirty="0" err="1">
                <a:solidFill>
                  <a:schemeClr val="folHlink"/>
                </a:solidFill>
                <a:effectLst>
                  <a:outerShdw blurRad="38100" dist="38100" dir="2700000" algn="tl">
                    <a:srgbClr val="000000"/>
                  </a:outerShdw>
                </a:effectLst>
              </a:rPr>
              <a:t>absorbe</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olabilir</a:t>
            </a:r>
            <a:r>
              <a:rPr lang="en-AU" sz="3400" dirty="0">
                <a:solidFill>
                  <a:schemeClr val="folHlink"/>
                </a:solidFill>
                <a:effectLst>
                  <a:outerShdw blurRad="38100" dist="38100" dir="2700000" algn="tl">
                    <a:srgbClr val="000000"/>
                  </a:outerShdw>
                </a:effectLst>
              </a:rPr>
              <a:t>. </a:t>
            </a:r>
          </a:p>
          <a:p>
            <a:pPr fontAlgn="auto">
              <a:spcAft>
                <a:spcPts val="0"/>
              </a:spcAft>
              <a:buFont typeface="Wingdings"/>
              <a:buNone/>
              <a:defRPr/>
            </a:pPr>
            <a:r>
              <a:rPr lang="en-AU" sz="3400" dirty="0" err="1">
                <a:solidFill>
                  <a:schemeClr val="folHlink"/>
                </a:solidFill>
                <a:effectLst>
                  <a:outerShdw blurRad="38100" dist="38100" dir="2700000" algn="tl">
                    <a:srgbClr val="000000"/>
                  </a:outerShdw>
                </a:effectLst>
              </a:rPr>
              <a:t>Sigara</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önemli</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bir</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Cd</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kaynağıdır</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Bir</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adet</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sigara</a:t>
            </a:r>
            <a:r>
              <a:rPr lang="en-AU" sz="3400" dirty="0">
                <a:solidFill>
                  <a:schemeClr val="folHlink"/>
                </a:solidFill>
                <a:effectLst>
                  <a:outerShdw blurRad="38100" dist="38100" dir="2700000" algn="tl">
                    <a:srgbClr val="000000"/>
                  </a:outerShdw>
                </a:effectLst>
              </a:rPr>
              <a:t> 1-2 </a:t>
            </a:r>
            <a:r>
              <a:rPr lang="en-AU" sz="3400" dirty="0">
                <a:solidFill>
                  <a:schemeClr val="folHlink"/>
                </a:solidFill>
                <a:effectLst>
                  <a:outerShdw blurRad="38100" dist="38100" dir="2700000" algn="tl">
                    <a:srgbClr val="000000"/>
                  </a:outerShdw>
                </a:effectLst>
                <a:sym typeface="Symbol" pitchFamily="18" charset="2"/>
              </a:rPr>
              <a:t></a:t>
            </a:r>
            <a:r>
              <a:rPr lang="en-AU" sz="3400" dirty="0">
                <a:solidFill>
                  <a:schemeClr val="folHlink"/>
                </a:solidFill>
                <a:effectLst>
                  <a:outerShdw blurRad="38100" dist="38100" dir="2700000" algn="tl">
                    <a:srgbClr val="000000"/>
                  </a:outerShdw>
                </a:effectLst>
              </a:rPr>
              <a:t>g </a:t>
            </a:r>
            <a:r>
              <a:rPr lang="en-AU" sz="3400" dirty="0" err="1">
                <a:solidFill>
                  <a:schemeClr val="folHlink"/>
                </a:solidFill>
                <a:effectLst>
                  <a:outerShdw blurRad="38100" dist="38100" dir="2700000" algn="tl">
                    <a:srgbClr val="000000"/>
                  </a:outerShdw>
                </a:effectLst>
              </a:rPr>
              <a:t>Cd</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içerir</a:t>
            </a:r>
            <a:r>
              <a:rPr lang="en-AU" sz="3400" dirty="0">
                <a:solidFill>
                  <a:schemeClr val="folHlink"/>
                </a:solidFill>
                <a:effectLst>
                  <a:outerShdw blurRad="38100" dist="38100" dir="2700000" algn="tl">
                    <a:srgbClr val="000000"/>
                  </a:outerShdw>
                </a:effectLst>
              </a:rPr>
              <a:t>.</a:t>
            </a:r>
            <a:endParaRPr lang="tr-TR" sz="3400" b="1"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7" name="Rectangle 3"/>
          <p:cNvSpPr>
            <a:spLocks noGrp="1" noChangeArrowheads="1"/>
          </p:cNvSpPr>
          <p:nvPr>
            <p:ph type="subTitle" idx="1"/>
          </p:nvPr>
        </p:nvSpPr>
        <p:spPr>
          <a:xfrm>
            <a:off x="609600" y="381000"/>
            <a:ext cx="8077200" cy="6096000"/>
          </a:xfrm>
        </p:spPr>
        <p:txBody>
          <a:bodyPr>
            <a:normAutofit lnSpcReduction="10000"/>
          </a:bodyPr>
          <a:lstStyle/>
          <a:p>
            <a:pPr fontAlgn="auto">
              <a:spcAft>
                <a:spcPts val="0"/>
              </a:spcAft>
              <a:buFont typeface="Wingdings"/>
              <a:buNone/>
              <a:defRPr/>
            </a:pPr>
            <a:r>
              <a:rPr lang="en-AU" sz="3500">
                <a:solidFill>
                  <a:srgbClr val="FF6600"/>
                </a:solidFill>
                <a:effectLst>
                  <a:outerShdw blurRad="38100" dist="38100" dir="2700000" algn="tl">
                    <a:srgbClr val="000000"/>
                  </a:outerShdw>
                </a:effectLst>
                <a:sym typeface="Symbol" pitchFamily="18" charset="2"/>
              </a:rPr>
              <a:t></a:t>
            </a:r>
            <a:r>
              <a:rPr lang="en-AU" sz="3400">
                <a:solidFill>
                  <a:schemeClr val="folHlink"/>
                </a:solidFill>
                <a:effectLst>
                  <a:outerShdw blurRad="38100" dist="38100" dir="2700000" algn="tl">
                    <a:srgbClr val="000000"/>
                  </a:outerShdw>
                </a:effectLst>
              </a:rPr>
              <a:t>Ağız yoluyla akut zehirlenme nadirdir.</a:t>
            </a:r>
          </a:p>
          <a:p>
            <a:pPr fontAlgn="auto">
              <a:spcAft>
                <a:spcPts val="0"/>
              </a:spcAft>
              <a:buFont typeface="Wingdings"/>
              <a:buNone/>
              <a:defRPr/>
            </a:pPr>
            <a:r>
              <a:rPr lang="tr-TR" sz="3500">
                <a:solidFill>
                  <a:srgbClr val="FF6600"/>
                </a:solidFill>
                <a:effectLst>
                  <a:outerShdw blurRad="38100" dist="38100" dir="2700000" algn="tl">
                    <a:srgbClr val="000000"/>
                  </a:outerShdw>
                </a:effectLst>
                <a:sym typeface="Symbol" pitchFamily="18" charset="2"/>
              </a:rPr>
              <a:t></a:t>
            </a:r>
            <a:r>
              <a:rPr lang="tr-TR" sz="3400">
                <a:solidFill>
                  <a:schemeClr val="folHlink"/>
                </a:solidFill>
                <a:effectLst>
                  <a:outerShdw blurRad="38100" dist="38100" dir="2700000" algn="tl">
                    <a:srgbClr val="000000"/>
                  </a:outerShdw>
                </a:effectLst>
              </a:rPr>
              <a:t>İnhalasyonla akut maruziyet </a:t>
            </a:r>
            <a:r>
              <a:rPr lang="tr-TR" sz="3400" b="1">
                <a:solidFill>
                  <a:srgbClr val="FF6600"/>
                </a:solidFill>
                <a:effectLst>
                  <a:outerShdw blurRad="38100" dist="38100" dir="2700000" algn="tl">
                    <a:srgbClr val="000000"/>
                  </a:outerShdw>
                </a:effectLst>
              </a:rPr>
              <a:t>pnömoni</a:t>
            </a:r>
            <a:r>
              <a:rPr lang="tr-TR" sz="3400">
                <a:solidFill>
                  <a:schemeClr val="folHlink"/>
                </a:solidFill>
                <a:effectLst>
                  <a:outerShdw blurRad="38100" dist="38100" dir="2700000" algn="tl">
                    <a:srgbClr val="000000"/>
                  </a:outerShdw>
                </a:effectLst>
              </a:rPr>
              <a:t> ve </a:t>
            </a:r>
            <a:r>
              <a:rPr lang="tr-TR" sz="3400" b="1">
                <a:solidFill>
                  <a:srgbClr val="FF6600"/>
                </a:solidFill>
                <a:effectLst>
                  <a:outerShdw blurRad="38100" dist="38100" dir="2700000" algn="tl">
                    <a:srgbClr val="000000"/>
                  </a:outerShdw>
                </a:effectLst>
              </a:rPr>
              <a:t>pulmoner ödem</a:t>
            </a:r>
            <a:r>
              <a:rPr lang="tr-TR" sz="3400">
                <a:solidFill>
                  <a:schemeClr val="folHlink"/>
                </a:solidFill>
                <a:effectLst>
                  <a:outerShdw blurRad="38100" dist="38100" dir="2700000" algn="tl">
                    <a:srgbClr val="000000"/>
                  </a:outerShdw>
                </a:effectLst>
              </a:rPr>
              <a:t>e neden olur.</a:t>
            </a:r>
            <a:r>
              <a:rPr lang="en-AU" sz="3400">
                <a:solidFill>
                  <a:schemeClr val="folHlink"/>
                </a:solidFill>
                <a:effectLst>
                  <a:outerShdw blurRad="38100" dist="38100" dir="2700000" algn="tl">
                    <a:srgbClr val="000000"/>
                  </a:outerShdw>
                </a:effectLst>
              </a:rPr>
              <a:t> 5 mg/m</a:t>
            </a:r>
            <a:r>
              <a:rPr lang="en-AU" sz="3400" baseline="30000">
                <a:solidFill>
                  <a:schemeClr val="folHlink"/>
                </a:solidFill>
                <a:effectLst>
                  <a:outerShdw blurRad="38100" dist="38100" dir="2700000" algn="tl">
                    <a:srgbClr val="000000"/>
                  </a:outerShdw>
                </a:effectLst>
              </a:rPr>
              <a:t>3</a:t>
            </a:r>
            <a:r>
              <a:rPr lang="en-AU" sz="3400">
                <a:solidFill>
                  <a:schemeClr val="folHlink"/>
                </a:solidFill>
                <a:effectLst>
                  <a:outerShdw blurRad="38100" dist="38100" dir="2700000" algn="tl">
                    <a:srgbClr val="000000"/>
                  </a:outerShdw>
                </a:effectLst>
              </a:rPr>
              <a:t> havanın 8 saat solunması ölüme neden olur.</a:t>
            </a:r>
          </a:p>
          <a:p>
            <a:pPr fontAlgn="auto">
              <a:spcAft>
                <a:spcPts val="0"/>
              </a:spcAft>
              <a:buFont typeface="Wingdings"/>
              <a:buNone/>
              <a:defRPr/>
            </a:pPr>
            <a:r>
              <a:rPr lang="en-AU" sz="3500">
                <a:solidFill>
                  <a:srgbClr val="FF6600"/>
                </a:solidFill>
                <a:effectLst>
                  <a:outerShdw blurRad="38100" dist="38100" dir="2700000" algn="tl">
                    <a:srgbClr val="000000"/>
                  </a:outerShdw>
                </a:effectLst>
                <a:sym typeface="Symbol" pitchFamily="18" charset="2"/>
              </a:rPr>
              <a:t></a:t>
            </a:r>
            <a:r>
              <a:rPr lang="en-AU" sz="3400">
                <a:solidFill>
                  <a:schemeClr val="folHlink"/>
                </a:solidFill>
                <a:effectLst>
                  <a:outerShdw blurRad="38100" dist="38100" dir="2700000" algn="tl">
                    <a:srgbClr val="000000"/>
                  </a:outerShdw>
                </a:effectLst>
              </a:rPr>
              <a:t>İnhalasyonla kronik maruziyet </a:t>
            </a:r>
            <a:r>
              <a:rPr lang="en-AU" sz="3400" b="1">
                <a:solidFill>
                  <a:srgbClr val="FF6600"/>
                </a:solidFill>
                <a:effectLst>
                  <a:outerShdw blurRad="38100" dist="38100" dir="2700000" algn="tl">
                    <a:srgbClr val="000000"/>
                  </a:outerShdw>
                </a:effectLst>
              </a:rPr>
              <a:t>kronik bronşit, fibrozis ve amfizem</a:t>
            </a:r>
            <a:r>
              <a:rPr lang="en-AU" sz="3400">
                <a:solidFill>
                  <a:schemeClr val="folHlink"/>
                </a:solidFill>
                <a:effectLst>
                  <a:outerShdw blurRad="38100" dist="38100" dir="2700000" algn="tl">
                    <a:srgbClr val="000000"/>
                  </a:outerShdw>
                </a:effectLst>
              </a:rPr>
              <a:t> gelişimine neden olur.</a:t>
            </a:r>
          </a:p>
          <a:p>
            <a:pPr fontAlgn="auto">
              <a:spcAft>
                <a:spcPts val="0"/>
              </a:spcAft>
              <a:buFont typeface="Wingdings"/>
              <a:buNone/>
              <a:defRPr/>
            </a:pPr>
            <a:r>
              <a:rPr lang="tr-TR" sz="3400">
                <a:solidFill>
                  <a:srgbClr val="FF6600"/>
                </a:solidFill>
                <a:effectLst>
                  <a:outerShdw blurRad="38100" dist="38100" dir="2700000" algn="tl">
                    <a:srgbClr val="000000"/>
                  </a:outerShdw>
                </a:effectLst>
                <a:sym typeface="Symbol" pitchFamily="18" charset="2"/>
              </a:rPr>
              <a:t></a:t>
            </a:r>
            <a:r>
              <a:rPr lang="tr-TR" sz="3400">
                <a:solidFill>
                  <a:schemeClr val="folHlink"/>
                </a:solidFill>
                <a:effectLst>
                  <a:outerShdw blurRad="38100" dist="38100" dir="2700000" algn="tl">
                    <a:srgbClr val="000000"/>
                  </a:outerShdw>
                </a:effectLst>
              </a:rPr>
              <a:t>Gerek akut gerekse kronik maruziyetlerde kadmiyum</a:t>
            </a:r>
            <a:r>
              <a:rPr lang="tr-TR" sz="3400">
                <a:effectLst>
                  <a:outerShdw blurRad="38100" dist="38100" dir="2700000" algn="tl">
                    <a:srgbClr val="000000"/>
                  </a:outerShdw>
                </a:effectLst>
              </a:rPr>
              <a:t> </a:t>
            </a:r>
            <a:r>
              <a:rPr lang="tr-TR" sz="3400">
                <a:solidFill>
                  <a:srgbClr val="FF6600"/>
                </a:solidFill>
                <a:effectLst>
                  <a:outerShdw blurRad="38100" dist="38100" dir="2700000" algn="tl">
                    <a:srgbClr val="000000"/>
                  </a:outerShdw>
                </a:effectLst>
              </a:rPr>
              <a:t>böbrek tübüllerinde</a:t>
            </a:r>
            <a:r>
              <a:rPr lang="tr-TR" sz="3400">
                <a:effectLst>
                  <a:outerShdw blurRad="38100" dist="38100" dir="2700000" algn="tl">
                    <a:srgbClr val="000000"/>
                  </a:outerShdw>
                </a:effectLst>
              </a:rPr>
              <a:t> </a:t>
            </a:r>
            <a:r>
              <a:rPr lang="en-AU" sz="3400">
                <a:solidFill>
                  <a:schemeClr val="folHlink"/>
                </a:solidFill>
                <a:effectLst>
                  <a:outerShdw blurRad="38100" dist="38100" dir="2700000" algn="tl">
                    <a:srgbClr val="000000"/>
                  </a:outerShdw>
                </a:effectLst>
              </a:rPr>
              <a:t>(metallotionein sentezini arttırır ve Cd-MT kopleksi halinde) birikir.</a:t>
            </a:r>
            <a:endParaRPr lang="tr-TR" b="1"/>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1" name="Rectangle 3"/>
          <p:cNvSpPr>
            <a:spLocks noGrp="1" noChangeArrowheads="1"/>
          </p:cNvSpPr>
          <p:nvPr>
            <p:ph type="subTitle" idx="1"/>
          </p:nvPr>
        </p:nvSpPr>
        <p:spPr>
          <a:xfrm>
            <a:off x="609600" y="1143000"/>
            <a:ext cx="8001000" cy="4286250"/>
          </a:xfrm>
        </p:spPr>
        <p:txBody>
          <a:bodyPr>
            <a:normAutofit fontScale="92500" lnSpcReduction="20000"/>
          </a:bodyPr>
          <a:lstStyle/>
          <a:p>
            <a:pPr fontAlgn="auto">
              <a:spcAft>
                <a:spcPts val="0"/>
              </a:spcAft>
              <a:buFont typeface="Wingdings"/>
              <a:buNone/>
              <a:defRPr/>
            </a:pPr>
            <a:r>
              <a:rPr lang="en-AU" sz="3500" dirty="0">
                <a:solidFill>
                  <a:srgbClr val="FF6600"/>
                </a:solidFill>
                <a:effectLst>
                  <a:outerShdw blurRad="38100" dist="38100" dir="2700000" algn="tl">
                    <a:srgbClr val="000000"/>
                  </a:outerShdw>
                </a:effectLst>
                <a:sym typeface="Symbol" pitchFamily="18" charset="2"/>
              </a:rPr>
              <a:t></a:t>
            </a:r>
            <a:r>
              <a:rPr lang="en-AU" sz="3400" dirty="0">
                <a:solidFill>
                  <a:schemeClr val="folHlink"/>
                </a:solidFill>
                <a:effectLst>
                  <a:outerShdw blurRad="38100" dist="38100" dir="2700000" algn="tl">
                    <a:srgbClr val="000000"/>
                  </a:outerShdw>
                </a:effectLst>
              </a:rPr>
              <a:t>100-300 </a:t>
            </a:r>
            <a:r>
              <a:rPr lang="en-AU" sz="3400" dirty="0">
                <a:solidFill>
                  <a:schemeClr val="folHlink"/>
                </a:solidFill>
                <a:effectLst>
                  <a:outerShdw blurRad="38100" dist="38100" dir="2700000" algn="tl">
                    <a:srgbClr val="000000"/>
                  </a:outerShdw>
                </a:effectLst>
                <a:sym typeface="Symbol" pitchFamily="18" charset="2"/>
              </a:rPr>
              <a:t></a:t>
            </a:r>
            <a:r>
              <a:rPr lang="en-AU" sz="3400" dirty="0">
                <a:solidFill>
                  <a:schemeClr val="folHlink"/>
                </a:solidFill>
                <a:effectLst>
                  <a:outerShdw blurRad="38100" dist="38100" dir="2700000" algn="tl">
                    <a:srgbClr val="000000"/>
                  </a:outerShdw>
                </a:effectLst>
              </a:rPr>
              <a:t>g/g </a:t>
            </a:r>
            <a:r>
              <a:rPr lang="en-AU" sz="3400" dirty="0" err="1">
                <a:solidFill>
                  <a:schemeClr val="folHlink"/>
                </a:solidFill>
                <a:effectLst>
                  <a:outerShdw blurRad="38100" dist="38100" dir="2700000" algn="tl">
                    <a:srgbClr val="000000"/>
                  </a:outerShdw>
                </a:effectLst>
              </a:rPr>
              <a:t>Cd</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böbrek</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yükü</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böbrek</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tübülleri</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hücrelerinde</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hasara</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neden</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olur</a:t>
            </a:r>
            <a:r>
              <a:rPr lang="en-AU" sz="3400" dirty="0" smtClean="0">
                <a:solidFill>
                  <a:schemeClr val="folHlink"/>
                </a:solidFill>
                <a:effectLst>
                  <a:outerShdw blurRad="38100" dist="38100" dir="2700000" algn="tl">
                    <a:srgbClr val="000000"/>
                  </a:outerShdw>
                </a:effectLst>
              </a:rPr>
              <a:t>.</a:t>
            </a:r>
            <a:endParaRPr lang="tr-TR" sz="3400" dirty="0" smtClean="0">
              <a:solidFill>
                <a:schemeClr val="folHlink"/>
              </a:solidFill>
              <a:effectLst>
                <a:outerShdw blurRad="38100" dist="38100" dir="2700000" algn="tl">
                  <a:srgbClr val="000000"/>
                </a:outerShdw>
              </a:effectLst>
            </a:endParaRPr>
          </a:p>
          <a:p>
            <a:pPr fontAlgn="auto">
              <a:spcAft>
                <a:spcPts val="0"/>
              </a:spcAft>
              <a:buFont typeface="Wingdings"/>
              <a:buNone/>
              <a:defRPr/>
            </a:pPr>
            <a:endParaRPr lang="en-AU" sz="3400" dirty="0">
              <a:solidFill>
                <a:schemeClr val="folHlink"/>
              </a:solidFill>
              <a:effectLst>
                <a:outerShdw blurRad="38100" dist="38100" dir="2700000" algn="tl">
                  <a:srgbClr val="000000"/>
                </a:outerShdw>
              </a:effectLst>
            </a:endParaRPr>
          </a:p>
          <a:p>
            <a:pPr fontAlgn="auto">
              <a:spcAft>
                <a:spcPts val="0"/>
              </a:spcAft>
              <a:buFont typeface="Wingdings"/>
              <a:buNone/>
              <a:defRPr/>
            </a:pPr>
            <a:r>
              <a:rPr lang="en-AU" sz="3500" dirty="0">
                <a:solidFill>
                  <a:srgbClr val="FF6600"/>
                </a:solidFill>
                <a:effectLst>
                  <a:outerShdw blurRad="38100" dist="38100" dir="2700000" algn="tl">
                    <a:srgbClr val="000000"/>
                  </a:outerShdw>
                </a:effectLst>
                <a:sym typeface="Symbol" pitchFamily="18" charset="2"/>
              </a:rPr>
              <a:t></a:t>
            </a:r>
            <a:r>
              <a:rPr lang="en-AU" sz="3400" dirty="0" err="1">
                <a:solidFill>
                  <a:schemeClr val="folHlink"/>
                </a:solidFill>
                <a:effectLst>
                  <a:outerShdw blurRad="38100" dist="38100" dir="2700000" algn="tl">
                    <a:srgbClr val="000000"/>
                  </a:outerShdw>
                </a:effectLst>
              </a:rPr>
              <a:t>Kadmiyum</a:t>
            </a:r>
            <a:r>
              <a:rPr lang="en-AU" sz="3400" dirty="0">
                <a:solidFill>
                  <a:schemeClr val="folHlink"/>
                </a:solidFill>
                <a:effectLst>
                  <a:outerShdw blurRad="38100" dist="38100" dir="2700000" algn="tl">
                    <a:srgbClr val="000000"/>
                  </a:outerShdw>
                </a:effectLst>
              </a:rPr>
              <a:t>, </a:t>
            </a:r>
            <a:r>
              <a:rPr lang="en-AU" sz="3400" b="1" dirty="0" err="1">
                <a:solidFill>
                  <a:srgbClr val="FF6600"/>
                </a:solidFill>
                <a:effectLst>
                  <a:outerShdw blurRad="38100" dist="38100" dir="2700000" algn="tl">
                    <a:srgbClr val="000000"/>
                  </a:outerShdw>
                </a:effectLst>
              </a:rPr>
              <a:t>kalsiyum</a:t>
            </a:r>
            <a:r>
              <a:rPr lang="en-AU" sz="3400" b="1" dirty="0">
                <a:solidFill>
                  <a:srgbClr val="FF6600"/>
                </a:solidFill>
                <a:effectLst>
                  <a:outerShdw blurRad="38100" dist="38100" dir="2700000" algn="tl">
                    <a:srgbClr val="000000"/>
                  </a:outerShdw>
                </a:effectLst>
              </a:rPr>
              <a:t> </a:t>
            </a:r>
            <a:r>
              <a:rPr lang="en-AU" sz="3400" b="1" dirty="0" err="1">
                <a:solidFill>
                  <a:srgbClr val="FF6600"/>
                </a:solidFill>
                <a:effectLst>
                  <a:outerShdw blurRad="38100" dist="38100" dir="2700000" algn="tl">
                    <a:srgbClr val="000000"/>
                  </a:outerShdw>
                </a:effectLst>
              </a:rPr>
              <a:t>fosfat</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ve</a:t>
            </a:r>
            <a:r>
              <a:rPr lang="en-AU" sz="3400" dirty="0">
                <a:solidFill>
                  <a:schemeClr val="folHlink"/>
                </a:solidFill>
                <a:effectLst>
                  <a:outerShdw blurRad="38100" dist="38100" dir="2700000" algn="tl">
                    <a:srgbClr val="000000"/>
                  </a:outerShdw>
                </a:effectLst>
              </a:rPr>
              <a:t> </a:t>
            </a:r>
            <a:r>
              <a:rPr lang="en-AU" sz="3400" b="1" dirty="0">
                <a:solidFill>
                  <a:srgbClr val="FF6600"/>
                </a:solidFill>
                <a:effectLst>
                  <a:outerShdw blurRad="38100" dist="38100" dir="2700000" algn="tl">
                    <a:srgbClr val="000000"/>
                  </a:outerShdw>
                </a:effectLst>
              </a:rPr>
              <a:t>Vitamin D</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metabolizmasını</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bozarak</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kemikler</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üzerine</a:t>
            </a:r>
            <a:r>
              <a:rPr lang="en-AU" sz="3400" dirty="0">
                <a:solidFill>
                  <a:schemeClr val="folHlink"/>
                </a:solidFill>
                <a:effectLst>
                  <a:outerShdw blurRad="38100" dist="38100" dir="2700000" algn="tl">
                    <a:srgbClr val="000000"/>
                  </a:outerShdw>
                </a:effectLst>
              </a:rPr>
              <a:t> de </a:t>
            </a:r>
            <a:r>
              <a:rPr lang="en-AU" sz="3400" dirty="0" err="1">
                <a:solidFill>
                  <a:schemeClr val="folHlink"/>
                </a:solidFill>
                <a:effectLst>
                  <a:outerShdw blurRad="38100" dist="38100" dir="2700000" algn="tl">
                    <a:srgbClr val="000000"/>
                  </a:outerShdw>
                </a:effectLst>
              </a:rPr>
              <a:t>etkili</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olabilmektedir</a:t>
            </a:r>
            <a:r>
              <a:rPr lang="en-AU" sz="3400" dirty="0">
                <a:solidFill>
                  <a:schemeClr val="folHlink"/>
                </a:solidFill>
                <a:effectLst>
                  <a:outerShdw blurRad="38100" dist="38100" dir="2700000" algn="tl">
                    <a:srgbClr val="000000"/>
                  </a:outerShdw>
                </a:effectLst>
              </a:rPr>
              <a:t>. </a:t>
            </a:r>
            <a:endParaRPr lang="tr-TR" sz="3400" dirty="0" smtClean="0">
              <a:solidFill>
                <a:schemeClr val="folHlink"/>
              </a:solidFill>
              <a:effectLst>
                <a:outerShdw blurRad="38100" dist="38100" dir="2700000" algn="tl">
                  <a:srgbClr val="000000"/>
                </a:outerShdw>
              </a:effectLst>
            </a:endParaRPr>
          </a:p>
          <a:p>
            <a:pPr fontAlgn="auto">
              <a:spcAft>
                <a:spcPts val="0"/>
              </a:spcAft>
              <a:buFont typeface="Wingdings"/>
              <a:buNone/>
              <a:defRPr/>
            </a:pPr>
            <a:endParaRPr lang="tr-TR" sz="3400" dirty="0" smtClean="0">
              <a:solidFill>
                <a:schemeClr val="folHlink"/>
              </a:solidFill>
              <a:effectLst>
                <a:outerShdw blurRad="38100" dist="38100" dir="2700000" algn="tl">
                  <a:srgbClr val="000000"/>
                </a:outerShdw>
              </a:effectLst>
            </a:endParaRPr>
          </a:p>
          <a:p>
            <a:pPr fontAlgn="auto">
              <a:spcAft>
                <a:spcPts val="0"/>
              </a:spcAft>
              <a:buFont typeface="Wingdings"/>
              <a:buNone/>
              <a:defRPr/>
            </a:pPr>
            <a:r>
              <a:rPr lang="en-AU" sz="3400" dirty="0" err="1" smtClean="0">
                <a:solidFill>
                  <a:schemeClr val="folHlink"/>
                </a:solidFill>
                <a:effectLst>
                  <a:outerShdw blurRad="38100" dist="38100" dir="2700000" algn="tl">
                    <a:srgbClr val="000000"/>
                  </a:outerShdw>
                </a:effectLst>
              </a:rPr>
              <a:t>Maruz</a:t>
            </a:r>
            <a:r>
              <a:rPr lang="en-AU" sz="3400" dirty="0" smtClean="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kişilerde</a:t>
            </a:r>
            <a:r>
              <a:rPr lang="en-AU" sz="3400" dirty="0">
                <a:solidFill>
                  <a:schemeClr val="folHlink"/>
                </a:solidFill>
                <a:effectLst>
                  <a:outerShdw blurRad="38100" dist="38100" dir="2700000" algn="tl">
                    <a:srgbClr val="000000"/>
                  </a:outerShdw>
                </a:effectLst>
              </a:rPr>
              <a:t> </a:t>
            </a:r>
            <a:r>
              <a:rPr lang="en-AU" sz="3400" b="1" dirty="0" err="1">
                <a:solidFill>
                  <a:srgbClr val="FF6600"/>
                </a:solidFill>
                <a:effectLst>
                  <a:outerShdw blurRad="38100" dist="38100" dir="2700000" algn="tl">
                    <a:srgbClr val="000000"/>
                  </a:outerShdw>
                </a:effectLst>
              </a:rPr>
              <a:t>osteoporoz</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veya</a:t>
            </a:r>
            <a:r>
              <a:rPr lang="en-AU" sz="3400" dirty="0">
                <a:solidFill>
                  <a:schemeClr val="folHlink"/>
                </a:solidFill>
                <a:effectLst>
                  <a:outerShdw blurRad="38100" dist="38100" dir="2700000" algn="tl">
                    <a:srgbClr val="000000"/>
                  </a:outerShdw>
                </a:effectLst>
              </a:rPr>
              <a:t> </a:t>
            </a:r>
            <a:r>
              <a:rPr lang="en-AU" sz="3400" b="1" dirty="0" err="1">
                <a:solidFill>
                  <a:srgbClr val="FF6600"/>
                </a:solidFill>
                <a:effectLst>
                  <a:outerShdw blurRad="38100" dist="38100" dir="2700000" algn="tl">
                    <a:srgbClr val="000000"/>
                  </a:outerShdw>
                </a:effectLst>
              </a:rPr>
              <a:t>osteomalasia</a:t>
            </a:r>
            <a:r>
              <a:rPr lang="en-AU" sz="3400" dirty="0">
                <a:solidFill>
                  <a:srgbClr val="FF6600"/>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gelişir</a:t>
            </a:r>
            <a:r>
              <a:rPr lang="en-AU" sz="3400" dirty="0" smtClean="0">
                <a:solidFill>
                  <a:schemeClr val="folHlink"/>
                </a:solidFill>
                <a:effectLst>
                  <a:outerShdw blurRad="38100" dist="38100" dir="2700000" algn="tl">
                    <a:srgbClr val="000000"/>
                  </a:outerShdw>
                </a:effectLst>
              </a:rPr>
              <a:t>.</a:t>
            </a:r>
            <a:endParaRPr lang="en-AU" sz="3400" dirty="0">
              <a:solidFill>
                <a:schemeClr val="folHlink"/>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ctrTitle"/>
          </p:nvPr>
        </p:nvSpPr>
        <p:spPr>
          <a:xfrm>
            <a:off x="609600" y="609600"/>
            <a:ext cx="7772400" cy="1143000"/>
          </a:xfrm>
        </p:spPr>
        <p:txBody>
          <a:bodyPr/>
          <a:lstStyle/>
          <a:p>
            <a:pPr fontAlgn="auto">
              <a:spcAft>
                <a:spcPts val="0"/>
              </a:spcAft>
              <a:defRPr/>
            </a:pPr>
            <a:r>
              <a:rPr lang="en-AU" sz="5600">
                <a:solidFill>
                  <a:srgbClr val="FF6600"/>
                </a:solidFill>
                <a:effectLst>
                  <a:outerShdw blurRad="38100" dist="38100" dir="2700000" algn="tl">
                    <a:srgbClr val="000000"/>
                  </a:outerShdw>
                </a:effectLst>
              </a:rPr>
              <a:t>KROM</a:t>
            </a:r>
            <a:endParaRPr lang="tr-TR">
              <a:solidFill>
                <a:schemeClr val="tx1"/>
              </a:solidFill>
            </a:endParaRPr>
          </a:p>
        </p:txBody>
      </p:sp>
      <p:sp>
        <p:nvSpPr>
          <p:cNvPr id="86019" name="Rectangle 3"/>
          <p:cNvSpPr>
            <a:spLocks noGrp="1" noChangeArrowheads="1"/>
          </p:cNvSpPr>
          <p:nvPr>
            <p:ph type="subTitle" idx="1"/>
          </p:nvPr>
        </p:nvSpPr>
        <p:spPr>
          <a:xfrm>
            <a:off x="533400" y="2362200"/>
            <a:ext cx="8153400" cy="3733800"/>
          </a:xfrm>
        </p:spPr>
        <p:txBody>
          <a:bodyPr anchor="ctr">
            <a:normAutofit/>
          </a:bodyPr>
          <a:lstStyle/>
          <a:p>
            <a:pPr fontAlgn="auto">
              <a:spcAft>
                <a:spcPts val="0"/>
              </a:spcAft>
              <a:buFont typeface="Wingdings"/>
              <a:buNone/>
              <a:defRPr/>
            </a:pPr>
            <a:r>
              <a:rPr lang="en-AU" sz="3500" b="1" dirty="0">
                <a:solidFill>
                  <a:srgbClr val="FF6600"/>
                </a:solidFill>
                <a:effectLst>
                  <a:outerShdw blurRad="38100" dist="38100" dir="2700000" algn="tl">
                    <a:srgbClr val="000000"/>
                  </a:outerShdw>
                </a:effectLst>
                <a:sym typeface="Symbol" pitchFamily="18" charset="2"/>
              </a:rPr>
              <a:t></a:t>
            </a:r>
            <a:r>
              <a:rPr lang="en-AU" sz="3400" b="1" dirty="0" err="1">
                <a:solidFill>
                  <a:srgbClr val="FF6600"/>
                </a:solidFill>
                <a:effectLst>
                  <a:outerShdw blurRad="38100" dist="38100" dir="2700000" algn="tl">
                    <a:srgbClr val="000000"/>
                  </a:outerShdw>
                </a:effectLst>
              </a:rPr>
              <a:t>Endüstride</a:t>
            </a:r>
            <a:r>
              <a:rPr lang="en-AU" sz="3400" b="1" dirty="0">
                <a:solidFill>
                  <a:srgbClr val="FF6600"/>
                </a:solidFill>
                <a:effectLst>
                  <a:outerShdw blurRad="38100" dist="38100" dir="2700000" algn="tl">
                    <a:srgbClr val="000000"/>
                  </a:outerShdw>
                </a:effectLst>
              </a:rPr>
              <a:t>;</a:t>
            </a:r>
            <a:r>
              <a:rPr lang="en-AU" sz="3400" dirty="0">
                <a:effectLst>
                  <a:outerShdw blurRad="38100" dist="38100" dir="2700000" algn="tl">
                    <a:srgbClr val="000000"/>
                  </a:outerShdw>
                </a:effectLst>
              </a:rPr>
              <a:t> </a:t>
            </a:r>
          </a:p>
          <a:p>
            <a:pPr fontAlgn="auto">
              <a:spcAft>
                <a:spcPts val="0"/>
              </a:spcAft>
              <a:buFont typeface="Wingdings"/>
              <a:buNone/>
              <a:defRPr/>
            </a:pPr>
            <a:r>
              <a:rPr lang="en-AU" sz="3400" dirty="0">
                <a:solidFill>
                  <a:srgbClr val="FF6600"/>
                </a:solidFill>
                <a:effectLst>
                  <a:outerShdw blurRad="38100" dist="38100" dir="2700000" algn="tl">
                    <a:srgbClr val="000000"/>
                  </a:outerShdw>
                </a:effectLst>
              </a:rPr>
              <a:t>-</a:t>
            </a:r>
            <a:r>
              <a:rPr lang="en-AU" sz="3400" dirty="0" err="1">
                <a:solidFill>
                  <a:schemeClr val="folHlink"/>
                </a:solidFill>
                <a:effectLst>
                  <a:outerShdw blurRad="38100" dist="38100" dir="2700000" algn="tl">
                    <a:srgbClr val="000000"/>
                  </a:outerShdw>
                </a:effectLst>
              </a:rPr>
              <a:t>Kromla</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kaplama</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Korozyona</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karşı</a:t>
            </a:r>
            <a:r>
              <a:rPr lang="en-AU" sz="3400" dirty="0">
                <a:solidFill>
                  <a:schemeClr val="folHlink"/>
                </a:solidFill>
                <a:effectLst>
                  <a:outerShdw blurRad="38100" dist="38100" dir="2700000" algn="tl">
                    <a:srgbClr val="000000"/>
                  </a:outerShdw>
                </a:effectLst>
              </a:rPr>
              <a:t>)</a:t>
            </a:r>
            <a:endParaRPr lang="en-AU" sz="3400" dirty="0">
              <a:effectLst>
                <a:outerShdw blurRad="38100" dist="38100" dir="2700000" algn="tl">
                  <a:srgbClr val="000000"/>
                </a:outerShdw>
              </a:effectLst>
            </a:endParaRPr>
          </a:p>
          <a:p>
            <a:pPr fontAlgn="auto">
              <a:spcAft>
                <a:spcPts val="0"/>
              </a:spcAft>
              <a:buFont typeface="Wingdings"/>
              <a:buNone/>
              <a:defRPr/>
            </a:pPr>
            <a:r>
              <a:rPr lang="en-AU" sz="3400" dirty="0">
                <a:solidFill>
                  <a:srgbClr val="FF6600"/>
                </a:solidFill>
                <a:effectLst>
                  <a:outerShdw blurRad="38100" dist="38100" dir="2700000" algn="tl">
                    <a:srgbClr val="000000"/>
                  </a:outerShdw>
                </a:effectLst>
              </a:rPr>
              <a:t>-</a:t>
            </a:r>
            <a:r>
              <a:rPr lang="en-AU" sz="3400" dirty="0">
                <a:solidFill>
                  <a:schemeClr val="folHlink"/>
                </a:solidFill>
                <a:effectLst>
                  <a:outerShdw blurRad="38100" dist="38100" dir="2700000" algn="tl">
                    <a:srgbClr val="000000"/>
                  </a:outerShdw>
                </a:effectLst>
              </a:rPr>
              <a:t>Boya </a:t>
            </a:r>
            <a:r>
              <a:rPr lang="en-AU" sz="3400" dirty="0" err="1">
                <a:solidFill>
                  <a:schemeClr val="folHlink"/>
                </a:solidFill>
                <a:effectLst>
                  <a:outerShdw blurRad="38100" dist="38100" dir="2700000" algn="tl">
                    <a:srgbClr val="000000"/>
                  </a:outerShdw>
                </a:effectLst>
              </a:rPr>
              <a:t>endüstrisinde</a:t>
            </a:r>
            <a:endParaRPr lang="en-AU" sz="3400" dirty="0">
              <a:effectLst>
                <a:outerShdw blurRad="38100" dist="38100" dir="2700000" algn="tl">
                  <a:srgbClr val="000000"/>
                </a:outerShdw>
              </a:effectLst>
            </a:endParaRPr>
          </a:p>
          <a:p>
            <a:pPr fontAlgn="auto">
              <a:spcAft>
                <a:spcPts val="0"/>
              </a:spcAft>
              <a:buFont typeface="Wingdings"/>
              <a:buNone/>
              <a:defRPr/>
            </a:pPr>
            <a:r>
              <a:rPr lang="en-AU" sz="3400" dirty="0">
                <a:solidFill>
                  <a:srgbClr val="FF6600"/>
                </a:solidFill>
                <a:effectLst>
                  <a:outerShdw blurRad="38100" dist="38100" dir="2700000" algn="tl">
                    <a:srgbClr val="000000"/>
                  </a:outerShdw>
                </a:effectLst>
              </a:rPr>
              <a:t>-</a:t>
            </a:r>
            <a:r>
              <a:rPr lang="en-AU" sz="3400" dirty="0" err="1">
                <a:solidFill>
                  <a:schemeClr val="folHlink"/>
                </a:solidFill>
                <a:effectLst>
                  <a:outerShdw blurRad="38100" dist="38100" dir="2700000" algn="tl">
                    <a:srgbClr val="000000"/>
                  </a:outerShdw>
                </a:effectLst>
              </a:rPr>
              <a:t>Deri</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ve</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tekstil</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endüstrisnde</a:t>
            </a:r>
            <a:r>
              <a:rPr lang="en-AU" sz="3400" dirty="0">
                <a:solidFill>
                  <a:schemeClr val="folHlink"/>
                </a:solidFill>
                <a:effectLst>
                  <a:outerShdw blurRad="38100" dist="38100" dir="2700000" algn="tl">
                    <a:srgbClr val="000000"/>
                  </a:outerShdw>
                </a:effectLst>
              </a:rPr>
              <a:t> vb. </a:t>
            </a:r>
          </a:p>
          <a:p>
            <a:pPr fontAlgn="auto">
              <a:spcAft>
                <a:spcPts val="0"/>
              </a:spcAft>
              <a:buFont typeface="Wingdings"/>
              <a:buNone/>
              <a:defRPr/>
            </a:pP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kullanılır</a:t>
            </a:r>
            <a:r>
              <a:rPr lang="en-AU" sz="3400" dirty="0">
                <a:solidFill>
                  <a:schemeClr val="folHlink"/>
                </a:solidFill>
                <a:effectLst>
                  <a:outerShdw blurRad="38100" dist="38100" dir="2700000" algn="tl">
                    <a:srgbClr val="000000"/>
                  </a:outerShdw>
                </a:effectLst>
              </a:rPr>
              <a:t>.</a:t>
            </a:r>
          </a:p>
          <a:p>
            <a:pPr fontAlgn="auto">
              <a:spcAft>
                <a:spcPts val="0"/>
              </a:spcAft>
              <a:buFont typeface="Wingdings"/>
              <a:buNone/>
              <a:defRPr/>
            </a:pPr>
            <a:endParaRPr lang="tr-TR" b="1"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3" name="Rectangle 3"/>
          <p:cNvSpPr>
            <a:spLocks noGrp="1" noChangeArrowheads="1"/>
          </p:cNvSpPr>
          <p:nvPr>
            <p:ph type="subTitle" idx="1"/>
          </p:nvPr>
        </p:nvSpPr>
        <p:spPr>
          <a:xfrm>
            <a:off x="762000" y="838200"/>
            <a:ext cx="7772400" cy="5105400"/>
          </a:xfrm>
        </p:spPr>
        <p:txBody>
          <a:bodyPr>
            <a:normAutofit lnSpcReduction="10000"/>
          </a:bodyPr>
          <a:lstStyle/>
          <a:p>
            <a:pPr fontAlgn="auto">
              <a:spcAft>
                <a:spcPts val="0"/>
              </a:spcAft>
              <a:buFont typeface="Wingdings"/>
              <a:buNone/>
              <a:defRPr/>
            </a:pPr>
            <a:r>
              <a:rPr lang="en-AU" sz="3500" dirty="0">
                <a:solidFill>
                  <a:srgbClr val="FF6600"/>
                </a:solidFill>
                <a:effectLst>
                  <a:outerShdw blurRad="38100" dist="38100" dir="2700000" algn="tl">
                    <a:srgbClr val="000000"/>
                  </a:outerShdw>
                </a:effectLst>
                <a:sym typeface="Symbol" pitchFamily="18" charset="2"/>
              </a:rPr>
              <a:t></a:t>
            </a:r>
            <a:r>
              <a:rPr lang="en-AU" sz="3400" dirty="0" err="1">
                <a:solidFill>
                  <a:schemeClr val="folHlink"/>
                </a:solidFill>
                <a:effectLst>
                  <a:outerShdw blurRad="38100" dist="38100" dir="2700000" algn="tl">
                    <a:srgbClr val="000000"/>
                  </a:outerShdw>
                </a:effectLst>
              </a:rPr>
              <a:t>Krom</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doğada</a:t>
            </a:r>
            <a:r>
              <a:rPr lang="en-AU" sz="3400" dirty="0">
                <a:solidFill>
                  <a:schemeClr val="folHlink"/>
                </a:solidFill>
                <a:effectLst>
                  <a:outerShdw blurRad="38100" dist="38100" dir="2700000" algn="tl">
                    <a:srgbClr val="000000"/>
                  </a:outerShdw>
                </a:effectLst>
              </a:rPr>
              <a:t> Cr</a:t>
            </a:r>
            <a:r>
              <a:rPr lang="en-AU" sz="3400" baseline="30000" dirty="0">
                <a:solidFill>
                  <a:schemeClr val="folHlink"/>
                </a:solidFill>
                <a:effectLst>
                  <a:outerShdw blurRad="38100" dist="38100" dir="2700000" algn="tl">
                    <a:srgbClr val="000000"/>
                  </a:outerShdw>
                </a:effectLst>
              </a:rPr>
              <a:t>2 </a:t>
            </a:r>
            <a:r>
              <a:rPr lang="en-AU" sz="3400" dirty="0">
                <a:solidFill>
                  <a:schemeClr val="folHlink"/>
                </a:solidFill>
                <a:effectLst>
                  <a:outerShdw blurRad="38100" dist="38100" dir="2700000" algn="tl">
                    <a:srgbClr val="000000"/>
                  </a:outerShdw>
                </a:effectLst>
              </a:rPr>
              <a:t>- Cr</a:t>
            </a:r>
            <a:r>
              <a:rPr lang="en-AU" sz="3400" baseline="30000" dirty="0">
                <a:solidFill>
                  <a:schemeClr val="folHlink"/>
                </a:solidFill>
                <a:effectLst>
                  <a:outerShdw blurRad="38100" dist="38100" dir="2700000" algn="tl">
                    <a:srgbClr val="000000"/>
                  </a:outerShdw>
                </a:effectLst>
              </a:rPr>
              <a:t>6</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oksidasyon</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basamaklarında</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bulunur</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Ancak</a:t>
            </a:r>
            <a:r>
              <a:rPr lang="en-AU" sz="3400" dirty="0">
                <a:solidFill>
                  <a:schemeClr val="folHlink"/>
                </a:solidFill>
                <a:effectLst>
                  <a:outerShdw blurRad="38100" dist="38100" dir="2700000" algn="tl">
                    <a:srgbClr val="000000"/>
                  </a:outerShdw>
                </a:effectLst>
              </a:rPr>
              <a:t> Cr</a:t>
            </a:r>
            <a:r>
              <a:rPr lang="en-AU" sz="3400" baseline="30000" dirty="0">
                <a:solidFill>
                  <a:schemeClr val="folHlink"/>
                </a:solidFill>
                <a:effectLst>
                  <a:outerShdw blurRad="38100" dist="38100" dir="2700000" algn="tl">
                    <a:srgbClr val="000000"/>
                  </a:outerShdw>
                </a:effectLst>
              </a:rPr>
              <a:t>3</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ve</a:t>
            </a:r>
            <a:r>
              <a:rPr lang="en-AU" sz="3400" dirty="0">
                <a:solidFill>
                  <a:schemeClr val="folHlink"/>
                </a:solidFill>
                <a:effectLst>
                  <a:outerShdw blurRad="38100" dist="38100" dir="2700000" algn="tl">
                    <a:srgbClr val="000000"/>
                  </a:outerShdw>
                </a:effectLst>
              </a:rPr>
              <a:t> Cr</a:t>
            </a:r>
            <a:r>
              <a:rPr lang="en-AU" sz="3400" baseline="30000" dirty="0">
                <a:solidFill>
                  <a:schemeClr val="folHlink"/>
                </a:solidFill>
                <a:effectLst>
                  <a:outerShdw blurRad="38100" dist="38100" dir="2700000" algn="tl">
                    <a:srgbClr val="000000"/>
                  </a:outerShdw>
                </a:effectLst>
              </a:rPr>
              <a:t>6 </a:t>
            </a:r>
            <a:r>
              <a:rPr lang="en-AU" sz="3400" dirty="0" err="1">
                <a:solidFill>
                  <a:schemeClr val="folHlink"/>
                </a:solidFill>
                <a:effectLst>
                  <a:outerShdw blurRad="38100" dist="38100" dir="2700000" algn="tl">
                    <a:srgbClr val="000000"/>
                  </a:outerShdw>
                </a:effectLst>
              </a:rPr>
              <a:t>formları</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biyolojik</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olarak</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önemlidirler</a:t>
            </a:r>
            <a:r>
              <a:rPr lang="en-AU" sz="3400" dirty="0">
                <a:solidFill>
                  <a:schemeClr val="folHlink"/>
                </a:solidFill>
                <a:effectLst>
                  <a:outerShdw blurRad="38100" dist="38100" dir="2700000" algn="tl">
                    <a:srgbClr val="000000"/>
                  </a:outerShdw>
                </a:effectLst>
              </a:rPr>
              <a:t>. En toksik </a:t>
            </a:r>
            <a:r>
              <a:rPr lang="en-AU" sz="3400" dirty="0" err="1">
                <a:solidFill>
                  <a:schemeClr val="folHlink"/>
                </a:solidFill>
                <a:effectLst>
                  <a:outerShdw blurRad="38100" dist="38100" dir="2700000" algn="tl">
                    <a:srgbClr val="000000"/>
                  </a:outerShdw>
                </a:effectLst>
              </a:rPr>
              <a:t>olanı</a:t>
            </a:r>
            <a:r>
              <a:rPr lang="en-AU" sz="3400" dirty="0">
                <a:solidFill>
                  <a:schemeClr val="folHlink"/>
                </a:solidFill>
                <a:effectLst>
                  <a:outerShdw blurRad="38100" dist="38100" dir="2700000" algn="tl">
                    <a:srgbClr val="000000"/>
                  </a:outerShdw>
                </a:effectLst>
              </a:rPr>
              <a:t> </a:t>
            </a:r>
            <a:r>
              <a:rPr lang="en-AU" sz="3400" b="1" dirty="0" err="1">
                <a:solidFill>
                  <a:srgbClr val="FF6600"/>
                </a:solidFill>
                <a:effectLst>
                  <a:outerShdw blurRad="38100" dist="38100" dir="2700000" algn="tl">
                    <a:srgbClr val="000000"/>
                  </a:outerShdw>
                </a:effectLst>
              </a:rPr>
              <a:t>hekzavalan</a:t>
            </a:r>
            <a:r>
              <a:rPr lang="en-AU" sz="3400" dirty="0">
                <a:solidFill>
                  <a:schemeClr val="folHlink"/>
                </a:solidFill>
                <a:effectLst>
                  <a:outerShdw blurRad="38100" dist="38100" dir="2700000" algn="tl">
                    <a:srgbClr val="000000"/>
                  </a:outerShdw>
                </a:effectLst>
              </a:rPr>
              <a:t> </a:t>
            </a:r>
            <a:r>
              <a:rPr lang="en-AU" sz="3400" b="1" dirty="0">
                <a:solidFill>
                  <a:srgbClr val="FF6600"/>
                </a:solidFill>
                <a:effectLst>
                  <a:outerShdw blurRad="38100" dist="38100" dir="2700000" algn="tl">
                    <a:srgbClr val="000000"/>
                  </a:outerShdw>
                </a:effectLst>
              </a:rPr>
              <a:t>(</a:t>
            </a:r>
            <a:r>
              <a:rPr lang="en-AU" sz="3400" b="1" dirty="0" err="1">
                <a:solidFill>
                  <a:srgbClr val="FF6600"/>
                </a:solidFill>
                <a:effectLst>
                  <a:outerShdw blurRad="38100" dist="38100" dir="2700000" algn="tl">
                    <a:srgbClr val="000000"/>
                  </a:outerShdw>
                </a:effectLst>
              </a:rPr>
              <a:t>Kromat</a:t>
            </a:r>
            <a:r>
              <a:rPr lang="en-AU" sz="3400" b="1" dirty="0">
                <a:solidFill>
                  <a:srgbClr val="FF6600"/>
                </a:solidFill>
                <a:effectLst>
                  <a:outerShdw blurRad="38100" dist="38100" dir="2700000" algn="tl">
                    <a:srgbClr val="000000"/>
                  </a:outerShdw>
                </a:effectLst>
              </a:rPr>
              <a:t>)</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formudur</a:t>
            </a:r>
            <a:r>
              <a:rPr lang="en-AU" sz="3400" dirty="0" smtClean="0">
                <a:solidFill>
                  <a:schemeClr val="folHlink"/>
                </a:solidFill>
                <a:effectLst>
                  <a:outerShdw blurRad="38100" dist="38100" dir="2700000" algn="tl">
                    <a:srgbClr val="000000"/>
                  </a:outerShdw>
                </a:effectLst>
              </a:rPr>
              <a:t>.</a:t>
            </a:r>
            <a:endParaRPr lang="tr-TR" sz="3400" dirty="0" smtClean="0">
              <a:solidFill>
                <a:schemeClr val="folHlink"/>
              </a:solidFill>
              <a:effectLst>
                <a:outerShdw blurRad="38100" dist="38100" dir="2700000" algn="tl">
                  <a:srgbClr val="000000"/>
                </a:outerShdw>
              </a:effectLst>
            </a:endParaRPr>
          </a:p>
          <a:p>
            <a:pPr fontAlgn="auto">
              <a:spcAft>
                <a:spcPts val="0"/>
              </a:spcAft>
              <a:buFont typeface="Wingdings"/>
              <a:buNone/>
              <a:defRPr/>
            </a:pPr>
            <a:endParaRPr lang="en-AU" dirty="0">
              <a:solidFill>
                <a:schemeClr val="folHlink"/>
              </a:solidFill>
              <a:effectLst>
                <a:outerShdw blurRad="38100" dist="38100" dir="2700000" algn="tl">
                  <a:srgbClr val="000000"/>
                </a:outerShdw>
              </a:effectLst>
            </a:endParaRPr>
          </a:p>
          <a:p>
            <a:pPr fontAlgn="auto">
              <a:spcAft>
                <a:spcPts val="0"/>
              </a:spcAft>
              <a:buFont typeface="Wingdings"/>
              <a:buNone/>
              <a:defRPr/>
            </a:pPr>
            <a:r>
              <a:rPr lang="en-AU" sz="3500" dirty="0">
                <a:solidFill>
                  <a:srgbClr val="FF6600"/>
                </a:solidFill>
                <a:effectLst>
                  <a:outerShdw blurRad="38100" dist="38100" dir="2700000" algn="tl">
                    <a:srgbClr val="000000"/>
                  </a:outerShdw>
                </a:effectLst>
                <a:sym typeface="Symbol" pitchFamily="18" charset="2"/>
              </a:rPr>
              <a:t></a:t>
            </a:r>
            <a:r>
              <a:rPr lang="en-AU" sz="3400" dirty="0" err="1">
                <a:solidFill>
                  <a:schemeClr val="folHlink"/>
                </a:solidFill>
                <a:effectLst>
                  <a:outerShdw blurRad="38100" dist="38100" dir="2700000" algn="tl">
                    <a:srgbClr val="000000"/>
                  </a:outerShdw>
                </a:effectLst>
              </a:rPr>
              <a:t>Hekzavalan</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formu</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akciğerler</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gibi</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çeşitli</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doku</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tiplerinin</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hücre</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memranlarından</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kolayca</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geçebilir</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ve</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hücre</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içinde</a:t>
            </a:r>
            <a:r>
              <a:rPr lang="en-AU" sz="3400" dirty="0">
                <a:solidFill>
                  <a:schemeClr val="folHlink"/>
                </a:solidFill>
                <a:effectLst>
                  <a:outerShdw blurRad="38100" dist="38100" dir="2700000" algn="tl">
                    <a:srgbClr val="000000"/>
                  </a:outerShdw>
                </a:effectLst>
              </a:rPr>
              <a:t> Cr</a:t>
            </a:r>
            <a:r>
              <a:rPr lang="en-AU" sz="3400" baseline="30000" dirty="0">
                <a:solidFill>
                  <a:schemeClr val="folHlink"/>
                </a:solidFill>
                <a:effectLst>
                  <a:outerShdw blurRad="38100" dist="38100" dir="2700000" algn="tl">
                    <a:srgbClr val="000000"/>
                  </a:outerShdw>
                </a:effectLst>
              </a:rPr>
              <a:t>3</a:t>
            </a:r>
            <a:r>
              <a:rPr lang="en-AU" sz="3400" dirty="0">
                <a:solidFill>
                  <a:schemeClr val="folHlink"/>
                </a:solidFill>
                <a:effectLst>
                  <a:outerShdw blurRad="38100" dist="38100" dir="2700000" algn="tl">
                    <a:srgbClr val="000000"/>
                  </a:outerShdw>
                </a:effectLst>
              </a:rPr>
              <a:t>’e </a:t>
            </a:r>
            <a:r>
              <a:rPr lang="en-AU" sz="3400" dirty="0" err="1">
                <a:solidFill>
                  <a:schemeClr val="folHlink"/>
                </a:solidFill>
                <a:effectLst>
                  <a:outerShdw blurRad="38100" dist="38100" dir="2700000" algn="tl">
                    <a:srgbClr val="000000"/>
                  </a:outerShdw>
                </a:effectLst>
              </a:rPr>
              <a:t>indirgenir</a:t>
            </a:r>
            <a:r>
              <a:rPr lang="en-AU" sz="3400" dirty="0">
                <a:solidFill>
                  <a:schemeClr val="folHlink"/>
                </a:solidFill>
                <a:effectLst>
                  <a:outerShdw blurRad="38100" dist="38100" dir="2700000" algn="tl">
                    <a:srgbClr val="000000"/>
                  </a:outerShdw>
                </a:effectLst>
              </a:rPr>
              <a:t>.</a:t>
            </a:r>
            <a:r>
              <a:rPr lang="en-AU" b="1" dirty="0"/>
              <a:t> </a:t>
            </a:r>
            <a:endParaRPr lang="tr-TR" b="1"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7" name="Rectangle 3"/>
          <p:cNvSpPr>
            <a:spLocks noGrp="1" noChangeArrowheads="1"/>
          </p:cNvSpPr>
          <p:nvPr>
            <p:ph type="subTitle" idx="1"/>
          </p:nvPr>
        </p:nvSpPr>
        <p:spPr>
          <a:xfrm>
            <a:off x="381000" y="304800"/>
            <a:ext cx="8458200" cy="6324600"/>
          </a:xfrm>
        </p:spPr>
        <p:txBody>
          <a:bodyPr>
            <a:normAutofit/>
          </a:bodyPr>
          <a:lstStyle/>
          <a:p>
            <a:pPr fontAlgn="auto">
              <a:spcAft>
                <a:spcPts val="0"/>
              </a:spcAft>
              <a:buFont typeface="Wingdings"/>
              <a:buNone/>
              <a:defRPr/>
            </a:pPr>
            <a:r>
              <a:rPr lang="en-AU" sz="3500">
                <a:solidFill>
                  <a:srgbClr val="FF6600"/>
                </a:solidFill>
                <a:effectLst>
                  <a:outerShdw blurRad="38100" dist="38100" dir="2700000" algn="tl">
                    <a:srgbClr val="000000"/>
                  </a:outerShdw>
                </a:effectLst>
                <a:sym typeface="Symbol" pitchFamily="18" charset="2"/>
              </a:rPr>
              <a:t></a:t>
            </a:r>
            <a:r>
              <a:rPr lang="en-AU" sz="3100">
                <a:solidFill>
                  <a:schemeClr val="folHlink"/>
                </a:solidFill>
                <a:effectLst>
                  <a:outerShdw blurRad="38100" dist="38100" dir="2700000" algn="tl">
                    <a:srgbClr val="000000"/>
                  </a:outerShdw>
                </a:effectLst>
              </a:rPr>
              <a:t>Maruziyet başlıca deri ile temas sonucu ve krom içeren toz ve buharların inhalasyonu ile olmaktadır.</a:t>
            </a:r>
          </a:p>
          <a:p>
            <a:pPr fontAlgn="auto">
              <a:spcAft>
                <a:spcPts val="0"/>
              </a:spcAft>
              <a:buFont typeface="Wingdings"/>
              <a:buNone/>
              <a:defRPr/>
            </a:pPr>
            <a:r>
              <a:rPr lang="en-AU" sz="3100">
                <a:solidFill>
                  <a:schemeClr val="folHlink"/>
                </a:solidFill>
                <a:effectLst>
                  <a:outerShdw blurRad="38100" dist="38100" dir="2700000" algn="tl">
                    <a:srgbClr val="000000"/>
                  </a:outerShdw>
                </a:effectLst>
              </a:rPr>
              <a:t>   Endüstride kroma dermal maruziyet </a:t>
            </a:r>
            <a:r>
              <a:rPr lang="en-AU" sz="3100" b="1">
                <a:solidFill>
                  <a:srgbClr val="FF6600"/>
                </a:solidFill>
                <a:effectLst>
                  <a:outerShdw blurRad="38100" dist="38100" dir="2700000" algn="tl">
                    <a:srgbClr val="000000"/>
                  </a:outerShdw>
                </a:effectLst>
              </a:rPr>
              <a:t>kontakt dermatite</a:t>
            </a:r>
            <a:r>
              <a:rPr lang="en-AU" sz="3100">
                <a:solidFill>
                  <a:schemeClr val="folHlink"/>
                </a:solidFill>
                <a:effectLst>
                  <a:outerShdw blurRad="38100" dist="38100" dir="2700000" algn="tl">
                    <a:srgbClr val="000000"/>
                  </a:outerShdw>
                </a:effectLst>
              </a:rPr>
              <a:t> neden olur.</a:t>
            </a:r>
          </a:p>
          <a:p>
            <a:pPr fontAlgn="auto">
              <a:spcAft>
                <a:spcPts val="0"/>
              </a:spcAft>
              <a:buFont typeface="Wingdings"/>
              <a:buNone/>
              <a:defRPr/>
            </a:pPr>
            <a:r>
              <a:rPr lang="en-AU" sz="3100">
                <a:solidFill>
                  <a:schemeClr val="folHlink"/>
                </a:solidFill>
                <a:effectLst>
                  <a:outerShdw blurRad="38100" dist="38100" dir="2700000" algn="tl">
                    <a:srgbClr val="000000"/>
                  </a:outerShdw>
                </a:effectLst>
              </a:rPr>
              <a:t>   Hekzavalan krom deri ve burun mukoz memranlarına şiddetli korroziftir (</a:t>
            </a:r>
            <a:r>
              <a:rPr lang="en-AU" sz="3100" b="1">
                <a:solidFill>
                  <a:srgbClr val="FF6600"/>
                </a:solidFill>
                <a:effectLst>
                  <a:outerShdw blurRad="38100" dist="38100" dir="2700000" algn="tl">
                    <a:srgbClr val="000000"/>
                  </a:outerShdw>
                </a:effectLst>
              </a:rPr>
              <a:t>Krom ülserleri ve burun delinmesi</a:t>
            </a:r>
            <a:r>
              <a:rPr lang="en-AU" sz="3100">
                <a:solidFill>
                  <a:schemeClr val="folHlink"/>
                </a:solidFill>
                <a:effectLst>
                  <a:outerShdw blurRad="38100" dist="38100" dir="2700000" algn="tl">
                    <a:srgbClr val="000000"/>
                  </a:outerShdw>
                </a:effectLst>
              </a:rPr>
              <a:t>).</a:t>
            </a:r>
          </a:p>
          <a:p>
            <a:pPr fontAlgn="auto">
              <a:spcAft>
                <a:spcPts val="0"/>
              </a:spcAft>
              <a:buFont typeface="Wingdings"/>
              <a:buNone/>
              <a:defRPr/>
            </a:pPr>
            <a:r>
              <a:rPr lang="en-AU" sz="3100">
                <a:solidFill>
                  <a:schemeClr val="folHlink"/>
                </a:solidFill>
                <a:effectLst>
                  <a:outerShdw blurRad="38100" dist="38100" dir="2700000" algn="tl">
                    <a:srgbClr val="000000"/>
                  </a:outerShdw>
                </a:effectLst>
              </a:rPr>
              <a:t>   Krom tozları </a:t>
            </a:r>
            <a:r>
              <a:rPr lang="en-AU" sz="3100" b="1">
                <a:solidFill>
                  <a:srgbClr val="FF6600"/>
                </a:solidFill>
                <a:effectLst>
                  <a:outerShdw blurRad="38100" dist="38100" dir="2700000" algn="tl">
                    <a:srgbClr val="000000"/>
                  </a:outerShdw>
                </a:effectLst>
              </a:rPr>
              <a:t>farenjit </a:t>
            </a:r>
            <a:r>
              <a:rPr lang="en-AU" sz="3100">
                <a:solidFill>
                  <a:schemeClr val="folHlink"/>
                </a:solidFill>
                <a:effectLst>
                  <a:outerShdw blurRad="38100" dist="38100" dir="2700000" algn="tl">
                    <a:srgbClr val="000000"/>
                  </a:outerShdw>
                </a:effectLst>
              </a:rPr>
              <a:t>ve </a:t>
            </a:r>
            <a:r>
              <a:rPr lang="en-AU" sz="3100" b="1">
                <a:solidFill>
                  <a:srgbClr val="FF6600"/>
                </a:solidFill>
                <a:effectLst>
                  <a:outerShdw blurRad="38100" dist="38100" dir="2700000" algn="tl">
                    <a:srgbClr val="000000"/>
                  </a:outerShdw>
                </a:effectLst>
              </a:rPr>
              <a:t>bronşit</a:t>
            </a:r>
            <a:r>
              <a:rPr lang="en-AU" sz="3100">
                <a:solidFill>
                  <a:schemeClr val="folHlink"/>
                </a:solidFill>
                <a:effectLst>
                  <a:outerShdw blurRad="38100" dist="38100" dir="2700000" algn="tl">
                    <a:srgbClr val="000000"/>
                  </a:outerShdw>
                </a:effectLst>
              </a:rPr>
              <a:t>e de neden olur.</a:t>
            </a:r>
          </a:p>
          <a:p>
            <a:pPr fontAlgn="auto">
              <a:spcAft>
                <a:spcPts val="0"/>
              </a:spcAft>
              <a:buFont typeface="Wingdings"/>
              <a:buNone/>
              <a:defRPr/>
            </a:pPr>
            <a:r>
              <a:rPr lang="tr-TR" sz="3500">
                <a:solidFill>
                  <a:srgbClr val="FF6600"/>
                </a:solidFill>
                <a:effectLst>
                  <a:outerShdw blurRad="38100" dist="38100" dir="2700000" algn="tl">
                    <a:srgbClr val="000000"/>
                  </a:outerShdw>
                </a:effectLst>
                <a:sym typeface="Symbol" pitchFamily="18" charset="2"/>
              </a:rPr>
              <a:t></a:t>
            </a:r>
            <a:r>
              <a:rPr lang="tr-TR" sz="3100" b="1">
                <a:solidFill>
                  <a:srgbClr val="FF6600"/>
                </a:solidFill>
                <a:effectLst>
                  <a:outerShdw blurRad="38100" dist="38100" dir="2700000" algn="tl">
                    <a:srgbClr val="000000"/>
                  </a:outerShdw>
                </a:effectLst>
              </a:rPr>
              <a:t>Hekzavalan kromun akciğer kanserleri</a:t>
            </a:r>
            <a:r>
              <a:rPr lang="tr-TR" sz="3100">
                <a:solidFill>
                  <a:schemeClr val="folHlink"/>
                </a:solidFill>
                <a:effectLst>
                  <a:outerShdw blurRad="38100" dist="38100" dir="2700000" algn="tl">
                    <a:srgbClr val="000000"/>
                  </a:outerShdw>
                </a:effectLst>
              </a:rPr>
              <a:t> ile ilişkisi olduğu gösterilmiştir. IARC’ın insan karsinojenleri (Grup 1)grubundadır.</a:t>
            </a:r>
            <a:endParaRPr lang="tr-TR"/>
          </a:p>
          <a:p>
            <a:pPr fontAlgn="auto">
              <a:spcAft>
                <a:spcPts val="0"/>
              </a:spcAft>
              <a:buFont typeface="Wingdings"/>
              <a:buNone/>
              <a:defRPr/>
            </a:pPr>
            <a:endParaRPr lang="tr-TR" b="1"/>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ctrTitle"/>
          </p:nvPr>
        </p:nvSpPr>
        <p:spPr>
          <a:xfrm>
            <a:off x="685800" y="609600"/>
            <a:ext cx="7772400" cy="1143000"/>
          </a:xfrm>
        </p:spPr>
        <p:txBody>
          <a:bodyPr/>
          <a:lstStyle/>
          <a:p>
            <a:pPr fontAlgn="auto">
              <a:spcAft>
                <a:spcPts val="0"/>
              </a:spcAft>
              <a:defRPr/>
            </a:pPr>
            <a:r>
              <a:rPr lang="en-AU" sz="5600">
                <a:solidFill>
                  <a:srgbClr val="FF6600"/>
                </a:solidFill>
                <a:effectLst>
                  <a:outerShdw blurRad="38100" dist="38100" dir="2700000" algn="tl">
                    <a:srgbClr val="000000"/>
                  </a:outerShdw>
                </a:effectLst>
              </a:rPr>
              <a:t>NİKEL</a:t>
            </a:r>
            <a:endParaRPr lang="tr-TR">
              <a:solidFill>
                <a:schemeClr val="tx1"/>
              </a:solidFill>
            </a:endParaRPr>
          </a:p>
        </p:txBody>
      </p:sp>
      <p:sp>
        <p:nvSpPr>
          <p:cNvPr id="89091" name="Rectangle 3"/>
          <p:cNvSpPr>
            <a:spLocks noGrp="1" noChangeArrowheads="1"/>
          </p:cNvSpPr>
          <p:nvPr>
            <p:ph type="subTitle" idx="1"/>
          </p:nvPr>
        </p:nvSpPr>
        <p:spPr>
          <a:xfrm>
            <a:off x="468313" y="1557338"/>
            <a:ext cx="8305800" cy="4572000"/>
          </a:xfrm>
        </p:spPr>
        <p:txBody>
          <a:bodyPr anchor="ctr">
            <a:normAutofit/>
          </a:bodyPr>
          <a:lstStyle/>
          <a:p>
            <a:pPr fontAlgn="auto">
              <a:spcAft>
                <a:spcPts val="0"/>
              </a:spcAft>
              <a:buFont typeface="Wingdings"/>
              <a:buNone/>
              <a:defRPr/>
            </a:pPr>
            <a:r>
              <a:rPr lang="en-AU" sz="3400" dirty="0">
                <a:solidFill>
                  <a:srgbClr val="FF6600"/>
                </a:solidFill>
                <a:effectLst>
                  <a:outerShdw blurRad="38100" dist="38100" dir="2700000" algn="tl">
                    <a:srgbClr val="000000"/>
                  </a:outerShdw>
                </a:effectLst>
                <a:sym typeface="Symbol" pitchFamily="18" charset="2"/>
              </a:rPr>
              <a:t></a:t>
            </a:r>
            <a:r>
              <a:rPr lang="en-AU" sz="3400" dirty="0" err="1">
                <a:solidFill>
                  <a:schemeClr val="folHlink"/>
                </a:solidFill>
                <a:effectLst>
                  <a:outerShdw blurRad="38100" dist="38100" dir="2700000" algn="tl">
                    <a:srgbClr val="000000"/>
                  </a:outerShdw>
                </a:effectLst>
              </a:rPr>
              <a:t>Sertliği</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ve</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korozyona</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dayanıklılığı</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nedeniyle</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birçok</a:t>
            </a:r>
            <a:r>
              <a:rPr lang="en-AU" sz="3400" dirty="0">
                <a:solidFill>
                  <a:schemeClr val="folHlink"/>
                </a:solidFill>
                <a:effectLst>
                  <a:outerShdw blurRad="38100" dist="38100" dir="2700000" algn="tl">
                    <a:srgbClr val="000000"/>
                  </a:outerShdw>
                </a:effectLst>
              </a:rPr>
              <a:t> metal </a:t>
            </a:r>
            <a:r>
              <a:rPr lang="en-AU" sz="3400" dirty="0" err="1">
                <a:solidFill>
                  <a:schemeClr val="folHlink"/>
                </a:solidFill>
                <a:effectLst>
                  <a:outerShdw blurRad="38100" dist="38100" dir="2700000" algn="tl">
                    <a:srgbClr val="000000"/>
                  </a:outerShdw>
                </a:effectLst>
              </a:rPr>
              <a:t>alaşımının</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yapısına</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girer</a:t>
            </a:r>
            <a:r>
              <a:rPr lang="en-AU" sz="3400" dirty="0">
                <a:solidFill>
                  <a:schemeClr val="folHlink"/>
                </a:solidFill>
                <a:effectLst>
                  <a:outerShdw blurRad="38100" dist="38100" dir="2700000" algn="tl">
                    <a:srgbClr val="000000"/>
                  </a:outerShdw>
                </a:effectLst>
              </a:rPr>
              <a:t>.</a:t>
            </a:r>
            <a:endParaRPr lang="en-AU" sz="3400" dirty="0">
              <a:solidFill>
                <a:srgbClr val="FF6600"/>
              </a:solidFill>
              <a:effectLst>
                <a:outerShdw blurRad="38100" dist="38100" dir="2700000" algn="tl">
                  <a:srgbClr val="000000"/>
                </a:outerShdw>
              </a:effectLst>
            </a:endParaRPr>
          </a:p>
          <a:p>
            <a:pPr fontAlgn="auto">
              <a:spcAft>
                <a:spcPts val="0"/>
              </a:spcAft>
              <a:buFont typeface="Wingdings"/>
              <a:buNone/>
              <a:defRPr/>
            </a:pPr>
            <a:r>
              <a:rPr lang="en-AU" sz="3400" dirty="0">
                <a:solidFill>
                  <a:srgbClr val="FF6600"/>
                </a:solidFill>
                <a:effectLst>
                  <a:outerShdw blurRad="38100" dist="38100" dir="2700000" algn="tl">
                    <a:srgbClr val="000000"/>
                  </a:outerShdw>
                </a:effectLst>
                <a:sym typeface="Symbol" pitchFamily="18" charset="2"/>
              </a:rPr>
              <a:t></a:t>
            </a:r>
            <a:r>
              <a:rPr lang="en-AU" sz="3400" dirty="0" err="1">
                <a:solidFill>
                  <a:schemeClr val="folHlink"/>
                </a:solidFill>
                <a:effectLst>
                  <a:outerShdw blurRad="38100" dist="38100" dir="2700000" algn="tl">
                    <a:srgbClr val="000000"/>
                  </a:outerShdw>
                </a:effectLst>
              </a:rPr>
              <a:t>Çelik</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üretimi</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elektrolizle</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kaplama</a:t>
            </a:r>
            <a:r>
              <a:rPr lang="en-AU" sz="3400" dirty="0">
                <a:solidFill>
                  <a:schemeClr val="folHlink"/>
                </a:solidFill>
                <a:effectLst>
                  <a:outerShdw blurRad="38100" dist="38100" dir="2700000" algn="tl">
                    <a:srgbClr val="000000"/>
                  </a:outerShdw>
                </a:effectLst>
              </a:rPr>
              <a:t>, alkali </a:t>
            </a:r>
            <a:r>
              <a:rPr lang="en-AU" sz="3400" dirty="0" err="1">
                <a:solidFill>
                  <a:schemeClr val="folHlink"/>
                </a:solidFill>
                <a:effectLst>
                  <a:outerShdw blurRad="38100" dist="38100" dir="2700000" algn="tl">
                    <a:srgbClr val="000000"/>
                  </a:outerShdw>
                </a:effectLst>
              </a:rPr>
              <a:t>pil</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boya</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ve</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elektronik</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üretimi</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gibi</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daha</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pek</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çok</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alanda</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kullanılır</a:t>
            </a:r>
            <a:r>
              <a:rPr lang="en-AU" sz="3400" dirty="0">
                <a:solidFill>
                  <a:schemeClr val="folHlink"/>
                </a:solidFill>
                <a:effectLst>
                  <a:outerShdw blurRad="38100" dist="38100" dir="2700000" algn="tl">
                    <a:srgbClr val="000000"/>
                  </a:outerShdw>
                </a:effectLst>
              </a:rPr>
              <a:t>.</a:t>
            </a:r>
            <a:endParaRPr lang="en-AU" sz="3400" dirty="0">
              <a:solidFill>
                <a:srgbClr val="FF6600"/>
              </a:solidFill>
              <a:effectLst>
                <a:outerShdw blurRad="38100" dist="38100" dir="2700000" algn="tl">
                  <a:srgbClr val="000000"/>
                </a:outerShdw>
              </a:effectLst>
            </a:endParaRPr>
          </a:p>
          <a:p>
            <a:pPr fontAlgn="auto">
              <a:spcAft>
                <a:spcPts val="0"/>
              </a:spcAft>
              <a:buFont typeface="Wingdings"/>
              <a:buNone/>
              <a:defRPr/>
            </a:pPr>
            <a:r>
              <a:rPr lang="tr-TR" sz="3400" dirty="0">
                <a:solidFill>
                  <a:srgbClr val="FF6600"/>
                </a:solidFill>
                <a:effectLst>
                  <a:outerShdw blurRad="38100" dist="38100" dir="2700000" algn="tl">
                    <a:srgbClr val="000000"/>
                  </a:outerShdw>
                </a:effectLst>
                <a:sym typeface="Symbol" pitchFamily="18" charset="2"/>
              </a:rPr>
              <a:t></a:t>
            </a:r>
            <a:r>
              <a:rPr lang="tr-TR" sz="3400" dirty="0">
                <a:solidFill>
                  <a:schemeClr val="folHlink"/>
                </a:solidFill>
                <a:effectLst>
                  <a:outerShdw blurRad="38100" dist="38100" dir="2700000" algn="tl">
                    <a:srgbClr val="000000"/>
                  </a:outerShdw>
                </a:effectLst>
              </a:rPr>
              <a:t>Nikelin ağız yoluyla alınması, </a:t>
            </a:r>
            <a:r>
              <a:rPr lang="tr-TR" sz="3400" dirty="0" err="1">
                <a:solidFill>
                  <a:schemeClr val="folHlink"/>
                </a:solidFill>
                <a:effectLst>
                  <a:outerShdw blurRad="38100" dist="38100" dir="2700000" algn="tl">
                    <a:srgbClr val="000000"/>
                  </a:outerShdw>
                </a:effectLst>
              </a:rPr>
              <a:t>kontamine</a:t>
            </a:r>
            <a:r>
              <a:rPr lang="tr-TR" sz="3400" dirty="0">
                <a:solidFill>
                  <a:schemeClr val="folHlink"/>
                </a:solidFill>
                <a:effectLst>
                  <a:outerShdw blurRad="38100" dist="38100" dir="2700000" algn="tl">
                    <a:srgbClr val="000000"/>
                  </a:outerShdw>
                </a:effectLst>
              </a:rPr>
              <a:t> olmuş besinler aracılığı ile olur.</a:t>
            </a:r>
            <a:r>
              <a:rPr lang="tr-TR" sz="3400" dirty="0">
                <a:solidFill>
                  <a:srgbClr val="FF6600"/>
                </a:solidFill>
                <a:effectLst>
                  <a:outerShdw blurRad="38100" dist="38100" dir="2700000" algn="tl">
                    <a:srgbClr val="000000"/>
                  </a:outerShdw>
                </a:effectLst>
              </a:rPr>
              <a:t> </a:t>
            </a:r>
          </a:p>
          <a:p>
            <a:pPr fontAlgn="auto">
              <a:spcAft>
                <a:spcPts val="0"/>
              </a:spcAft>
              <a:buFont typeface="Wingdings"/>
              <a:buNone/>
              <a:defRPr/>
            </a:pPr>
            <a:r>
              <a:rPr lang="en-AU" sz="3400" dirty="0">
                <a:solidFill>
                  <a:srgbClr val="FF6600"/>
                </a:solidFill>
                <a:effectLst>
                  <a:outerShdw blurRad="38100" dist="38100" dir="2700000" algn="tl">
                    <a:srgbClr val="000000"/>
                  </a:outerShdw>
                </a:effectLst>
                <a:sym typeface="Symbol" pitchFamily="18" charset="2"/>
              </a:rPr>
              <a:t></a:t>
            </a:r>
            <a:r>
              <a:rPr lang="en-AU" sz="3400" dirty="0" err="1">
                <a:solidFill>
                  <a:schemeClr val="folHlink"/>
                </a:solidFill>
                <a:effectLst>
                  <a:outerShdw blurRad="38100" dist="38100" dir="2700000" algn="tl">
                    <a:srgbClr val="000000"/>
                  </a:outerShdw>
                </a:effectLst>
              </a:rPr>
              <a:t>Bir</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adet</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sigara</a:t>
            </a:r>
            <a:r>
              <a:rPr lang="en-AU" sz="3400" dirty="0">
                <a:solidFill>
                  <a:schemeClr val="folHlink"/>
                </a:solidFill>
                <a:effectLst>
                  <a:outerShdw blurRad="38100" dist="38100" dir="2700000" algn="tl">
                    <a:srgbClr val="000000"/>
                  </a:outerShdw>
                </a:effectLst>
              </a:rPr>
              <a:t> 1-3 </a:t>
            </a:r>
            <a:r>
              <a:rPr lang="en-AU" sz="3400" dirty="0">
                <a:solidFill>
                  <a:schemeClr val="folHlink"/>
                </a:solidFill>
                <a:effectLst>
                  <a:outerShdw blurRad="38100" dist="38100" dir="2700000" algn="tl">
                    <a:srgbClr val="000000"/>
                  </a:outerShdw>
                </a:effectLst>
                <a:sym typeface="Symbol" pitchFamily="18" charset="2"/>
              </a:rPr>
              <a:t></a:t>
            </a:r>
            <a:r>
              <a:rPr lang="en-AU" sz="3400" dirty="0">
                <a:solidFill>
                  <a:schemeClr val="folHlink"/>
                </a:solidFill>
                <a:effectLst>
                  <a:outerShdw blurRad="38100" dist="38100" dir="2700000" algn="tl">
                    <a:srgbClr val="000000"/>
                  </a:outerShdw>
                </a:effectLst>
              </a:rPr>
              <a:t>g Ni </a:t>
            </a:r>
            <a:r>
              <a:rPr lang="en-AU" sz="3400" dirty="0" err="1">
                <a:solidFill>
                  <a:schemeClr val="folHlink"/>
                </a:solidFill>
                <a:effectLst>
                  <a:outerShdw blurRad="38100" dist="38100" dir="2700000" algn="tl">
                    <a:srgbClr val="000000"/>
                  </a:outerShdw>
                </a:effectLst>
              </a:rPr>
              <a:t>içerir</a:t>
            </a:r>
            <a:r>
              <a:rPr lang="en-AU" sz="3400" dirty="0">
                <a:solidFill>
                  <a:schemeClr val="folHlink"/>
                </a:solidFill>
                <a:effectLst>
                  <a:outerShdw blurRad="38100" dist="38100" dir="2700000" algn="tl">
                    <a:srgbClr val="000000"/>
                  </a:outerShdw>
                </a:effectLst>
              </a:rPr>
              <a:t>.</a:t>
            </a:r>
            <a:r>
              <a:rPr lang="en-AU" sz="3400" b="1" dirty="0"/>
              <a:t> </a:t>
            </a:r>
            <a:endParaRPr lang="tr-TR" sz="3400" b="1"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5" name="Rectangle 3"/>
          <p:cNvSpPr>
            <a:spLocks noGrp="1" noChangeArrowheads="1"/>
          </p:cNvSpPr>
          <p:nvPr>
            <p:ph type="subTitle" idx="1"/>
          </p:nvPr>
        </p:nvSpPr>
        <p:spPr>
          <a:xfrm>
            <a:off x="685800" y="1447800"/>
            <a:ext cx="7848600" cy="3886200"/>
          </a:xfrm>
        </p:spPr>
        <p:txBody>
          <a:bodyPr>
            <a:normAutofit/>
          </a:bodyPr>
          <a:lstStyle/>
          <a:p>
            <a:pPr fontAlgn="auto">
              <a:spcAft>
                <a:spcPts val="0"/>
              </a:spcAft>
              <a:buFont typeface="Wingdings"/>
              <a:buNone/>
              <a:defRPr/>
            </a:pPr>
            <a:r>
              <a:rPr lang="en-AU" sz="3500">
                <a:solidFill>
                  <a:srgbClr val="FF6600"/>
                </a:solidFill>
                <a:effectLst>
                  <a:outerShdw blurRad="38100" dist="38100" dir="2700000" algn="tl">
                    <a:srgbClr val="000000"/>
                  </a:outerShdw>
                </a:effectLst>
                <a:sym typeface="Symbol" pitchFamily="18" charset="2"/>
              </a:rPr>
              <a:t></a:t>
            </a:r>
            <a:r>
              <a:rPr lang="en-AU" sz="3400">
                <a:solidFill>
                  <a:schemeClr val="folHlink"/>
                </a:solidFill>
                <a:effectLst>
                  <a:outerShdw blurRad="38100" dist="38100" dir="2700000" algn="tl">
                    <a:srgbClr val="000000"/>
                  </a:outerShdw>
                </a:effectLst>
              </a:rPr>
              <a:t>Nikelin başlıca maruziyet, toz ve buharlarının solunması ile olur.</a:t>
            </a:r>
          </a:p>
          <a:p>
            <a:pPr fontAlgn="auto">
              <a:spcAft>
                <a:spcPts val="0"/>
              </a:spcAft>
              <a:buFont typeface="Wingdings"/>
              <a:buNone/>
              <a:defRPr/>
            </a:pPr>
            <a:r>
              <a:rPr lang="en-AU" sz="3500">
                <a:solidFill>
                  <a:srgbClr val="FF6600"/>
                </a:solidFill>
                <a:effectLst>
                  <a:outerShdw blurRad="38100" dist="38100" dir="2700000" algn="tl">
                    <a:srgbClr val="000000"/>
                  </a:outerShdw>
                </a:effectLst>
                <a:sym typeface="Symbol" pitchFamily="18" charset="2"/>
              </a:rPr>
              <a:t></a:t>
            </a:r>
            <a:r>
              <a:rPr lang="en-AU" sz="3400">
                <a:solidFill>
                  <a:schemeClr val="folHlink"/>
                </a:solidFill>
                <a:effectLst>
                  <a:outerShdw blurRad="38100" dist="38100" dir="2700000" algn="tl">
                    <a:srgbClr val="000000"/>
                  </a:outerShdw>
                </a:effectLst>
              </a:rPr>
              <a:t>Nikele maruziyetin oluşturabileceği başlıca sağlık riski </a:t>
            </a:r>
            <a:r>
              <a:rPr lang="en-AU" sz="3400" b="1">
                <a:solidFill>
                  <a:srgbClr val="FF6600"/>
                </a:solidFill>
                <a:effectLst>
                  <a:outerShdw blurRad="38100" dist="38100" dir="2700000" algn="tl">
                    <a:srgbClr val="000000"/>
                  </a:outerShdw>
                </a:effectLst>
              </a:rPr>
              <a:t>solunum sistemi kanserleri</a:t>
            </a:r>
            <a:r>
              <a:rPr lang="en-AU" sz="3400">
                <a:solidFill>
                  <a:schemeClr val="folHlink"/>
                </a:solidFill>
                <a:effectLst>
                  <a:outerShdw blurRad="38100" dist="38100" dir="2700000" algn="tl">
                    <a:srgbClr val="000000"/>
                  </a:outerShdw>
                </a:effectLst>
              </a:rPr>
              <a:t>dir. </a:t>
            </a:r>
            <a:r>
              <a:rPr lang="en-AU" sz="3400" b="1">
                <a:solidFill>
                  <a:srgbClr val="FF6600"/>
                </a:solidFill>
                <a:effectLst>
                  <a:outerShdw blurRad="38100" dist="38100" dir="2700000" algn="tl">
                    <a:srgbClr val="000000"/>
                  </a:outerShdw>
                </a:effectLst>
              </a:rPr>
              <a:t>Burun</a:t>
            </a:r>
            <a:r>
              <a:rPr lang="en-AU" sz="3400">
                <a:solidFill>
                  <a:schemeClr val="folHlink"/>
                </a:solidFill>
                <a:effectLst>
                  <a:outerShdw blurRad="38100" dist="38100" dir="2700000" algn="tl">
                    <a:srgbClr val="000000"/>
                  </a:outerShdw>
                </a:effectLst>
              </a:rPr>
              <a:t> ve </a:t>
            </a:r>
            <a:r>
              <a:rPr lang="en-AU" sz="3400" b="1">
                <a:solidFill>
                  <a:srgbClr val="FF6600"/>
                </a:solidFill>
                <a:effectLst>
                  <a:outerShdw blurRad="38100" dist="38100" dir="2700000" algn="tl">
                    <a:srgbClr val="000000"/>
                  </a:outerShdw>
                </a:effectLst>
              </a:rPr>
              <a:t>akciğer kanserleri</a:t>
            </a:r>
            <a:r>
              <a:rPr lang="en-AU" sz="3400">
                <a:solidFill>
                  <a:schemeClr val="folHlink"/>
                </a:solidFill>
                <a:effectLst>
                  <a:outerShdw blurRad="38100" dist="38100" dir="2700000" algn="tl">
                    <a:srgbClr val="000000"/>
                  </a:outerShdw>
                </a:effectLst>
              </a:rPr>
              <a:t> en sık rastlanılanlardır.</a:t>
            </a:r>
            <a:r>
              <a:rPr lang="en-AU" b="1"/>
              <a:t> </a:t>
            </a:r>
          </a:p>
          <a:p>
            <a:pPr fontAlgn="auto">
              <a:spcAft>
                <a:spcPts val="0"/>
              </a:spcAft>
              <a:buFont typeface="Wingdings"/>
              <a:buNone/>
              <a:defRPr/>
            </a:pPr>
            <a:endParaRPr lang="tr-TR" b="1"/>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9" name="Rectangle 3"/>
          <p:cNvSpPr>
            <a:spLocks noGrp="1" noChangeArrowheads="1"/>
          </p:cNvSpPr>
          <p:nvPr>
            <p:ph type="subTitle" idx="1"/>
          </p:nvPr>
        </p:nvSpPr>
        <p:spPr>
          <a:xfrm>
            <a:off x="685800" y="838200"/>
            <a:ext cx="8001000" cy="5181600"/>
          </a:xfrm>
        </p:spPr>
        <p:txBody>
          <a:bodyPr>
            <a:normAutofit lnSpcReduction="10000"/>
          </a:bodyPr>
          <a:lstStyle/>
          <a:p>
            <a:pPr fontAlgn="auto">
              <a:spcAft>
                <a:spcPts val="0"/>
              </a:spcAft>
              <a:buFont typeface="Wingdings"/>
              <a:buNone/>
              <a:defRPr/>
            </a:pPr>
            <a:r>
              <a:rPr lang="en-AU" sz="3500" dirty="0">
                <a:solidFill>
                  <a:srgbClr val="FF6600"/>
                </a:solidFill>
                <a:effectLst>
                  <a:outerShdw blurRad="38100" dist="38100" dir="2700000" algn="tl">
                    <a:srgbClr val="000000"/>
                  </a:outerShdw>
                </a:effectLst>
                <a:sym typeface="Symbol" pitchFamily="18" charset="2"/>
              </a:rPr>
              <a:t></a:t>
            </a:r>
            <a:r>
              <a:rPr lang="en-AU" sz="3400" dirty="0">
                <a:solidFill>
                  <a:schemeClr val="folHlink"/>
                </a:solidFill>
                <a:effectLst>
                  <a:outerShdw blurRad="38100" dist="38100" dir="2700000" algn="tl">
                    <a:srgbClr val="000000"/>
                  </a:outerShdw>
                </a:effectLst>
              </a:rPr>
              <a:t>30 ppm </a:t>
            </a:r>
            <a:r>
              <a:rPr lang="en-AU" sz="3400" b="1" dirty="0" err="1">
                <a:solidFill>
                  <a:srgbClr val="FF6600"/>
                </a:solidFill>
                <a:effectLst>
                  <a:outerShdw blurRad="38100" dist="38100" dir="2700000" algn="tl">
                    <a:srgbClr val="000000"/>
                  </a:outerShdw>
                </a:effectLst>
              </a:rPr>
              <a:t>nikel</a:t>
            </a:r>
            <a:r>
              <a:rPr lang="en-AU" sz="3400" b="1" dirty="0">
                <a:solidFill>
                  <a:srgbClr val="FF6600"/>
                </a:solidFill>
                <a:effectLst>
                  <a:outerShdw blurRad="38100" dist="38100" dir="2700000" algn="tl">
                    <a:srgbClr val="000000"/>
                  </a:outerShdw>
                </a:effectLst>
              </a:rPr>
              <a:t> </a:t>
            </a:r>
            <a:r>
              <a:rPr lang="en-AU" sz="3400" b="1" dirty="0" err="1">
                <a:solidFill>
                  <a:srgbClr val="FF6600"/>
                </a:solidFill>
                <a:effectLst>
                  <a:outerShdw blurRad="38100" dist="38100" dir="2700000" algn="tl">
                    <a:srgbClr val="000000"/>
                  </a:outerShdw>
                </a:effectLst>
              </a:rPr>
              <a:t>karbonil</a:t>
            </a:r>
            <a:r>
              <a:rPr lang="en-AU" sz="3400" dirty="0" err="1">
                <a:solidFill>
                  <a:schemeClr val="folHlink"/>
                </a:solidFill>
                <a:effectLst>
                  <a:outerShdw blurRad="38100" dist="38100" dir="2700000" algn="tl">
                    <a:srgbClr val="000000"/>
                  </a:outerShdw>
                </a:effectLst>
              </a:rPr>
              <a:t>e</a:t>
            </a:r>
            <a:r>
              <a:rPr lang="en-AU" sz="3400" dirty="0">
                <a:solidFill>
                  <a:schemeClr val="folHlink"/>
                </a:solidFill>
                <a:effectLst>
                  <a:outerShdw blurRad="38100" dist="38100" dir="2700000" algn="tl">
                    <a:srgbClr val="000000"/>
                  </a:outerShdw>
                </a:effectLst>
              </a:rPr>
              <a:t> 30 </a:t>
            </a:r>
            <a:r>
              <a:rPr lang="en-AU" sz="3400" dirty="0" err="1">
                <a:solidFill>
                  <a:schemeClr val="folHlink"/>
                </a:solidFill>
                <a:effectLst>
                  <a:outerShdw blurRad="38100" dist="38100" dir="2700000" algn="tl">
                    <a:srgbClr val="000000"/>
                  </a:outerShdw>
                </a:effectLst>
              </a:rPr>
              <a:t>dak</a:t>
            </a:r>
            <a:r>
              <a:rPr lang="en-AU" sz="3400" dirty="0">
                <a:solidFill>
                  <a:schemeClr val="folHlink"/>
                </a:solidFill>
                <a:effectLst>
                  <a:outerShdw blurRad="38100" dist="38100" dir="2700000" algn="tl">
                    <a:srgbClr val="000000"/>
                  </a:outerShdw>
                </a:effectLst>
              </a:rPr>
              <a:t> maruziyet </a:t>
            </a:r>
            <a:r>
              <a:rPr lang="en-AU" sz="3400" b="1" dirty="0">
                <a:solidFill>
                  <a:srgbClr val="FF6600"/>
                </a:solidFill>
                <a:effectLst>
                  <a:outerShdw blurRad="38100" dist="38100" dir="2700000" algn="tl">
                    <a:srgbClr val="000000"/>
                  </a:outerShdw>
                </a:effectLst>
              </a:rPr>
              <a:t>fatal </a:t>
            </a:r>
            <a:r>
              <a:rPr lang="en-AU" sz="3400" dirty="0" err="1">
                <a:solidFill>
                  <a:schemeClr val="folHlink"/>
                </a:solidFill>
                <a:effectLst>
                  <a:outerShdw blurRad="38100" dist="38100" dir="2700000" algn="tl">
                    <a:srgbClr val="000000"/>
                  </a:outerShdw>
                </a:effectLst>
              </a:rPr>
              <a:t>olabilmektedir</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Başlangıç</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semptomları</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başağrısı</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yorgunluk</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halsizlik</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bulantı</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ve</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kusmadır</a:t>
            </a:r>
            <a:r>
              <a:rPr lang="en-AU" sz="3400" dirty="0">
                <a:solidFill>
                  <a:schemeClr val="folHlink"/>
                </a:solidFill>
                <a:effectLst>
                  <a:outerShdw blurRad="38100" dist="38100" dir="2700000" algn="tl">
                    <a:srgbClr val="000000"/>
                  </a:outerShdw>
                </a:effectLst>
              </a:rPr>
              <a:t>. 12-36 </a:t>
            </a:r>
            <a:r>
              <a:rPr lang="en-AU" sz="3400" dirty="0" err="1">
                <a:solidFill>
                  <a:schemeClr val="folHlink"/>
                </a:solidFill>
                <a:effectLst>
                  <a:outerShdw blurRad="38100" dist="38100" dir="2700000" algn="tl">
                    <a:srgbClr val="000000"/>
                  </a:outerShdw>
                </a:effectLst>
              </a:rPr>
              <a:t>saat</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içersinde</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soluma</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zorluğu</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göğüs</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ağrısı</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oluşur</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Solunumun</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bozulmasını</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pnömoni</a:t>
            </a:r>
            <a:r>
              <a:rPr lang="en-AU" sz="3400" dirty="0">
                <a:solidFill>
                  <a:schemeClr val="folHlink"/>
                </a:solidFill>
                <a:effectLst>
                  <a:outerShdw blurRad="38100" dist="38100" dir="2700000" algn="tl">
                    <a:srgbClr val="000000"/>
                  </a:outerShdw>
                </a:effectLst>
              </a:rPr>
              <a:t> </a:t>
            </a:r>
            <a:r>
              <a:rPr lang="en-AU" sz="3400" dirty="0" err="1">
                <a:solidFill>
                  <a:schemeClr val="folHlink"/>
                </a:solidFill>
                <a:effectLst>
                  <a:outerShdw blurRad="38100" dist="38100" dir="2700000" algn="tl">
                    <a:srgbClr val="000000"/>
                  </a:outerShdw>
                </a:effectLst>
              </a:rPr>
              <a:t>izler</a:t>
            </a:r>
            <a:r>
              <a:rPr lang="en-AU" sz="3400" dirty="0" smtClean="0">
                <a:solidFill>
                  <a:schemeClr val="folHlink"/>
                </a:solidFill>
                <a:effectLst>
                  <a:outerShdw blurRad="38100" dist="38100" dir="2700000" algn="tl">
                    <a:srgbClr val="000000"/>
                  </a:outerShdw>
                </a:effectLst>
              </a:rPr>
              <a:t>.</a:t>
            </a:r>
            <a:endParaRPr lang="tr-TR" sz="3400" dirty="0" smtClean="0">
              <a:solidFill>
                <a:schemeClr val="folHlink"/>
              </a:solidFill>
              <a:effectLst>
                <a:outerShdw blurRad="38100" dist="38100" dir="2700000" algn="tl">
                  <a:srgbClr val="000000"/>
                </a:outerShdw>
              </a:effectLst>
            </a:endParaRPr>
          </a:p>
          <a:p>
            <a:pPr fontAlgn="auto">
              <a:spcAft>
                <a:spcPts val="0"/>
              </a:spcAft>
              <a:buFont typeface="Wingdings"/>
              <a:buNone/>
              <a:defRPr/>
            </a:pPr>
            <a:endParaRPr lang="en-AU" sz="3400" dirty="0">
              <a:solidFill>
                <a:schemeClr val="folHlink"/>
              </a:solidFill>
              <a:effectLst>
                <a:outerShdw blurRad="38100" dist="38100" dir="2700000" algn="tl">
                  <a:srgbClr val="000000"/>
                </a:outerShdw>
              </a:effectLst>
            </a:endParaRPr>
          </a:p>
          <a:p>
            <a:pPr fontAlgn="auto">
              <a:spcAft>
                <a:spcPts val="0"/>
              </a:spcAft>
              <a:buFont typeface="Wingdings"/>
              <a:buNone/>
              <a:defRPr/>
            </a:pPr>
            <a:r>
              <a:rPr lang="tr-TR" sz="3500" dirty="0">
                <a:solidFill>
                  <a:srgbClr val="FF6600"/>
                </a:solidFill>
                <a:effectLst>
                  <a:outerShdw blurRad="38100" dist="38100" dir="2700000" algn="tl">
                    <a:srgbClr val="000000"/>
                  </a:outerShdw>
                </a:effectLst>
                <a:sym typeface="Symbol" pitchFamily="18" charset="2"/>
              </a:rPr>
              <a:t></a:t>
            </a:r>
            <a:r>
              <a:rPr lang="tr-TR" sz="3400" dirty="0">
                <a:solidFill>
                  <a:schemeClr val="folHlink"/>
                </a:solidFill>
                <a:effectLst>
                  <a:outerShdw blurRad="38100" dist="38100" dir="2700000" algn="tl">
                    <a:srgbClr val="000000"/>
                  </a:outerShdw>
                </a:effectLst>
              </a:rPr>
              <a:t>Nikele maruziyetin </a:t>
            </a:r>
            <a:r>
              <a:rPr lang="tr-TR" sz="3400" dirty="0" err="1">
                <a:solidFill>
                  <a:schemeClr val="folHlink"/>
                </a:solidFill>
                <a:effectLst>
                  <a:outerShdw blurRad="38100" dist="38100" dir="2700000" algn="tl">
                    <a:srgbClr val="000000"/>
                  </a:outerShdw>
                </a:effectLst>
              </a:rPr>
              <a:t>birdiğer</a:t>
            </a:r>
            <a:r>
              <a:rPr lang="tr-TR" sz="3400" dirty="0">
                <a:solidFill>
                  <a:schemeClr val="folHlink"/>
                </a:solidFill>
                <a:effectLst>
                  <a:outerShdw blurRad="38100" dist="38100" dir="2700000" algn="tl">
                    <a:srgbClr val="000000"/>
                  </a:outerShdw>
                </a:effectLst>
              </a:rPr>
              <a:t> önemli etkisi de alerjidir. </a:t>
            </a:r>
            <a:r>
              <a:rPr lang="tr-TR" sz="3400" b="1" dirty="0">
                <a:solidFill>
                  <a:srgbClr val="FF6600"/>
                </a:solidFill>
                <a:effectLst>
                  <a:outerShdw blurRad="38100" dist="38100" dir="2700000" algn="tl">
                    <a:srgbClr val="000000"/>
                  </a:outerShdw>
                </a:effectLst>
              </a:rPr>
              <a:t>Astım, ürtiker, </a:t>
            </a:r>
            <a:r>
              <a:rPr lang="tr-TR" sz="3400" b="1" dirty="0" err="1">
                <a:solidFill>
                  <a:srgbClr val="FF6600"/>
                </a:solidFill>
                <a:effectLst>
                  <a:outerShdw blurRad="38100" dist="38100" dir="2700000" algn="tl">
                    <a:srgbClr val="000000"/>
                  </a:outerShdw>
                </a:effectLst>
              </a:rPr>
              <a:t>eritem</a:t>
            </a:r>
            <a:r>
              <a:rPr lang="tr-TR" sz="3400" b="1" dirty="0">
                <a:solidFill>
                  <a:srgbClr val="FF6600"/>
                </a:solidFill>
                <a:effectLst>
                  <a:outerShdw blurRad="38100" dist="38100" dir="2700000" algn="tl">
                    <a:srgbClr val="000000"/>
                  </a:outerShdw>
                </a:effectLst>
              </a:rPr>
              <a:t>, </a:t>
            </a:r>
            <a:r>
              <a:rPr lang="tr-TR" sz="3400" b="1" dirty="0" err="1">
                <a:solidFill>
                  <a:srgbClr val="FF6600"/>
                </a:solidFill>
                <a:effectLst>
                  <a:outerShdw blurRad="38100" dist="38100" dir="2700000" algn="tl">
                    <a:srgbClr val="000000"/>
                  </a:outerShdw>
                </a:effectLst>
              </a:rPr>
              <a:t>kontakt</a:t>
            </a:r>
            <a:r>
              <a:rPr lang="tr-TR" sz="3400" b="1" dirty="0">
                <a:solidFill>
                  <a:srgbClr val="FF6600"/>
                </a:solidFill>
                <a:effectLst>
                  <a:outerShdw blurRad="38100" dist="38100" dir="2700000" algn="tl">
                    <a:srgbClr val="000000"/>
                  </a:outerShdw>
                </a:effectLst>
              </a:rPr>
              <a:t> dermatit</a:t>
            </a:r>
            <a:r>
              <a:rPr lang="tr-TR" sz="3400" dirty="0">
                <a:solidFill>
                  <a:schemeClr val="folHlink"/>
                </a:solidFill>
                <a:effectLst>
                  <a:outerShdw blurRad="38100" dist="38100" dir="2700000" algn="tl">
                    <a:srgbClr val="000000"/>
                  </a:outerShdw>
                </a:effectLst>
              </a:rPr>
              <a:t> oluşturabilir.</a:t>
            </a:r>
            <a:endParaRPr lang="tr-TR" dirty="0"/>
          </a:p>
          <a:p>
            <a:pPr fontAlgn="auto">
              <a:spcAft>
                <a:spcPts val="0"/>
              </a:spcAft>
              <a:buFont typeface="Wingdings"/>
              <a:buNone/>
              <a:defRPr/>
            </a:pPr>
            <a:endParaRPr lang="tr-TR"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3"/>
          <p:cNvSpPr>
            <a:spLocks noGrp="1" noChangeArrowheads="1"/>
          </p:cNvSpPr>
          <p:nvPr>
            <p:ph type="subTitle" idx="1"/>
          </p:nvPr>
        </p:nvSpPr>
        <p:spPr>
          <a:xfrm>
            <a:off x="838200" y="457200"/>
            <a:ext cx="7772400" cy="5943600"/>
          </a:xfrm>
        </p:spPr>
        <p:txBody>
          <a:bodyPr>
            <a:normAutofit fontScale="92500"/>
          </a:bodyPr>
          <a:lstStyle/>
          <a:p>
            <a:pPr algn="ctr" fontAlgn="auto">
              <a:spcAft>
                <a:spcPts val="0"/>
              </a:spcAft>
              <a:buFont typeface="Wingdings"/>
              <a:buNone/>
              <a:defRPr/>
            </a:pPr>
            <a:r>
              <a:rPr lang="tr-TR" sz="3500" dirty="0">
                <a:solidFill>
                  <a:schemeClr val="folHlink"/>
                </a:solidFill>
                <a:effectLst>
                  <a:outerShdw blurRad="38100" dist="38100" dir="2700000" algn="tl">
                    <a:srgbClr val="000000"/>
                  </a:outerShdw>
                </a:effectLst>
                <a:sym typeface="Symbol" pitchFamily="18" charset="2"/>
              </a:rPr>
              <a:t></a:t>
            </a:r>
            <a:r>
              <a:rPr lang="tr-TR" sz="3600" b="1" dirty="0">
                <a:solidFill>
                  <a:srgbClr val="FF6600"/>
                </a:solidFill>
                <a:effectLst>
                  <a:outerShdw blurRad="38100" dist="38100" dir="2700000" algn="tl">
                    <a:srgbClr val="000000"/>
                  </a:outerShdw>
                </a:effectLst>
              </a:rPr>
              <a:t>Endüstride metallerin işlenmesi ve teknoloji sırasında doğrudan maruz kalma ile </a:t>
            </a:r>
            <a:r>
              <a:rPr lang="tr-TR" sz="3600" b="1" dirty="0" smtClean="0">
                <a:solidFill>
                  <a:srgbClr val="FF6600"/>
                </a:solidFill>
                <a:effectLst>
                  <a:outerShdw blurRad="38100" dist="38100" dir="2700000" algn="tl">
                    <a:srgbClr val="000000"/>
                  </a:outerShdw>
                </a:effectLst>
              </a:rPr>
              <a:t>pek çok </a:t>
            </a:r>
            <a:r>
              <a:rPr lang="tr-TR" sz="3600" b="1" dirty="0">
                <a:solidFill>
                  <a:srgbClr val="FF6600"/>
                </a:solidFill>
                <a:effectLst>
                  <a:outerShdw blurRad="38100" dist="38100" dir="2700000" algn="tl">
                    <a:srgbClr val="000000"/>
                  </a:outerShdw>
                </a:effectLst>
              </a:rPr>
              <a:t>mesleksel zehirlenme olabilir.</a:t>
            </a:r>
            <a:r>
              <a:rPr lang="tr-TR" dirty="0">
                <a:effectLst>
                  <a:outerShdw blurRad="38100" dist="38100" dir="2700000" algn="tl">
                    <a:srgbClr val="000000"/>
                  </a:outerShdw>
                </a:effectLst>
              </a:rPr>
              <a:t> </a:t>
            </a:r>
            <a:endParaRPr lang="tr-TR" dirty="0" smtClean="0">
              <a:effectLst>
                <a:outerShdw blurRad="38100" dist="38100" dir="2700000" algn="tl">
                  <a:srgbClr val="000000"/>
                </a:outerShdw>
              </a:effectLst>
            </a:endParaRPr>
          </a:p>
          <a:p>
            <a:pPr fontAlgn="auto">
              <a:spcAft>
                <a:spcPts val="0"/>
              </a:spcAft>
              <a:buFont typeface="Wingdings"/>
              <a:buNone/>
              <a:defRPr/>
            </a:pPr>
            <a:endParaRPr lang="tr-TR" dirty="0">
              <a:effectLst>
                <a:outerShdw blurRad="38100" dist="38100" dir="2700000" algn="tl">
                  <a:srgbClr val="000000"/>
                </a:outerShdw>
              </a:effectLst>
            </a:endParaRPr>
          </a:p>
          <a:p>
            <a:pPr fontAlgn="auto">
              <a:spcAft>
                <a:spcPts val="0"/>
              </a:spcAft>
              <a:buFont typeface="Wingdings"/>
              <a:buNone/>
              <a:defRPr/>
            </a:pPr>
            <a:r>
              <a:rPr lang="tr-TR" sz="3400" dirty="0">
                <a:solidFill>
                  <a:schemeClr val="folHlink"/>
                </a:solidFill>
                <a:effectLst>
                  <a:outerShdw blurRad="38100" dist="38100" dir="2700000" algn="tl">
                    <a:srgbClr val="000000"/>
                  </a:outerShdw>
                </a:effectLst>
              </a:rPr>
              <a:t>(Kronik kurşun, cıva, kadmiyum zehirlenmesi gibi</a:t>
            </a:r>
            <a:r>
              <a:rPr lang="tr-TR" sz="3400" dirty="0" smtClean="0">
                <a:solidFill>
                  <a:schemeClr val="folHlink"/>
                </a:solidFill>
                <a:effectLst>
                  <a:outerShdw blurRad="38100" dist="38100" dir="2700000" algn="tl">
                    <a:srgbClr val="000000"/>
                  </a:outerShdw>
                </a:effectLst>
              </a:rPr>
              <a:t>).</a:t>
            </a:r>
          </a:p>
          <a:p>
            <a:pPr fontAlgn="auto">
              <a:spcAft>
                <a:spcPts val="0"/>
              </a:spcAft>
              <a:buFont typeface="Wingdings"/>
              <a:buNone/>
              <a:defRPr/>
            </a:pPr>
            <a:r>
              <a:rPr lang="tr-TR" sz="3400" dirty="0" smtClean="0">
                <a:solidFill>
                  <a:schemeClr val="folHlink"/>
                </a:solidFill>
                <a:effectLst>
                  <a:outerShdw blurRad="38100" dist="38100" dir="2700000" algn="tl">
                    <a:srgbClr val="000000"/>
                  </a:outerShdw>
                </a:effectLst>
              </a:rPr>
              <a:t>Endüstride </a:t>
            </a:r>
            <a:r>
              <a:rPr lang="tr-TR" sz="3400" dirty="0">
                <a:solidFill>
                  <a:schemeClr val="folHlink"/>
                </a:solidFill>
                <a:effectLst>
                  <a:outerShdw blurRad="38100" dist="38100" dir="2700000" algn="tl">
                    <a:srgbClr val="000000"/>
                  </a:outerShdw>
                </a:effectLst>
              </a:rPr>
              <a:t>metal zehirlenmeleri başlıca </a:t>
            </a:r>
            <a:r>
              <a:rPr lang="tr-TR" sz="3400" dirty="0" err="1">
                <a:solidFill>
                  <a:srgbClr val="FF0000"/>
                </a:solidFill>
                <a:effectLst>
                  <a:outerShdw blurRad="38100" dist="38100" dir="2700000" algn="tl">
                    <a:srgbClr val="000000"/>
                  </a:outerShdw>
                </a:effectLst>
              </a:rPr>
              <a:t>inhalasyon</a:t>
            </a:r>
            <a:r>
              <a:rPr lang="tr-TR" sz="3400" dirty="0">
                <a:solidFill>
                  <a:srgbClr val="FF0000"/>
                </a:solidFill>
                <a:effectLst>
                  <a:outerShdw blurRad="38100" dist="38100" dir="2700000" algn="tl">
                    <a:srgbClr val="000000"/>
                  </a:outerShdw>
                </a:effectLst>
              </a:rPr>
              <a:t> yolu </a:t>
            </a:r>
            <a:r>
              <a:rPr lang="tr-TR" sz="3400" dirty="0">
                <a:solidFill>
                  <a:schemeClr val="folHlink"/>
                </a:solidFill>
                <a:effectLst>
                  <a:outerShdw blurRad="38100" dist="38100" dir="2700000" algn="tl">
                    <a:srgbClr val="000000"/>
                  </a:outerShdw>
                </a:effectLst>
              </a:rPr>
              <a:t>ile olmaktadır. Ancak talyum, alkil kurşun, nikel, arsenik ve berilyum gibi metallerin </a:t>
            </a:r>
            <a:r>
              <a:rPr lang="tr-TR" sz="3400" dirty="0">
                <a:solidFill>
                  <a:srgbClr val="FF0000"/>
                </a:solidFill>
                <a:effectLst>
                  <a:outerShdw blurRad="38100" dist="38100" dir="2700000" algn="tl">
                    <a:srgbClr val="000000"/>
                  </a:outerShdw>
                </a:effectLst>
              </a:rPr>
              <a:t>deri yolu </a:t>
            </a:r>
            <a:r>
              <a:rPr lang="tr-TR" sz="3400" dirty="0">
                <a:solidFill>
                  <a:schemeClr val="folHlink"/>
                </a:solidFill>
                <a:effectLst>
                  <a:outerShdw blurRad="38100" dist="38100" dir="2700000" algn="tl">
                    <a:srgbClr val="000000"/>
                  </a:outerShdw>
                </a:effectLst>
              </a:rPr>
              <a:t>ile de </a:t>
            </a:r>
            <a:r>
              <a:rPr lang="tr-TR" sz="3400" dirty="0" err="1" smtClean="0">
                <a:solidFill>
                  <a:schemeClr val="folHlink"/>
                </a:solidFill>
                <a:effectLst>
                  <a:outerShdw blurRad="38100" dist="38100" dir="2700000" algn="tl">
                    <a:srgbClr val="000000"/>
                  </a:outerShdw>
                </a:effectLst>
              </a:rPr>
              <a:t>absorbsiyonları</a:t>
            </a:r>
            <a:r>
              <a:rPr lang="tr-TR" sz="3400" dirty="0" smtClean="0">
                <a:solidFill>
                  <a:schemeClr val="folHlink"/>
                </a:solidFill>
                <a:effectLst>
                  <a:outerShdw blurRad="38100" dist="38100" dir="2700000" algn="tl">
                    <a:srgbClr val="000000"/>
                  </a:outerShdw>
                </a:effectLst>
              </a:rPr>
              <a:t> </a:t>
            </a:r>
            <a:r>
              <a:rPr lang="tr-TR" sz="3400" dirty="0">
                <a:solidFill>
                  <a:schemeClr val="folHlink"/>
                </a:solidFill>
                <a:effectLst>
                  <a:outerShdw blurRad="38100" dist="38100" dir="2700000" algn="tl">
                    <a:srgbClr val="000000"/>
                  </a:outerShdw>
                </a:effectLst>
              </a:rPr>
              <a:t>önemlidir.</a:t>
            </a:r>
            <a:endParaRPr lang="tr-TR"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a:xfrm>
            <a:off x="685800" y="228600"/>
            <a:ext cx="7772400" cy="457200"/>
          </a:xfrm>
        </p:spPr>
        <p:txBody>
          <a:bodyPr>
            <a:normAutofit fontScale="90000"/>
          </a:bodyPr>
          <a:lstStyle/>
          <a:p>
            <a:pPr fontAlgn="auto">
              <a:spcAft>
                <a:spcPts val="0"/>
              </a:spcAft>
              <a:defRPr/>
            </a:pPr>
            <a:r>
              <a:rPr lang="tr-TR" sz="3200" b="1">
                <a:solidFill>
                  <a:srgbClr val="FF6600"/>
                </a:solidFill>
                <a:effectLst>
                  <a:outerShdw blurRad="38100" dist="38100" dir="2700000" algn="tl">
                    <a:srgbClr val="000000"/>
                  </a:outerShdw>
                </a:effectLst>
              </a:rPr>
              <a:t>Ağır Metallerin TLV Değerleri</a:t>
            </a:r>
          </a:p>
        </p:txBody>
      </p:sp>
      <p:graphicFrame>
        <p:nvGraphicFramePr>
          <p:cNvPr id="2050" name="Object 7"/>
          <p:cNvGraphicFramePr>
            <a:graphicFrameLocks noGrp="1" noChangeAspect="1"/>
          </p:cNvGraphicFramePr>
          <p:nvPr>
            <p:ph type="tbl" idx="1"/>
          </p:nvPr>
        </p:nvGraphicFramePr>
        <p:xfrm>
          <a:off x="1676400" y="1625600"/>
          <a:ext cx="6113463" cy="4095750"/>
        </p:xfrm>
        <a:graphic>
          <a:graphicData uri="http://schemas.openxmlformats.org/presentationml/2006/ole">
            <p:oleObj spid="_x0000_s16386" name="Belge" r:id="rId3" imgW="8368284" imgH="5606796" progId="Word.Document.8">
              <p:embed/>
            </p:oleObj>
          </a:graphicData>
        </a:graphic>
      </p:graphicFrame>
      <p:graphicFrame>
        <p:nvGraphicFramePr>
          <p:cNvPr id="2051" name="Object 8"/>
          <p:cNvGraphicFramePr>
            <a:graphicFrameLocks noChangeAspect="1"/>
          </p:cNvGraphicFramePr>
          <p:nvPr/>
        </p:nvGraphicFramePr>
        <p:xfrm>
          <a:off x="1493838" y="1173162"/>
          <a:ext cx="6750570" cy="5373201"/>
        </p:xfrm>
        <a:graphic>
          <a:graphicData uri="http://schemas.openxmlformats.org/presentationml/2006/ole">
            <p:oleObj spid="_x0000_s16387" name="Document" r:id="rId4" imgW="5878772" imgH="4784303" progId="Word.Document.8">
              <p:embed/>
            </p:oleObj>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Dikdörtgen"/>
          <p:cNvSpPr/>
          <p:nvPr/>
        </p:nvSpPr>
        <p:spPr>
          <a:xfrm>
            <a:off x="0" y="1536700"/>
            <a:ext cx="9144000" cy="4278313"/>
          </a:xfrm>
          <a:prstGeom prst="rect">
            <a:avLst/>
          </a:prstGeom>
        </p:spPr>
        <p:txBody>
          <a:bodyPr>
            <a:spAutoFit/>
          </a:bodyPr>
          <a:lstStyle/>
          <a:p>
            <a:pPr eaLnBrk="0" hangingPunct="0">
              <a:defRPr/>
            </a:pPr>
            <a:r>
              <a:rPr lang="tr-TR" sz="3400" dirty="0">
                <a:solidFill>
                  <a:schemeClr val="folHlink"/>
                </a:solidFill>
                <a:effectLst>
                  <a:outerShdw blurRad="38100" dist="38100" dir="2700000" algn="tl">
                    <a:srgbClr val="000000"/>
                  </a:outerShdw>
                </a:effectLst>
                <a:latin typeface="+mn-lt"/>
              </a:rPr>
              <a:t>	</a:t>
            </a:r>
          </a:p>
          <a:p>
            <a:pPr eaLnBrk="0" hangingPunct="0">
              <a:defRPr/>
            </a:pPr>
            <a:r>
              <a:rPr lang="tr-TR" sz="3400" dirty="0">
                <a:solidFill>
                  <a:schemeClr val="folHlink"/>
                </a:solidFill>
                <a:effectLst>
                  <a:outerShdw blurRad="38100" dist="38100" dir="2700000" algn="tl">
                    <a:srgbClr val="000000"/>
                  </a:outerShdw>
                </a:effectLst>
                <a:latin typeface="+mn-lt"/>
              </a:rPr>
              <a:t>	Ağır metaller </a:t>
            </a:r>
            <a:r>
              <a:rPr lang="tr-TR" sz="3400" dirty="0" err="1">
                <a:solidFill>
                  <a:schemeClr val="folHlink"/>
                </a:solidFill>
                <a:effectLst>
                  <a:outerShdw blurRad="38100" dist="38100" dir="2700000" algn="tl">
                    <a:srgbClr val="000000"/>
                  </a:outerShdw>
                </a:effectLst>
                <a:latin typeface="+mn-lt"/>
              </a:rPr>
              <a:t>toksik</a:t>
            </a:r>
            <a:r>
              <a:rPr lang="tr-TR" sz="3400" dirty="0">
                <a:solidFill>
                  <a:schemeClr val="folHlink"/>
                </a:solidFill>
                <a:effectLst>
                  <a:outerShdw blurRad="38100" dist="38100" dir="2700000" algn="tl">
                    <a:srgbClr val="000000"/>
                  </a:outerShdw>
                </a:effectLst>
                <a:latin typeface="+mn-lt"/>
              </a:rPr>
              <a:t> etkilerini fizyolojik </a:t>
            </a:r>
            <a:r>
              <a:rPr lang="tr-TR" sz="3400" dirty="0" err="1">
                <a:solidFill>
                  <a:schemeClr val="folHlink"/>
                </a:solidFill>
                <a:effectLst>
                  <a:outerShdw blurRad="38100" dist="38100" dir="2700000" algn="tl">
                    <a:srgbClr val="000000"/>
                  </a:outerShdw>
                </a:effectLst>
                <a:latin typeface="+mn-lt"/>
              </a:rPr>
              <a:t>fonk</a:t>
            </a:r>
            <a:r>
              <a:rPr lang="tr-TR" sz="3400" dirty="0">
                <a:solidFill>
                  <a:srgbClr val="FF6600"/>
                </a:solidFill>
                <a:effectLst>
                  <a:outerShdw blurRad="38100" dist="38100" dir="2700000" algn="tl">
                    <a:srgbClr val="000000"/>
                  </a:outerShdw>
                </a:effectLst>
                <a:latin typeface="+mn-lt"/>
              </a:rPr>
              <a:t> </a:t>
            </a:r>
            <a:r>
              <a:rPr lang="tr-TR" sz="3400" dirty="0" err="1">
                <a:solidFill>
                  <a:schemeClr val="folHlink"/>
                </a:solidFill>
                <a:effectLst>
                  <a:outerShdw blurRad="38100" dist="38100" dir="2700000" algn="tl">
                    <a:srgbClr val="000000"/>
                  </a:outerShdw>
                </a:effectLst>
                <a:latin typeface="+mn-lt"/>
              </a:rPr>
              <a:t>siyonlar</a:t>
            </a:r>
            <a:r>
              <a:rPr lang="tr-TR" sz="3400" dirty="0">
                <a:solidFill>
                  <a:schemeClr val="folHlink"/>
                </a:solidFill>
                <a:effectLst>
                  <a:outerShdw blurRad="38100" dist="38100" dir="2700000" algn="tl">
                    <a:srgbClr val="000000"/>
                  </a:outerShdw>
                </a:effectLst>
                <a:latin typeface="+mn-lt"/>
              </a:rPr>
              <a:t> için gerekli </a:t>
            </a:r>
            <a:r>
              <a:rPr lang="tr-TR" sz="3400" dirty="0" err="1">
                <a:solidFill>
                  <a:schemeClr val="folHlink"/>
                </a:solidFill>
                <a:effectLst>
                  <a:outerShdw blurRad="38100" dist="38100" dir="2700000" algn="tl">
                    <a:srgbClr val="000000"/>
                  </a:outerShdw>
                </a:effectLst>
                <a:latin typeface="+mn-lt"/>
              </a:rPr>
              <a:t>ligantlarla</a:t>
            </a:r>
            <a:r>
              <a:rPr lang="tr-TR" sz="3400" dirty="0">
                <a:solidFill>
                  <a:schemeClr val="folHlink"/>
                </a:solidFill>
                <a:effectLst>
                  <a:outerShdw blurRad="38100" dist="38100" dir="2700000" algn="tl">
                    <a:srgbClr val="000000"/>
                  </a:outerShdw>
                </a:effectLst>
                <a:latin typeface="+mn-lt"/>
              </a:rPr>
              <a:t> birleşerek </a:t>
            </a:r>
            <a:r>
              <a:rPr lang="tr-TR" sz="3400" dirty="0">
                <a:solidFill>
                  <a:schemeClr val="bg2">
                    <a:lumMod val="40000"/>
                    <a:lumOff val="60000"/>
                  </a:schemeClr>
                </a:solidFill>
                <a:effectLst>
                  <a:outerShdw blurRad="38100" dist="38100" dir="2700000" algn="tl">
                    <a:srgbClr val="000000"/>
                  </a:outerShdw>
                </a:effectLst>
                <a:latin typeface="+mn-lt"/>
              </a:rPr>
              <a:t>gösterdikleri</a:t>
            </a:r>
            <a:r>
              <a:rPr lang="tr-TR" sz="3400" dirty="0">
                <a:solidFill>
                  <a:schemeClr val="folHlink"/>
                </a:solidFill>
                <a:effectLst>
                  <a:outerShdw blurRad="38100" dist="38100" dir="2700000" algn="tl">
                    <a:srgbClr val="000000"/>
                  </a:outerShdw>
                </a:effectLst>
                <a:latin typeface="+mn-lt"/>
              </a:rPr>
              <a:t> için, ağır metal antagonistleri olarak, metaller ile kompleks yapma yeteneği olan ve </a:t>
            </a:r>
            <a:r>
              <a:rPr lang="tr-TR" sz="3400" dirty="0" err="1">
                <a:solidFill>
                  <a:schemeClr val="folHlink"/>
                </a:solidFill>
                <a:effectLst>
                  <a:outerShdw blurRad="38100" dist="38100" dir="2700000" algn="tl">
                    <a:srgbClr val="000000"/>
                  </a:outerShdw>
                </a:effectLst>
                <a:latin typeface="+mn-lt"/>
              </a:rPr>
              <a:t>ligantlarla</a:t>
            </a:r>
            <a:r>
              <a:rPr lang="tr-TR" sz="3400" dirty="0">
                <a:solidFill>
                  <a:schemeClr val="folHlink"/>
                </a:solidFill>
                <a:effectLst>
                  <a:outerShdw blurRad="38100" dist="38100" dir="2700000" algn="tl">
                    <a:srgbClr val="000000"/>
                  </a:outerShdw>
                </a:effectLst>
                <a:latin typeface="+mn-lt"/>
              </a:rPr>
              <a:t> metal katyonlarının bağlanmasını önleyebilir veya tersine çevirebilir özelliği olan maddeler kullanılır </a:t>
            </a:r>
            <a:r>
              <a:rPr lang="tr-TR" sz="3400" dirty="0">
                <a:solidFill>
                  <a:srgbClr val="FF6600"/>
                </a:solidFill>
                <a:effectLst>
                  <a:outerShdw blurRad="38100" dist="38100" dir="2700000" algn="tl">
                    <a:srgbClr val="000000"/>
                  </a:outerShdw>
                </a:effectLst>
                <a:latin typeface="+mn-lt"/>
              </a:rPr>
              <a:t>(</a:t>
            </a:r>
            <a:r>
              <a:rPr lang="tr-TR" sz="3400" dirty="0" err="1">
                <a:solidFill>
                  <a:srgbClr val="FF6600"/>
                </a:solidFill>
                <a:effectLst>
                  <a:outerShdw blurRad="38100" dist="38100" dir="2700000" algn="tl">
                    <a:srgbClr val="000000"/>
                  </a:outerShdw>
                </a:effectLst>
                <a:latin typeface="+mn-lt"/>
              </a:rPr>
              <a:t>Şelat</a:t>
            </a:r>
            <a:r>
              <a:rPr lang="tr-TR" sz="3400" dirty="0">
                <a:solidFill>
                  <a:srgbClr val="FF6600"/>
                </a:solidFill>
                <a:effectLst>
                  <a:outerShdw blurRad="38100" dist="38100" dir="2700000" algn="tl">
                    <a:srgbClr val="000000"/>
                  </a:outerShdw>
                </a:effectLst>
                <a:latin typeface="+mn-lt"/>
              </a:rPr>
              <a:t> yapıcı maddeler)</a:t>
            </a:r>
            <a:r>
              <a:rPr lang="tr-TR" sz="3400" dirty="0">
                <a:solidFill>
                  <a:schemeClr val="folHlink"/>
                </a:solidFill>
                <a:effectLst>
                  <a:outerShdw blurRad="38100" dist="38100" dir="2700000" algn="tl">
                    <a:srgbClr val="000000"/>
                  </a:outerShdw>
                </a:effectLst>
                <a:latin typeface="+mn-lt"/>
              </a:rPr>
              <a:t>.</a:t>
            </a:r>
            <a:r>
              <a:rPr lang="tr-TR" sz="3400" b="1" dirty="0">
                <a:latin typeface="+mn-lt"/>
              </a:rPr>
              <a:t> </a:t>
            </a:r>
          </a:p>
        </p:txBody>
      </p:sp>
      <p:sp>
        <p:nvSpPr>
          <p:cNvPr id="5" name="4 Dikdörtgen"/>
          <p:cNvSpPr/>
          <p:nvPr/>
        </p:nvSpPr>
        <p:spPr>
          <a:xfrm>
            <a:off x="0" y="0"/>
            <a:ext cx="9144000" cy="1662113"/>
          </a:xfrm>
          <a:prstGeom prst="rect">
            <a:avLst/>
          </a:prstGeom>
        </p:spPr>
        <p:txBody>
          <a:bodyPr>
            <a:spAutoFit/>
          </a:bodyPr>
          <a:lstStyle/>
          <a:p>
            <a:pPr eaLnBrk="0" hangingPunct="0">
              <a:defRPr/>
            </a:pPr>
            <a:endParaRPr lang="tr-TR" sz="3400" b="1" dirty="0">
              <a:solidFill>
                <a:srgbClr val="FF6600"/>
              </a:solidFill>
              <a:effectLst>
                <a:outerShdw blurRad="38100" dist="38100" dir="2700000" algn="tl">
                  <a:srgbClr val="000000"/>
                </a:outerShdw>
              </a:effectLst>
              <a:latin typeface="+mn-lt"/>
            </a:endParaRPr>
          </a:p>
          <a:p>
            <a:pPr eaLnBrk="0" hangingPunct="0">
              <a:defRPr/>
            </a:pPr>
            <a:r>
              <a:rPr lang="tr-TR" sz="3400" b="1" dirty="0">
                <a:solidFill>
                  <a:srgbClr val="FF6600"/>
                </a:solidFill>
                <a:effectLst>
                  <a:outerShdw blurRad="38100" dist="38100" dir="2700000" algn="tl">
                    <a:srgbClr val="000000"/>
                  </a:outerShdw>
                </a:effectLst>
                <a:latin typeface="+mn-lt"/>
              </a:rPr>
              <a:t>METAL ZEHİRLENMELERİNDE  ANTİDOT KULLANIMI</a:t>
            </a:r>
            <a:endParaRPr lang="tr-TR" sz="3400" b="1" dirty="0">
              <a:latin typeface="+mn-lt"/>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dörtgen"/>
          <p:cNvSpPr/>
          <p:nvPr/>
        </p:nvSpPr>
        <p:spPr>
          <a:xfrm>
            <a:off x="0" y="1536700"/>
            <a:ext cx="9144000" cy="3754438"/>
          </a:xfrm>
          <a:prstGeom prst="rect">
            <a:avLst/>
          </a:prstGeom>
        </p:spPr>
        <p:txBody>
          <a:bodyPr>
            <a:spAutoFit/>
          </a:bodyPr>
          <a:lstStyle/>
          <a:p>
            <a:pPr eaLnBrk="0" hangingPunct="0">
              <a:defRPr/>
            </a:pPr>
            <a:r>
              <a:rPr lang="tr-TR" sz="3400" b="1" dirty="0" err="1">
                <a:solidFill>
                  <a:srgbClr val="FF6600"/>
                </a:solidFill>
                <a:effectLst>
                  <a:outerShdw blurRad="38100" dist="38100" dir="2700000" algn="tl">
                    <a:srgbClr val="000000"/>
                  </a:outerShdw>
                </a:effectLst>
                <a:latin typeface="+mn-lt"/>
              </a:rPr>
              <a:t>Dimerkaprol</a:t>
            </a:r>
            <a:r>
              <a:rPr lang="tr-TR" sz="3400" b="1" dirty="0">
                <a:solidFill>
                  <a:srgbClr val="FF6600"/>
                </a:solidFill>
                <a:effectLst>
                  <a:outerShdw blurRad="38100" dist="38100" dir="2700000" algn="tl">
                    <a:srgbClr val="000000"/>
                  </a:outerShdw>
                </a:effectLst>
                <a:latin typeface="+mn-lt"/>
              </a:rPr>
              <a:t> (BAL):</a:t>
            </a:r>
          </a:p>
          <a:p>
            <a:pPr eaLnBrk="0" hangingPunct="0">
              <a:defRPr/>
            </a:pPr>
            <a:endParaRPr lang="tr-TR" sz="3400" b="1" dirty="0">
              <a:solidFill>
                <a:srgbClr val="FF6600"/>
              </a:solidFill>
              <a:effectLst>
                <a:outerShdw blurRad="38100" dist="38100" dir="2700000" algn="tl">
                  <a:srgbClr val="000000"/>
                </a:outerShdw>
              </a:effectLst>
              <a:latin typeface="+mn-lt"/>
            </a:endParaRPr>
          </a:p>
          <a:p>
            <a:pPr eaLnBrk="0" hangingPunct="0">
              <a:defRPr/>
            </a:pPr>
            <a:r>
              <a:rPr lang="tr-TR" sz="3400" dirty="0">
                <a:solidFill>
                  <a:schemeClr val="folHlink"/>
                </a:solidFill>
                <a:latin typeface="+mn-lt"/>
              </a:rPr>
              <a:t>I.M. olarak (%10’luk yağlı çözelti) -100 mg/ml dozda 3ml’lik ampuller- kullanılır. Arsenik, kurşun ve cıva zehirlenmelerinin </a:t>
            </a:r>
            <a:r>
              <a:rPr lang="tr-TR" sz="3400" dirty="0" err="1">
                <a:solidFill>
                  <a:schemeClr val="folHlink"/>
                </a:solidFill>
                <a:latin typeface="+mn-lt"/>
              </a:rPr>
              <a:t>yanısıra</a:t>
            </a:r>
            <a:r>
              <a:rPr lang="tr-TR" sz="3400" dirty="0">
                <a:solidFill>
                  <a:schemeClr val="folHlink"/>
                </a:solidFill>
                <a:latin typeface="+mn-lt"/>
              </a:rPr>
              <a:t> antimon, bizmut, krom, kobalt, altın ve nikel gibi pek çok metal ile dayanıklı </a:t>
            </a:r>
            <a:r>
              <a:rPr lang="tr-TR" sz="3400" dirty="0" err="1">
                <a:solidFill>
                  <a:schemeClr val="folHlink"/>
                </a:solidFill>
                <a:latin typeface="+mn-lt"/>
              </a:rPr>
              <a:t>şelatlar</a:t>
            </a:r>
            <a:r>
              <a:rPr lang="tr-TR" sz="3400" dirty="0">
                <a:solidFill>
                  <a:schemeClr val="folHlink"/>
                </a:solidFill>
                <a:latin typeface="+mn-lt"/>
              </a:rPr>
              <a:t> oluşturabilir.</a:t>
            </a:r>
            <a:endParaRPr lang="tr-TR" sz="3400" b="1" dirty="0">
              <a:latin typeface="+mn-lt"/>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dörtgen"/>
          <p:cNvSpPr/>
          <p:nvPr/>
        </p:nvSpPr>
        <p:spPr>
          <a:xfrm>
            <a:off x="0" y="1720850"/>
            <a:ext cx="9144000" cy="3754438"/>
          </a:xfrm>
          <a:prstGeom prst="rect">
            <a:avLst/>
          </a:prstGeom>
        </p:spPr>
        <p:txBody>
          <a:bodyPr>
            <a:spAutoFit/>
          </a:bodyPr>
          <a:lstStyle/>
          <a:p>
            <a:pPr eaLnBrk="0" hangingPunct="0">
              <a:defRPr/>
            </a:pPr>
            <a:r>
              <a:rPr lang="tr-TR" sz="3400" b="1" dirty="0">
                <a:solidFill>
                  <a:srgbClr val="FF6600"/>
                </a:solidFill>
                <a:effectLst>
                  <a:outerShdw blurRad="38100" dist="38100" dir="2700000" algn="tl">
                    <a:srgbClr val="000000"/>
                  </a:outerShdw>
                </a:effectLst>
                <a:latin typeface="+mn-lt"/>
              </a:rPr>
              <a:t>Kalsiyum </a:t>
            </a:r>
            <a:r>
              <a:rPr lang="tr-TR" sz="3400" b="1" dirty="0" err="1">
                <a:solidFill>
                  <a:srgbClr val="FF6600"/>
                </a:solidFill>
                <a:effectLst>
                  <a:outerShdw blurRad="38100" dist="38100" dir="2700000" algn="tl">
                    <a:srgbClr val="000000"/>
                  </a:outerShdw>
                </a:effectLst>
                <a:latin typeface="+mn-lt"/>
              </a:rPr>
              <a:t>Disodyum</a:t>
            </a:r>
            <a:r>
              <a:rPr lang="tr-TR" sz="3400" b="1" dirty="0">
                <a:solidFill>
                  <a:srgbClr val="FF6600"/>
                </a:solidFill>
                <a:effectLst>
                  <a:outerShdw blurRad="38100" dist="38100" dir="2700000" algn="tl">
                    <a:srgbClr val="000000"/>
                  </a:outerShdw>
                </a:effectLst>
                <a:latin typeface="+mn-lt"/>
              </a:rPr>
              <a:t> </a:t>
            </a:r>
            <a:r>
              <a:rPr lang="tr-TR" sz="3400" b="1" dirty="0" err="1">
                <a:solidFill>
                  <a:srgbClr val="FF6600"/>
                </a:solidFill>
                <a:effectLst>
                  <a:outerShdw blurRad="38100" dist="38100" dir="2700000" algn="tl">
                    <a:srgbClr val="000000"/>
                  </a:outerShdw>
                </a:effectLst>
                <a:latin typeface="+mn-lt"/>
              </a:rPr>
              <a:t>Edetat</a:t>
            </a:r>
            <a:endParaRPr lang="tr-TR" sz="3400" b="1" dirty="0">
              <a:solidFill>
                <a:srgbClr val="FF6600"/>
              </a:solidFill>
              <a:effectLst>
                <a:outerShdw blurRad="38100" dist="38100" dir="2700000" algn="tl">
                  <a:srgbClr val="000000"/>
                </a:outerShdw>
              </a:effectLst>
              <a:latin typeface="+mn-lt"/>
            </a:endParaRPr>
          </a:p>
          <a:p>
            <a:pPr eaLnBrk="0" hangingPunct="0">
              <a:defRPr/>
            </a:pPr>
            <a:r>
              <a:rPr lang="tr-TR" sz="3400" b="1" dirty="0">
                <a:solidFill>
                  <a:srgbClr val="FF6600"/>
                </a:solidFill>
                <a:effectLst>
                  <a:outerShdw blurRad="38100" dist="38100" dir="2700000" algn="tl">
                    <a:srgbClr val="000000"/>
                  </a:outerShdw>
                </a:effectLst>
                <a:latin typeface="+mn-lt"/>
              </a:rPr>
              <a:t>(Kalsiyum </a:t>
            </a:r>
            <a:r>
              <a:rPr lang="tr-TR" sz="3400" b="1" dirty="0" err="1">
                <a:solidFill>
                  <a:srgbClr val="FF6600"/>
                </a:solidFill>
                <a:effectLst>
                  <a:outerShdw blurRad="38100" dist="38100" dir="2700000" algn="tl">
                    <a:srgbClr val="000000"/>
                  </a:outerShdw>
                </a:effectLst>
                <a:latin typeface="+mn-lt"/>
              </a:rPr>
              <a:t>Disodyum</a:t>
            </a:r>
            <a:r>
              <a:rPr lang="tr-TR" sz="3400" b="1" dirty="0">
                <a:solidFill>
                  <a:srgbClr val="FF6600"/>
                </a:solidFill>
                <a:effectLst>
                  <a:outerShdw blurRad="38100" dist="38100" dir="2700000" algn="tl">
                    <a:srgbClr val="000000"/>
                  </a:outerShdw>
                </a:effectLst>
                <a:latin typeface="+mn-lt"/>
              </a:rPr>
              <a:t> </a:t>
            </a:r>
            <a:r>
              <a:rPr lang="tr-TR" sz="3400" b="1" dirty="0" err="1">
                <a:solidFill>
                  <a:srgbClr val="FF6600"/>
                </a:solidFill>
                <a:effectLst>
                  <a:outerShdw blurRad="38100" dist="38100" dir="2700000" algn="tl">
                    <a:srgbClr val="000000"/>
                  </a:outerShdw>
                </a:effectLst>
                <a:latin typeface="+mn-lt"/>
              </a:rPr>
              <a:t>Versenat</a:t>
            </a:r>
            <a:r>
              <a:rPr lang="tr-TR" sz="3400" b="1" dirty="0">
                <a:solidFill>
                  <a:srgbClr val="FF6600"/>
                </a:solidFill>
                <a:effectLst>
                  <a:outerShdw blurRad="38100" dist="38100" dir="2700000" algn="tl">
                    <a:srgbClr val="000000"/>
                  </a:outerShdw>
                </a:effectLst>
                <a:latin typeface="+mn-lt"/>
              </a:rPr>
              <a:t>):</a:t>
            </a:r>
          </a:p>
          <a:p>
            <a:pPr eaLnBrk="0" hangingPunct="0">
              <a:defRPr/>
            </a:pPr>
            <a:endParaRPr lang="tr-TR" sz="3400" b="1" dirty="0">
              <a:solidFill>
                <a:srgbClr val="FF6600"/>
              </a:solidFill>
              <a:effectLst>
                <a:outerShdw blurRad="38100" dist="38100" dir="2700000" algn="tl">
                  <a:srgbClr val="000000"/>
                </a:outerShdw>
              </a:effectLst>
              <a:latin typeface="+mn-lt"/>
            </a:endParaRPr>
          </a:p>
          <a:p>
            <a:pPr eaLnBrk="0" hangingPunct="0">
              <a:defRPr/>
            </a:pPr>
            <a:r>
              <a:rPr lang="tr-TR" sz="3400" dirty="0">
                <a:solidFill>
                  <a:schemeClr val="folHlink"/>
                </a:solidFill>
                <a:effectLst>
                  <a:outerShdw blurRad="38100" dist="38100" dir="2700000" algn="tl">
                    <a:srgbClr val="000000"/>
                  </a:outerShdw>
                </a:effectLst>
                <a:latin typeface="+mn-lt"/>
              </a:rPr>
              <a:t> %20 EDTA kalsiyum sodyum ; 10x2 ml ampuller halindedir. I.M. veya I.V. kullanılır. Özellikle kurşun zehirlenmesinde kullanılır. </a:t>
            </a:r>
            <a:r>
              <a:rPr lang="tr-TR" sz="3400" dirty="0" err="1">
                <a:solidFill>
                  <a:schemeClr val="folHlink"/>
                </a:solidFill>
                <a:effectLst>
                  <a:outerShdw blurRad="38100" dist="38100" dir="2700000" algn="tl">
                    <a:srgbClr val="000000"/>
                  </a:outerShdw>
                </a:effectLst>
                <a:latin typeface="+mn-lt"/>
              </a:rPr>
              <a:t>Renal</a:t>
            </a:r>
            <a:r>
              <a:rPr lang="tr-TR" sz="3400" dirty="0">
                <a:solidFill>
                  <a:schemeClr val="folHlink"/>
                </a:solidFill>
                <a:effectLst>
                  <a:outerShdw blurRad="38100" dist="38100" dir="2700000" algn="tl">
                    <a:srgbClr val="000000"/>
                  </a:outerShdw>
                </a:effectLst>
                <a:latin typeface="+mn-lt"/>
              </a:rPr>
              <a:t> </a:t>
            </a:r>
            <a:r>
              <a:rPr lang="tr-TR" sz="3400" dirty="0" err="1">
                <a:solidFill>
                  <a:schemeClr val="folHlink"/>
                </a:solidFill>
                <a:effectLst>
                  <a:outerShdw blurRad="38100" dist="38100" dir="2700000" algn="tl">
                    <a:srgbClr val="000000"/>
                  </a:outerShdw>
                </a:effectLst>
                <a:latin typeface="+mn-lt"/>
              </a:rPr>
              <a:t>toksisitesine</a:t>
            </a:r>
            <a:r>
              <a:rPr lang="tr-TR" sz="3400" dirty="0">
                <a:solidFill>
                  <a:schemeClr val="folHlink"/>
                </a:solidFill>
                <a:effectLst>
                  <a:outerShdw blurRad="38100" dist="38100" dir="2700000" algn="tl">
                    <a:srgbClr val="000000"/>
                  </a:outerShdw>
                </a:effectLst>
                <a:latin typeface="+mn-lt"/>
              </a:rPr>
              <a:t> dikkat edilmelidir.</a:t>
            </a:r>
            <a:endParaRPr lang="tr-TR" sz="3400" b="1" dirty="0">
              <a:latin typeface="+mn-lt"/>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dörtgen"/>
          <p:cNvSpPr/>
          <p:nvPr/>
        </p:nvSpPr>
        <p:spPr>
          <a:xfrm>
            <a:off x="0" y="1720850"/>
            <a:ext cx="9144000" cy="3232150"/>
          </a:xfrm>
          <a:prstGeom prst="rect">
            <a:avLst/>
          </a:prstGeom>
        </p:spPr>
        <p:txBody>
          <a:bodyPr>
            <a:spAutoFit/>
          </a:bodyPr>
          <a:lstStyle/>
          <a:p>
            <a:pPr eaLnBrk="0" hangingPunct="0">
              <a:defRPr/>
            </a:pPr>
            <a:r>
              <a:rPr lang="tr-TR" sz="3400" b="1" dirty="0">
                <a:solidFill>
                  <a:srgbClr val="FF6600"/>
                </a:solidFill>
                <a:effectLst>
                  <a:outerShdw blurRad="38100" dist="38100" dir="2700000" algn="tl">
                    <a:srgbClr val="000000"/>
                  </a:outerShdw>
                </a:effectLst>
                <a:latin typeface="+mn-lt"/>
              </a:rPr>
              <a:t>D-</a:t>
            </a:r>
            <a:r>
              <a:rPr lang="tr-TR" sz="3400" b="1" dirty="0" err="1">
                <a:solidFill>
                  <a:srgbClr val="FF6600"/>
                </a:solidFill>
                <a:effectLst>
                  <a:outerShdw blurRad="38100" dist="38100" dir="2700000" algn="tl">
                    <a:srgbClr val="000000"/>
                  </a:outerShdw>
                </a:effectLst>
                <a:latin typeface="+mn-lt"/>
              </a:rPr>
              <a:t>Penisillamin</a:t>
            </a:r>
            <a:r>
              <a:rPr lang="tr-TR" sz="3400" b="1" dirty="0">
                <a:solidFill>
                  <a:srgbClr val="FF6600"/>
                </a:solidFill>
                <a:effectLst>
                  <a:outerShdw blurRad="38100" dist="38100" dir="2700000" algn="tl">
                    <a:srgbClr val="000000"/>
                  </a:outerShdw>
                </a:effectLst>
                <a:latin typeface="+mn-lt"/>
              </a:rPr>
              <a:t>:</a:t>
            </a:r>
            <a:endParaRPr lang="tr-TR" sz="3400" dirty="0">
              <a:solidFill>
                <a:srgbClr val="FF6600"/>
              </a:solidFill>
              <a:latin typeface="+mn-lt"/>
            </a:endParaRPr>
          </a:p>
          <a:p>
            <a:pPr eaLnBrk="0" hangingPunct="0">
              <a:defRPr/>
            </a:pPr>
            <a:r>
              <a:rPr lang="tr-TR" sz="3400" dirty="0">
                <a:solidFill>
                  <a:schemeClr val="folHlink"/>
                </a:solidFill>
                <a:effectLst>
                  <a:outerShdw blurRad="38100" dist="38100" dir="2700000" algn="tl">
                    <a:srgbClr val="000000"/>
                  </a:outerShdw>
                </a:effectLst>
                <a:latin typeface="+mn-lt"/>
              </a:rPr>
              <a:t>Wilson hastalığı ve kurşun, cıva ve demirin vücuttan uzaklaştırılmasında etkilidir. Oral yolla etkilidir. Yetişkin dozu: 1-1.5 g/gün  (4 eşit dozda) Alerjik reaksiyonlar oluşturabilir(Anafilaksi, deri reaksiyonları, </a:t>
            </a:r>
            <a:r>
              <a:rPr lang="tr-TR" sz="3400" dirty="0" err="1">
                <a:solidFill>
                  <a:schemeClr val="folHlink"/>
                </a:solidFill>
                <a:effectLst>
                  <a:outerShdw blurRad="38100" dist="38100" dir="2700000" algn="tl">
                    <a:srgbClr val="000000"/>
                  </a:outerShdw>
                </a:effectLst>
                <a:latin typeface="+mn-lt"/>
              </a:rPr>
              <a:t>lökopeni</a:t>
            </a:r>
            <a:r>
              <a:rPr lang="tr-TR" sz="3400" dirty="0">
                <a:solidFill>
                  <a:schemeClr val="folHlink"/>
                </a:solidFill>
                <a:effectLst>
                  <a:outerShdw blurRad="38100" dist="38100" dir="2700000" algn="tl">
                    <a:srgbClr val="000000"/>
                  </a:outerShdw>
                </a:effectLst>
                <a:latin typeface="+mn-lt"/>
              </a:rPr>
              <a:t>)</a:t>
            </a:r>
            <a:endParaRPr lang="tr-TR" sz="3400" b="1" dirty="0">
              <a:latin typeface="+mn-lt"/>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dörtgen"/>
          <p:cNvSpPr/>
          <p:nvPr/>
        </p:nvSpPr>
        <p:spPr>
          <a:xfrm>
            <a:off x="0" y="1720850"/>
            <a:ext cx="9144000" cy="3754438"/>
          </a:xfrm>
          <a:prstGeom prst="rect">
            <a:avLst/>
          </a:prstGeom>
        </p:spPr>
        <p:txBody>
          <a:bodyPr>
            <a:spAutoFit/>
          </a:bodyPr>
          <a:lstStyle/>
          <a:p>
            <a:pPr eaLnBrk="0" hangingPunct="0">
              <a:defRPr/>
            </a:pPr>
            <a:r>
              <a:rPr lang="tr-TR" sz="3400" b="1" dirty="0">
                <a:solidFill>
                  <a:srgbClr val="FF6600"/>
                </a:solidFill>
                <a:effectLst>
                  <a:outerShdw blurRad="38100" dist="38100" dir="2700000" algn="tl">
                    <a:srgbClr val="000000"/>
                  </a:outerShdw>
                </a:effectLst>
                <a:latin typeface="+mn-lt"/>
              </a:rPr>
              <a:t>2,3-</a:t>
            </a:r>
            <a:r>
              <a:rPr lang="tr-TR" sz="3400" b="1" dirty="0" err="1">
                <a:solidFill>
                  <a:srgbClr val="FF6600"/>
                </a:solidFill>
                <a:effectLst>
                  <a:outerShdw blurRad="38100" dist="38100" dir="2700000" algn="tl">
                    <a:srgbClr val="000000"/>
                  </a:outerShdw>
                </a:effectLst>
                <a:latin typeface="+mn-lt"/>
              </a:rPr>
              <a:t>Dimerkaptosüksinik</a:t>
            </a:r>
            <a:r>
              <a:rPr lang="tr-TR" sz="3400" b="1" dirty="0">
                <a:solidFill>
                  <a:srgbClr val="FF6600"/>
                </a:solidFill>
                <a:effectLst>
                  <a:outerShdw blurRad="38100" dist="38100" dir="2700000" algn="tl">
                    <a:srgbClr val="000000"/>
                  </a:outerShdw>
                </a:effectLst>
                <a:latin typeface="+mn-lt"/>
              </a:rPr>
              <a:t> Asit (DMSA):</a:t>
            </a:r>
            <a:endParaRPr lang="tr-TR" sz="3400" dirty="0">
              <a:solidFill>
                <a:schemeClr val="folHlink"/>
              </a:solidFill>
              <a:effectLst>
                <a:outerShdw blurRad="38100" dist="38100" dir="2700000" algn="tl">
                  <a:srgbClr val="000000"/>
                </a:outerShdw>
              </a:effectLst>
              <a:latin typeface="+mn-lt"/>
            </a:endParaRPr>
          </a:p>
          <a:p>
            <a:pPr eaLnBrk="0" hangingPunct="0">
              <a:defRPr/>
            </a:pPr>
            <a:r>
              <a:rPr lang="tr-TR" sz="3400" dirty="0">
                <a:solidFill>
                  <a:schemeClr val="folHlink"/>
                </a:solidFill>
                <a:effectLst>
                  <a:outerShdw blurRad="38100" dist="38100" dir="2700000" algn="tl">
                    <a:srgbClr val="000000"/>
                  </a:outerShdw>
                </a:effectLst>
                <a:latin typeface="+mn-lt"/>
              </a:rPr>
              <a:t> </a:t>
            </a:r>
            <a:r>
              <a:rPr lang="tr-TR" sz="3400" dirty="0" err="1">
                <a:solidFill>
                  <a:schemeClr val="folHlink"/>
                </a:solidFill>
                <a:effectLst>
                  <a:outerShdw blurRad="38100" dist="38100" dir="2700000" algn="tl">
                    <a:srgbClr val="000000"/>
                  </a:outerShdw>
                </a:effectLst>
                <a:latin typeface="+mn-lt"/>
              </a:rPr>
              <a:t>BAL’ın</a:t>
            </a:r>
            <a:r>
              <a:rPr lang="tr-TR" sz="3400" dirty="0">
                <a:solidFill>
                  <a:schemeClr val="folHlink"/>
                </a:solidFill>
                <a:effectLst>
                  <a:outerShdw blurRad="38100" dist="38100" dir="2700000" algn="tl">
                    <a:srgbClr val="000000"/>
                  </a:outerShdw>
                </a:effectLst>
                <a:latin typeface="+mn-lt"/>
              </a:rPr>
              <a:t> suda çözünen bir türevidir.</a:t>
            </a:r>
          </a:p>
          <a:p>
            <a:pPr eaLnBrk="0" hangingPunct="0">
              <a:defRPr/>
            </a:pPr>
            <a:r>
              <a:rPr lang="tr-TR" sz="3400" dirty="0">
                <a:solidFill>
                  <a:schemeClr val="folHlink"/>
                </a:solidFill>
                <a:effectLst>
                  <a:outerShdw blurRad="38100" dist="38100" dir="2700000" algn="tl">
                    <a:srgbClr val="000000"/>
                  </a:outerShdw>
                </a:effectLst>
                <a:latin typeface="+mn-lt"/>
              </a:rPr>
              <a:t> Çocuklar için oral yolla kullanılabilecek kurşun </a:t>
            </a:r>
            <a:r>
              <a:rPr lang="tr-TR" sz="3400" dirty="0" err="1">
                <a:solidFill>
                  <a:schemeClr val="folHlink"/>
                </a:solidFill>
                <a:effectLst>
                  <a:outerShdw blurRad="38100" dist="38100" dir="2700000" algn="tl">
                    <a:srgbClr val="000000"/>
                  </a:outerShdw>
                </a:effectLst>
                <a:latin typeface="+mn-lt"/>
              </a:rPr>
              <a:t>şelatörüdür</a:t>
            </a:r>
            <a:r>
              <a:rPr lang="tr-TR" sz="3400" dirty="0">
                <a:solidFill>
                  <a:schemeClr val="folHlink"/>
                </a:solidFill>
                <a:effectLst>
                  <a:outerShdw blurRad="38100" dist="38100" dir="2700000" algn="tl">
                    <a:srgbClr val="000000"/>
                  </a:outerShdw>
                </a:effectLst>
                <a:latin typeface="+mn-lt"/>
              </a:rPr>
              <a:t>.</a:t>
            </a:r>
          </a:p>
          <a:p>
            <a:pPr eaLnBrk="0" hangingPunct="0">
              <a:defRPr/>
            </a:pPr>
            <a:r>
              <a:rPr lang="tr-TR" sz="3400" dirty="0">
                <a:solidFill>
                  <a:schemeClr val="folHlink"/>
                </a:solidFill>
                <a:effectLst>
                  <a:outerShdw blurRad="38100" dist="38100" dir="2700000" algn="tl">
                    <a:srgbClr val="000000"/>
                  </a:outerShdw>
                </a:effectLst>
                <a:latin typeface="+mn-lt"/>
              </a:rPr>
              <a:t> Oral yolla kullanılması ve yan etkilerinin olmaması nedeniyle </a:t>
            </a:r>
            <a:r>
              <a:rPr lang="tr-TR" sz="3400" dirty="0" err="1">
                <a:solidFill>
                  <a:schemeClr val="folHlink"/>
                </a:solidFill>
                <a:effectLst>
                  <a:outerShdw blurRad="38100" dist="38100" dir="2700000" algn="tl">
                    <a:srgbClr val="000000"/>
                  </a:outerShdw>
                </a:effectLst>
                <a:latin typeface="+mn-lt"/>
              </a:rPr>
              <a:t>EDTA’ya</a:t>
            </a:r>
            <a:r>
              <a:rPr lang="tr-TR" sz="3400" dirty="0">
                <a:solidFill>
                  <a:schemeClr val="folHlink"/>
                </a:solidFill>
                <a:effectLst>
                  <a:outerShdw blurRad="38100" dist="38100" dir="2700000" algn="tl">
                    <a:srgbClr val="000000"/>
                  </a:outerShdw>
                </a:effectLst>
                <a:latin typeface="+mn-lt"/>
              </a:rPr>
              <a:t> göre avantajlıdır. </a:t>
            </a:r>
          </a:p>
          <a:p>
            <a:pPr eaLnBrk="0" hangingPunct="0">
              <a:defRPr/>
            </a:pPr>
            <a:r>
              <a:rPr lang="tr-TR" sz="3400" dirty="0">
                <a:solidFill>
                  <a:schemeClr val="folHlink"/>
                </a:solidFill>
                <a:effectLst>
                  <a:outerShdw blurRad="38100" dist="38100" dir="2700000" algn="tl">
                    <a:srgbClr val="000000"/>
                  </a:outerShdw>
                </a:effectLst>
                <a:latin typeface="+mn-lt"/>
              </a:rPr>
              <a:t> </a:t>
            </a:r>
            <a:endParaRPr lang="tr-TR" sz="3400" dirty="0">
              <a:latin typeface="+mn-lt"/>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Dikdörtgen"/>
          <p:cNvSpPr/>
          <p:nvPr/>
        </p:nvSpPr>
        <p:spPr>
          <a:xfrm>
            <a:off x="0" y="142875"/>
            <a:ext cx="9144000" cy="5848350"/>
          </a:xfrm>
          <a:prstGeom prst="rect">
            <a:avLst/>
          </a:prstGeom>
        </p:spPr>
        <p:txBody>
          <a:bodyPr>
            <a:spAutoFit/>
          </a:bodyPr>
          <a:lstStyle/>
          <a:p>
            <a:pPr>
              <a:defRPr/>
            </a:pPr>
            <a:r>
              <a:rPr lang="tr-TR" sz="3400" dirty="0">
                <a:latin typeface="+mn-lt"/>
                <a:ea typeface="Calibri" pitchFamily="34" charset="0"/>
                <a:cs typeface="Times New Roman" pitchFamily="18" charset="0"/>
              </a:rPr>
              <a:t>	</a:t>
            </a:r>
          </a:p>
          <a:p>
            <a:pPr>
              <a:defRPr/>
            </a:pPr>
            <a:r>
              <a:rPr lang="tr-TR" sz="3400" dirty="0">
                <a:latin typeface="+mn-lt"/>
                <a:ea typeface="Calibri" pitchFamily="34" charset="0"/>
                <a:cs typeface="Times New Roman" pitchFamily="18" charset="0"/>
              </a:rPr>
              <a:t>	Ağır metal veya kimyasal maddelerle çalışılan işyerlerinde veya bu gibi maddelerle çalışan personelde periyodik olarak;</a:t>
            </a:r>
          </a:p>
          <a:p>
            <a:pPr>
              <a:defRPr/>
            </a:pPr>
            <a:endParaRPr lang="tr-TR" sz="3400" dirty="0">
              <a:latin typeface="+mn-lt"/>
              <a:ea typeface="Calibri" pitchFamily="34" charset="0"/>
              <a:cs typeface="Times New Roman" pitchFamily="18" charset="0"/>
            </a:endParaRPr>
          </a:p>
          <a:p>
            <a:pPr>
              <a:buFontTx/>
              <a:buChar char="-"/>
              <a:defRPr/>
            </a:pPr>
            <a:r>
              <a:rPr lang="tr-TR" sz="3400" dirty="0">
                <a:latin typeface="+mn-lt"/>
                <a:ea typeface="Calibri" pitchFamily="34" charset="0"/>
                <a:cs typeface="Times New Roman" pitchFamily="18" charset="0"/>
              </a:rPr>
              <a:t>akciğer filmleri</a:t>
            </a:r>
          </a:p>
          <a:p>
            <a:pPr>
              <a:buFontTx/>
              <a:buChar char="-"/>
              <a:defRPr/>
            </a:pPr>
            <a:r>
              <a:rPr lang="tr-TR" sz="3400" dirty="0">
                <a:latin typeface="+mn-lt"/>
                <a:ea typeface="Calibri" pitchFamily="34" charset="0"/>
                <a:cs typeface="Times New Roman" pitchFamily="18" charset="0"/>
              </a:rPr>
              <a:t>kanda kurşun</a:t>
            </a:r>
          </a:p>
          <a:p>
            <a:pPr>
              <a:buFontTx/>
              <a:buChar char="-"/>
              <a:defRPr/>
            </a:pPr>
            <a:r>
              <a:rPr lang="tr-TR" sz="3400" dirty="0">
                <a:latin typeface="+mn-lt"/>
                <a:ea typeface="Calibri" pitchFamily="34" charset="0"/>
                <a:cs typeface="Times New Roman" pitchFamily="18" charset="0"/>
              </a:rPr>
              <a:t>idrarda fenol</a:t>
            </a:r>
          </a:p>
          <a:p>
            <a:pPr>
              <a:buFontTx/>
              <a:buChar char="-"/>
              <a:defRPr/>
            </a:pPr>
            <a:r>
              <a:rPr lang="tr-TR" sz="3400" dirty="0">
                <a:latin typeface="+mn-lt"/>
                <a:ea typeface="Calibri" pitchFamily="34" charset="0"/>
                <a:cs typeface="Times New Roman" pitchFamily="18" charset="0"/>
              </a:rPr>
              <a:t>idrarda </a:t>
            </a:r>
            <a:r>
              <a:rPr lang="tr-TR" sz="3400" dirty="0" err="1">
                <a:latin typeface="+mn-lt"/>
                <a:ea typeface="Calibri" pitchFamily="34" charset="0"/>
                <a:cs typeface="Times New Roman" pitchFamily="18" charset="0"/>
              </a:rPr>
              <a:t>hippürik</a:t>
            </a:r>
            <a:r>
              <a:rPr lang="tr-TR" sz="3400" dirty="0">
                <a:latin typeface="+mn-lt"/>
                <a:ea typeface="Calibri" pitchFamily="34" charset="0"/>
                <a:cs typeface="Times New Roman" pitchFamily="18" charset="0"/>
              </a:rPr>
              <a:t> asit</a:t>
            </a:r>
          </a:p>
          <a:p>
            <a:pPr>
              <a:buFontTx/>
              <a:buChar char="-"/>
              <a:defRPr/>
            </a:pPr>
            <a:r>
              <a:rPr lang="tr-TR" sz="3400" dirty="0">
                <a:latin typeface="+mn-lt"/>
                <a:ea typeface="Calibri" pitchFamily="34" charset="0"/>
                <a:cs typeface="Times New Roman" pitchFamily="18" charset="0"/>
              </a:rPr>
              <a:t>karaciğer fonksiyon testleri</a:t>
            </a:r>
          </a:p>
          <a:p>
            <a:pPr>
              <a:buFontTx/>
              <a:buChar char="-"/>
              <a:defRPr/>
            </a:pPr>
            <a:r>
              <a:rPr lang="tr-TR" sz="3400" dirty="0" err="1">
                <a:latin typeface="+mn-lt"/>
                <a:ea typeface="Calibri" pitchFamily="34" charset="0"/>
                <a:cs typeface="Times New Roman" pitchFamily="18" charset="0"/>
              </a:rPr>
              <a:t>sedim</a:t>
            </a:r>
            <a:r>
              <a:rPr lang="tr-TR" sz="3400" dirty="0">
                <a:latin typeface="+mn-lt"/>
                <a:ea typeface="Calibri" pitchFamily="34" charset="0"/>
                <a:cs typeface="Times New Roman" pitchFamily="18" charset="0"/>
              </a:rPr>
              <a:t> yapılmalıdır.</a:t>
            </a:r>
            <a:endParaRPr lang="tr-TR" sz="3400" dirty="0">
              <a:latin typeface="+mn-lt"/>
              <a:cs typeface="Arial" pitchFamily="34"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3" name="Rectangle 1"/>
          <p:cNvSpPr>
            <a:spLocks noChangeArrowheads="1"/>
          </p:cNvSpPr>
          <p:nvPr/>
        </p:nvSpPr>
        <p:spPr bwMode="auto">
          <a:xfrm>
            <a:off x="0" y="-504825"/>
            <a:ext cx="9144000" cy="6894513"/>
          </a:xfrm>
          <a:prstGeom prst="rect">
            <a:avLst/>
          </a:prstGeom>
          <a:noFill/>
          <a:ln w="9525">
            <a:noFill/>
            <a:miter lim="800000"/>
            <a:headEnd/>
            <a:tailEnd/>
          </a:ln>
          <a:effectLst/>
        </p:spPr>
        <p:txBody>
          <a:bodyPr anchor="ctr">
            <a:spAutoFit/>
          </a:bodyPr>
          <a:lstStyle/>
          <a:p>
            <a:pPr eaLnBrk="0" hangingPunct="0"/>
            <a:r>
              <a:rPr lang="tr-TR" sz="3400">
                <a:latin typeface="Corbel" pitchFamily="34" charset="0"/>
                <a:ea typeface="Calibri" pitchFamily="34" charset="0"/>
                <a:cs typeface="Times New Roman" pitchFamily="18" charset="0"/>
              </a:rPr>
              <a:t> </a:t>
            </a:r>
            <a:endParaRPr lang="tr-TR" sz="3400">
              <a:latin typeface="Corbel" pitchFamily="34" charset="0"/>
              <a:ea typeface="Calibri" pitchFamily="34" charset="0"/>
              <a:cs typeface="Arial" charset="0"/>
            </a:endParaRPr>
          </a:p>
          <a:p>
            <a:pPr eaLnBrk="0" hangingPunct="0"/>
            <a:r>
              <a:rPr lang="tr-TR" sz="3400">
                <a:latin typeface="Corbel" pitchFamily="34" charset="0"/>
                <a:ea typeface="Calibri" pitchFamily="34" charset="0"/>
                <a:cs typeface="Times New Roman" pitchFamily="18" charset="0"/>
              </a:rPr>
              <a:t>(Kimyasal Maddelerle Çalışmalarda Sağlık ve Güvenlik Önlemleri Hakkında Yönetmelik Madde 12:) </a:t>
            </a:r>
            <a:endParaRPr lang="tr-TR" sz="3400">
              <a:latin typeface="Corbel" pitchFamily="34" charset="0"/>
              <a:cs typeface="Arial" charset="0"/>
            </a:endParaRPr>
          </a:p>
          <a:p>
            <a:pPr eaLnBrk="0" hangingPunct="0"/>
            <a:r>
              <a:rPr lang="tr-TR" sz="3400">
                <a:latin typeface="Corbel" pitchFamily="34" charset="0"/>
                <a:ea typeface="Calibri" pitchFamily="34" charset="0"/>
                <a:cs typeface="Calibri" pitchFamily="34" charset="0"/>
              </a:rPr>
              <a:t>	Proseste kimyasal madde ve çözücüleri (siklohegzanon, hegzan, toluen, ksilen, heptan,kurşun vs.) kullanan işçilerin kimyasal madde ve çözücüler yönünden laboratuar tetkikleri (kan-idrar) belli periyotlarla yaptırılmalı, etkilenmiş olanlar bu işlerden uzaklaştırılmalıdır. 	Bu tahlil sonuçları iş yeri hekimi veya periyodik sağlık kontrolü yapan hekim tarafından takip edilmelidir.</a:t>
            </a:r>
            <a:endParaRPr lang="tr-TR" sz="3400">
              <a:latin typeface="Corbel" pitchFamily="34" charset="0"/>
              <a:cs typeface="Arial"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dörtgen"/>
          <p:cNvSpPr/>
          <p:nvPr/>
        </p:nvSpPr>
        <p:spPr>
          <a:xfrm>
            <a:off x="0" y="214313"/>
            <a:ext cx="9144000" cy="6370637"/>
          </a:xfrm>
          <a:prstGeom prst="rect">
            <a:avLst/>
          </a:prstGeom>
        </p:spPr>
        <p:txBody>
          <a:bodyPr>
            <a:spAutoFit/>
          </a:bodyPr>
          <a:lstStyle/>
          <a:p>
            <a:pPr eaLnBrk="0" hangingPunct="0">
              <a:defRPr/>
            </a:pPr>
            <a:r>
              <a:rPr lang="tr-TR" sz="3400" dirty="0">
                <a:latin typeface="+mn-lt"/>
              </a:rPr>
              <a:t>	Yapılan risk değerlendirmesi sonucunda sağlık yönünden risk altında olduğu saptanan işçiler uygun sağlık gözetimine tabi tutulurlar.</a:t>
            </a:r>
          </a:p>
          <a:p>
            <a:pPr eaLnBrk="0" hangingPunct="0">
              <a:defRPr/>
            </a:pPr>
            <a:r>
              <a:rPr lang="tr-TR" sz="3400" dirty="0">
                <a:latin typeface="+mn-lt"/>
              </a:rPr>
              <a:t>	İşyerinde koruyucu önlemlerin alınmasında sağlık gözetimi sonuçları dikkate alınacak ve bu gözetimler özellikle;</a:t>
            </a:r>
          </a:p>
          <a:p>
            <a:pPr eaLnBrk="0" hangingPunct="0">
              <a:defRPr/>
            </a:pPr>
            <a:r>
              <a:rPr lang="tr-TR" sz="3400" dirty="0">
                <a:latin typeface="+mn-lt"/>
              </a:rPr>
              <a:t>	Belli bir hastalık veya sağlık yönünden olumsuz bir etkilenmeye neden olduğu bilinen tehlikeli kimyasal maddeye </a:t>
            </a:r>
            <a:r>
              <a:rPr lang="tr-TR" sz="3400" dirty="0" err="1">
                <a:latin typeface="+mn-lt"/>
              </a:rPr>
              <a:t>maruziyetin</a:t>
            </a:r>
            <a:r>
              <a:rPr lang="tr-TR" sz="3400" dirty="0">
                <a:latin typeface="+mn-lt"/>
              </a:rPr>
              <a:t> söz konusu olduğu,</a:t>
            </a:r>
          </a:p>
          <a:p>
            <a:pPr eaLnBrk="0" hangingPunct="0">
              <a:defRPr/>
            </a:pPr>
            <a:r>
              <a:rPr lang="tr-TR" sz="3400" dirty="0">
                <a:latin typeface="+mn-lt"/>
              </a:rPr>
              <a:t>	İşçilerin özel çalışma şartlarında hastalık veya etkilenmenin ortaya çıkma olasılığının bulunduğu,</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dörtgen"/>
          <p:cNvSpPr/>
          <p:nvPr/>
        </p:nvSpPr>
        <p:spPr>
          <a:xfrm>
            <a:off x="0" y="1412875"/>
            <a:ext cx="9144000" cy="4800600"/>
          </a:xfrm>
          <a:prstGeom prst="rect">
            <a:avLst/>
          </a:prstGeom>
        </p:spPr>
        <p:txBody>
          <a:bodyPr>
            <a:spAutoFit/>
          </a:bodyPr>
          <a:lstStyle/>
          <a:p>
            <a:pPr eaLnBrk="0" hangingPunct="0">
              <a:defRPr/>
            </a:pPr>
            <a:r>
              <a:rPr lang="tr-TR" dirty="0"/>
              <a:t>	</a:t>
            </a:r>
            <a:r>
              <a:rPr lang="tr-TR" sz="3400" dirty="0">
                <a:latin typeface="+mn-lt"/>
              </a:rPr>
              <a:t>İşçiler üzerinde yapılacak tetkiklerin oluşturduğu riskin kabul edilebilir düzeyde olduğu, durumlarda yapılacaktır.  İşçiler bu işe başlamadan önce bu durumdan haberdar edileceklerdir.</a:t>
            </a:r>
          </a:p>
          <a:p>
            <a:pPr eaLnBrk="0" hangingPunct="0">
              <a:defRPr/>
            </a:pPr>
            <a:endParaRPr lang="tr-TR" sz="3400" dirty="0">
              <a:latin typeface="+mn-lt"/>
            </a:endParaRPr>
          </a:p>
          <a:p>
            <a:pPr eaLnBrk="0" hangingPunct="0">
              <a:defRPr/>
            </a:pPr>
            <a:r>
              <a:rPr lang="tr-TR" sz="3400" dirty="0">
                <a:latin typeface="+mn-lt"/>
              </a:rPr>
              <a:t> 	Sağlık gözetimine tabi tutulan her işçi için kişisel sağlık ve </a:t>
            </a:r>
            <a:r>
              <a:rPr lang="tr-TR" sz="3400" dirty="0" err="1">
                <a:latin typeface="+mn-lt"/>
              </a:rPr>
              <a:t>maruziyet</a:t>
            </a:r>
            <a:r>
              <a:rPr lang="tr-TR" sz="3400" dirty="0">
                <a:latin typeface="+mn-lt"/>
              </a:rPr>
              <a:t> kayıtları tutulacak ve güncelleştirilecektir.</a:t>
            </a:r>
          </a:p>
          <a:p>
            <a:pPr eaLnBrk="0" hangingPunct="0">
              <a:defRPr/>
            </a:pPr>
            <a:r>
              <a:rPr lang="tr-TR" sz="3400" dirty="0">
                <a:latin typeface="+mn-lt"/>
              </a:rPr>
              <a:t>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3"/>
          <p:cNvSpPr>
            <a:spLocks noGrp="1" noChangeArrowheads="1"/>
          </p:cNvSpPr>
          <p:nvPr>
            <p:ph type="subTitle" idx="1"/>
          </p:nvPr>
        </p:nvSpPr>
        <p:spPr>
          <a:xfrm>
            <a:off x="609600" y="685800"/>
            <a:ext cx="8153400" cy="5191125"/>
          </a:xfrm>
        </p:spPr>
        <p:txBody>
          <a:bodyPr>
            <a:normAutofit fontScale="92500"/>
          </a:bodyPr>
          <a:lstStyle/>
          <a:p>
            <a:pPr fontAlgn="auto">
              <a:spcAft>
                <a:spcPts val="0"/>
              </a:spcAft>
              <a:buFont typeface="Wingdings"/>
              <a:buNone/>
              <a:defRPr/>
            </a:pPr>
            <a:r>
              <a:rPr lang="tr-TR" sz="3400" dirty="0">
                <a:solidFill>
                  <a:schemeClr val="folHlink"/>
                </a:solidFill>
                <a:effectLst>
                  <a:outerShdw blurRad="38100" dist="38100" dir="2700000" algn="tl">
                    <a:srgbClr val="000000"/>
                  </a:outerShdw>
                </a:effectLst>
              </a:rPr>
              <a:t>Metallerin toksik </a:t>
            </a:r>
            <a:r>
              <a:rPr lang="tr-TR" sz="3400" dirty="0" smtClean="0">
                <a:solidFill>
                  <a:schemeClr val="folHlink"/>
                </a:solidFill>
                <a:effectLst>
                  <a:outerShdw blurRad="38100" dist="38100" dir="2700000" algn="tl">
                    <a:srgbClr val="000000"/>
                  </a:outerShdw>
                </a:effectLst>
              </a:rPr>
              <a:t>etkileri, </a:t>
            </a:r>
            <a:r>
              <a:rPr lang="tr-TR" sz="3400" dirty="0">
                <a:solidFill>
                  <a:schemeClr val="folHlink"/>
                </a:solidFill>
                <a:effectLst>
                  <a:outerShdw blurRad="38100" dist="38100" dir="2700000" algn="tl">
                    <a:srgbClr val="000000"/>
                  </a:outerShdw>
                </a:effectLst>
              </a:rPr>
              <a:t>her metalin özelliğine göre </a:t>
            </a:r>
            <a:r>
              <a:rPr lang="tr-TR" sz="3400" dirty="0" smtClean="0">
                <a:solidFill>
                  <a:schemeClr val="folHlink"/>
                </a:solidFill>
                <a:effectLst>
                  <a:outerShdw blurRad="38100" dist="38100" dir="2700000" algn="tl">
                    <a:srgbClr val="000000"/>
                  </a:outerShdw>
                </a:effectLst>
              </a:rPr>
              <a:t>değişmektedir.</a:t>
            </a:r>
          </a:p>
          <a:p>
            <a:pPr fontAlgn="auto">
              <a:spcAft>
                <a:spcPts val="0"/>
              </a:spcAft>
              <a:buFont typeface="Wingdings"/>
              <a:buNone/>
              <a:defRPr/>
            </a:pPr>
            <a:r>
              <a:rPr lang="tr-TR" sz="3400" dirty="0" smtClean="0">
                <a:solidFill>
                  <a:schemeClr val="folHlink"/>
                </a:solidFill>
                <a:effectLst>
                  <a:outerShdw blurRad="38100" dist="38100" dir="2700000" algn="tl">
                    <a:srgbClr val="000000"/>
                  </a:outerShdw>
                </a:effectLst>
              </a:rPr>
              <a:t>Genel </a:t>
            </a:r>
            <a:r>
              <a:rPr lang="tr-TR" sz="3400" dirty="0">
                <a:solidFill>
                  <a:schemeClr val="folHlink"/>
                </a:solidFill>
                <a:effectLst>
                  <a:outerShdw blurRad="38100" dist="38100" dir="2700000" algn="tl">
                    <a:srgbClr val="000000"/>
                  </a:outerShdw>
                </a:effectLst>
              </a:rPr>
              <a:t>olarak metallerin hepsi birden fazla organ ve sistemi </a:t>
            </a:r>
            <a:r>
              <a:rPr lang="tr-TR" sz="3400" dirty="0" smtClean="0">
                <a:solidFill>
                  <a:schemeClr val="folHlink"/>
                </a:solidFill>
                <a:effectLst>
                  <a:outerShdw blurRad="38100" dist="38100" dir="2700000" algn="tl">
                    <a:srgbClr val="000000"/>
                  </a:outerShdw>
                </a:effectLst>
              </a:rPr>
              <a:t>etkilemektedir.</a:t>
            </a:r>
          </a:p>
          <a:p>
            <a:pPr fontAlgn="auto">
              <a:spcAft>
                <a:spcPts val="0"/>
              </a:spcAft>
              <a:buFont typeface="Wingdings"/>
              <a:buNone/>
              <a:defRPr/>
            </a:pPr>
            <a:endParaRPr lang="tr-TR" sz="3400" dirty="0">
              <a:solidFill>
                <a:schemeClr val="folHlink"/>
              </a:solidFill>
              <a:effectLst>
                <a:outerShdw blurRad="38100" dist="38100" dir="2700000" algn="tl">
                  <a:srgbClr val="000000"/>
                </a:outerShdw>
              </a:effectLst>
            </a:endParaRPr>
          </a:p>
          <a:p>
            <a:pPr fontAlgn="auto">
              <a:spcAft>
                <a:spcPts val="0"/>
              </a:spcAft>
              <a:buFont typeface="Wingdings"/>
              <a:buNone/>
              <a:defRPr/>
            </a:pPr>
            <a:r>
              <a:rPr lang="tr-TR" sz="3400" dirty="0" smtClean="0">
                <a:solidFill>
                  <a:schemeClr val="folHlink"/>
                </a:solidFill>
                <a:effectLst>
                  <a:outerShdw blurRad="38100" dist="38100" dir="2700000" algn="tl">
                    <a:srgbClr val="000000"/>
                  </a:outerShdw>
                </a:effectLst>
              </a:rPr>
              <a:t>Bu </a:t>
            </a:r>
            <a:r>
              <a:rPr lang="tr-TR" sz="3400" dirty="0">
                <a:solidFill>
                  <a:schemeClr val="folHlink"/>
                </a:solidFill>
                <a:effectLst>
                  <a:outerShdw blurRad="38100" dist="38100" dir="2700000" algn="tl">
                    <a:srgbClr val="000000"/>
                  </a:outerShdw>
                </a:effectLst>
              </a:rPr>
              <a:t>nedenle metal zehirlenmelerinde “</a:t>
            </a:r>
            <a:r>
              <a:rPr lang="tr-TR" sz="3400" dirty="0">
                <a:solidFill>
                  <a:srgbClr val="FF0000"/>
                </a:solidFill>
                <a:effectLst>
                  <a:outerShdw blurRad="38100" dist="38100" dir="2700000" algn="tl">
                    <a:srgbClr val="000000"/>
                  </a:outerShdw>
                </a:effectLst>
              </a:rPr>
              <a:t>hedef veya kritik organ</a:t>
            </a:r>
            <a:r>
              <a:rPr lang="tr-TR" sz="3400" dirty="0">
                <a:solidFill>
                  <a:schemeClr val="folHlink"/>
                </a:solidFill>
                <a:effectLst>
                  <a:outerShdw blurRad="38100" dist="38100" dir="2700000" algn="tl">
                    <a:srgbClr val="000000"/>
                  </a:outerShdw>
                </a:effectLst>
              </a:rPr>
              <a:t>”, </a:t>
            </a:r>
            <a:r>
              <a:rPr lang="tr-TR" sz="3400" dirty="0" smtClean="0">
                <a:solidFill>
                  <a:schemeClr val="folHlink"/>
                </a:solidFill>
                <a:effectLst>
                  <a:outerShdw blurRad="38100" dist="38100" dir="2700000" algn="tl">
                    <a:srgbClr val="000000"/>
                  </a:outerShdw>
                </a:effectLst>
              </a:rPr>
              <a:t>o </a:t>
            </a:r>
            <a:r>
              <a:rPr lang="tr-TR" sz="3400" dirty="0">
                <a:solidFill>
                  <a:schemeClr val="folHlink"/>
                </a:solidFill>
                <a:effectLst>
                  <a:outerShdw blurRad="38100" dist="38100" dir="2700000" algn="tl">
                    <a:srgbClr val="000000"/>
                  </a:outerShdw>
                </a:effectLst>
              </a:rPr>
              <a:t>metale en duyarlı olan etki yeri için kullanılmaktadır. Örneğin kadmiyuma en duyarlı organ böbrekler olmakla </a:t>
            </a:r>
            <a:r>
              <a:rPr lang="tr-TR" sz="3400" dirty="0" smtClean="0">
                <a:solidFill>
                  <a:schemeClr val="folHlink"/>
                </a:solidFill>
                <a:effectLst>
                  <a:outerShdw blurRad="38100" dist="38100" dir="2700000" algn="tl">
                    <a:srgbClr val="000000"/>
                  </a:outerShdw>
                </a:effectLst>
              </a:rPr>
              <a:t>beraber, </a:t>
            </a:r>
            <a:r>
              <a:rPr lang="tr-TR" sz="3400" dirty="0">
                <a:solidFill>
                  <a:schemeClr val="folHlink"/>
                </a:solidFill>
                <a:effectLst>
                  <a:outerShdw blurRad="38100" dist="38100" dir="2700000" algn="tl">
                    <a:srgbClr val="000000"/>
                  </a:outerShdw>
                </a:effectLst>
              </a:rPr>
              <a:t>karaciğer ve akciğerlerde de toksik etki görülür.</a:t>
            </a:r>
            <a:endParaRPr lang="tr-TR" dirty="0">
              <a:solidFill>
                <a:schemeClr val="folHlink"/>
              </a:solidFill>
              <a:effectLst>
                <a:outerShdw blurRad="38100" dist="38100" dir="2700000" algn="tl">
                  <a:srgbClr val="000000"/>
                </a:outerShdw>
              </a:effectLst>
            </a:endParaRPr>
          </a:p>
          <a:p>
            <a:pPr fontAlgn="auto">
              <a:spcAft>
                <a:spcPts val="0"/>
              </a:spcAft>
              <a:buFont typeface="Wingdings"/>
              <a:buNone/>
              <a:defRPr/>
            </a:pPr>
            <a:endParaRPr lang="tr-TR" dirty="0">
              <a:solidFill>
                <a:schemeClr val="folHlink"/>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dörtgen"/>
          <p:cNvSpPr/>
          <p:nvPr/>
        </p:nvSpPr>
        <p:spPr>
          <a:xfrm>
            <a:off x="0" y="612775"/>
            <a:ext cx="9144000" cy="5324475"/>
          </a:xfrm>
          <a:prstGeom prst="rect">
            <a:avLst/>
          </a:prstGeom>
        </p:spPr>
        <p:txBody>
          <a:bodyPr>
            <a:spAutoFit/>
          </a:bodyPr>
          <a:lstStyle/>
          <a:p>
            <a:pPr eaLnBrk="0" hangingPunct="0">
              <a:defRPr/>
            </a:pPr>
            <a:r>
              <a:rPr lang="tr-TR" sz="3400" dirty="0">
                <a:latin typeface="+mn-lt"/>
              </a:rPr>
              <a:t>	Sağlık gözetimi ve kişinin </a:t>
            </a:r>
            <a:r>
              <a:rPr lang="tr-TR" sz="3400" dirty="0" err="1">
                <a:latin typeface="+mn-lt"/>
              </a:rPr>
              <a:t>maruziyet</a:t>
            </a:r>
            <a:r>
              <a:rPr lang="tr-TR" sz="3400" dirty="0">
                <a:latin typeface="+mn-lt"/>
              </a:rPr>
              <a:t> düzeyi izleme sonuçlarının bir özetini ihtiva edecektir. Sağlık gözetiminde biyolojik izleme ve gerekli incelemeler yer alacaktır.</a:t>
            </a:r>
          </a:p>
          <a:p>
            <a:pPr eaLnBrk="0" hangingPunct="0">
              <a:defRPr/>
            </a:pPr>
            <a:r>
              <a:rPr lang="tr-TR" sz="3400" dirty="0">
                <a:latin typeface="+mn-lt"/>
              </a:rPr>
              <a:t>	İleriki bir tarihte değerlendirilmesi açısından, sağlık ve </a:t>
            </a:r>
            <a:r>
              <a:rPr lang="tr-TR" sz="3400" dirty="0" err="1">
                <a:latin typeface="+mn-lt"/>
              </a:rPr>
              <a:t>maruziyet</a:t>
            </a:r>
            <a:r>
              <a:rPr lang="tr-TR" sz="3400" dirty="0">
                <a:latin typeface="+mn-lt"/>
              </a:rPr>
              <a:t> ile ilgili kayıtlar, gizliliği de dikkate alarak, uygun bir şekilde tutulacak ve muhafaza edilecektir.</a:t>
            </a:r>
          </a:p>
          <a:p>
            <a:pPr eaLnBrk="0" hangingPunct="0">
              <a:defRPr/>
            </a:pPr>
            <a:r>
              <a:rPr lang="tr-TR" sz="3400" dirty="0">
                <a:latin typeface="+mn-lt"/>
              </a:rPr>
              <a:t>	Kayıtların bir örneği, istenmesi halinde Bakanlığa verilecektir.</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89" name="Rectangle 1"/>
          <p:cNvSpPr>
            <a:spLocks noChangeArrowheads="1"/>
          </p:cNvSpPr>
          <p:nvPr/>
        </p:nvSpPr>
        <p:spPr bwMode="auto">
          <a:xfrm>
            <a:off x="0" y="1690688"/>
            <a:ext cx="9144000" cy="4278312"/>
          </a:xfrm>
          <a:prstGeom prst="rect">
            <a:avLst/>
          </a:prstGeom>
          <a:noFill/>
          <a:ln w="9525">
            <a:noFill/>
            <a:miter lim="800000"/>
            <a:headEnd/>
            <a:tailEnd/>
          </a:ln>
          <a:effectLst/>
        </p:spPr>
        <p:txBody>
          <a:bodyPr anchor="ctr">
            <a:spAutoFit/>
          </a:bodyPr>
          <a:lstStyle/>
          <a:p>
            <a:pPr algn="ctr" eaLnBrk="0" hangingPunct="0">
              <a:defRPr/>
            </a:pPr>
            <a:r>
              <a:rPr lang="tr-TR" sz="3400" dirty="0">
                <a:latin typeface="+mn-lt"/>
                <a:ea typeface="Calibri" pitchFamily="34" charset="0"/>
                <a:cs typeface="Times New Roman" pitchFamily="18" charset="0"/>
              </a:rPr>
              <a:t>	Sağlık </a:t>
            </a:r>
            <a:r>
              <a:rPr lang="tr-TR" sz="3400">
                <a:latin typeface="+mn-lt"/>
                <a:ea typeface="Calibri" pitchFamily="34" charset="0"/>
                <a:cs typeface="Times New Roman" pitchFamily="18" charset="0"/>
              </a:rPr>
              <a:t>gözetimi sonucunda;</a:t>
            </a:r>
          </a:p>
          <a:p>
            <a:pPr algn="ctr" eaLnBrk="0" hangingPunct="0">
              <a:defRPr/>
            </a:pPr>
            <a:r>
              <a:rPr lang="tr-TR" sz="3400">
                <a:latin typeface="+mn-lt"/>
                <a:ea typeface="Calibri" pitchFamily="34" charset="0"/>
                <a:cs typeface="Times New Roman" pitchFamily="18" charset="0"/>
              </a:rPr>
              <a:t>işyerinde </a:t>
            </a:r>
            <a:r>
              <a:rPr lang="tr-TR" sz="3400" dirty="0">
                <a:latin typeface="+mn-lt"/>
                <a:ea typeface="Calibri" pitchFamily="34" charset="0"/>
                <a:cs typeface="Times New Roman" pitchFamily="18" charset="0"/>
              </a:rPr>
              <a:t>tehlikeli kimyasal maddeye maruz kalan işçide, bu maddeden kaynaklanan tanımlanabilir bir hastalık veya olumsuz sağlık etkisi görülmesi veya biyolojik sınır değerin aşıldığının tespit edilmesi halinde, işçi durumdan haberdar edilecek ve kendisine yapılması gerekli sağlık gözetimi ile ilgili gerekli bilgi ve tavsiyeler </a:t>
            </a:r>
            <a:r>
              <a:rPr lang="tr-TR" sz="3400">
                <a:latin typeface="+mn-lt"/>
                <a:ea typeface="Calibri" pitchFamily="34" charset="0"/>
                <a:cs typeface="Times New Roman" pitchFamily="18" charset="0"/>
              </a:rPr>
              <a:t>verilecektir.</a:t>
            </a:r>
            <a:endParaRPr lang="tr-TR" sz="3400" dirty="0">
              <a:latin typeface="+mn-lt"/>
              <a:cs typeface="Arial" pitchFamily="34" charset="0"/>
            </a:endParaRPr>
          </a:p>
        </p:txBody>
      </p:sp>
      <p:sp>
        <p:nvSpPr>
          <p:cNvPr id="3" name="2 Elmas"/>
          <p:cNvSpPr/>
          <p:nvPr/>
        </p:nvSpPr>
        <p:spPr>
          <a:xfrm>
            <a:off x="285750" y="1500188"/>
            <a:ext cx="428625" cy="428625"/>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tr-TR" dirty="0">
              <a:solidFill>
                <a:srgbClr val="FF66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Dikdörtgen"/>
          <p:cNvSpPr/>
          <p:nvPr/>
        </p:nvSpPr>
        <p:spPr>
          <a:xfrm>
            <a:off x="1116013" y="1773238"/>
            <a:ext cx="6624637" cy="2370137"/>
          </a:xfrm>
          <a:prstGeom prst="rect">
            <a:avLst/>
          </a:prstGeom>
        </p:spPr>
        <p:txBody>
          <a:bodyPr>
            <a:spAutoFit/>
          </a:bodyPr>
          <a:lstStyle/>
          <a:p>
            <a:pPr algn="ctr" eaLnBrk="0" hangingPunct="0">
              <a:defRPr/>
            </a:pPr>
            <a:r>
              <a:rPr lang="tr-TR" sz="4600" dirty="0" err="1">
                <a:solidFill>
                  <a:srgbClr val="FF6600"/>
                </a:solidFill>
                <a:latin typeface="+mn-lt"/>
              </a:rPr>
              <a:t>Ekotoksikoloji</a:t>
            </a:r>
            <a:r>
              <a:rPr lang="tr-TR" sz="4600" dirty="0">
                <a:solidFill>
                  <a:srgbClr val="FF6600"/>
                </a:solidFill>
                <a:latin typeface="+mn-lt"/>
              </a:rPr>
              <a:t>;</a:t>
            </a:r>
          </a:p>
          <a:p>
            <a:pPr algn="ctr" eaLnBrk="0" hangingPunct="0">
              <a:defRPr/>
            </a:pPr>
            <a:r>
              <a:rPr lang="tr-TR" sz="3400" dirty="0">
                <a:latin typeface="+mn-lt"/>
              </a:rPr>
              <a:t>çevresel kirleticilerin ekosisteme olan etkilerini inceleyen toksikoloji alt dalıdır.</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3"/>
          <p:cNvSpPr>
            <a:spLocks noGrp="1" noChangeArrowheads="1"/>
          </p:cNvSpPr>
          <p:nvPr>
            <p:ph type="subTitle" idx="1"/>
          </p:nvPr>
        </p:nvSpPr>
        <p:spPr>
          <a:xfrm>
            <a:off x="838200" y="609600"/>
            <a:ext cx="7772400" cy="5638800"/>
          </a:xfrm>
        </p:spPr>
        <p:txBody>
          <a:bodyPr anchor="ctr">
            <a:normAutofit/>
          </a:bodyPr>
          <a:lstStyle/>
          <a:p>
            <a:pPr fontAlgn="auto">
              <a:spcAft>
                <a:spcPts val="0"/>
              </a:spcAft>
              <a:buFont typeface="Wingdings"/>
              <a:buNone/>
              <a:defRPr/>
            </a:pPr>
            <a:r>
              <a:rPr lang="tr-TR" sz="3300" dirty="0">
                <a:solidFill>
                  <a:schemeClr val="folHlink"/>
                </a:solidFill>
                <a:effectLst>
                  <a:outerShdw blurRad="38100" dist="38100" dir="2700000" algn="tl">
                    <a:srgbClr val="000000"/>
                  </a:outerShdw>
                </a:effectLst>
              </a:rPr>
              <a:t>Diğer endüstri maddelerinde olduğu gibi metaller </a:t>
            </a:r>
            <a:r>
              <a:rPr lang="tr-TR" sz="3300" dirty="0" smtClean="0">
                <a:solidFill>
                  <a:schemeClr val="folHlink"/>
                </a:solidFill>
                <a:effectLst>
                  <a:outerShdw blurRad="38100" dist="38100" dir="2700000" algn="tl">
                    <a:srgbClr val="000000"/>
                  </a:outerShdw>
                </a:effectLst>
              </a:rPr>
              <a:t>için de, </a:t>
            </a:r>
            <a:r>
              <a:rPr lang="tr-TR" sz="3300" dirty="0">
                <a:solidFill>
                  <a:schemeClr val="folHlink"/>
                </a:solidFill>
                <a:effectLst>
                  <a:outerShdw blurRad="38100" dist="38100" dir="2700000" algn="tl">
                    <a:srgbClr val="000000"/>
                  </a:outerShdw>
                </a:effectLst>
              </a:rPr>
              <a:t>işyerleri havası için günde 8 saat ve haftada 5 çalışma günü göz önüne alınarak </a:t>
            </a:r>
            <a:r>
              <a:rPr lang="tr-TR" sz="3300" b="1" dirty="0">
                <a:solidFill>
                  <a:schemeClr val="folHlink"/>
                </a:solidFill>
                <a:effectLst>
                  <a:outerShdw blurRad="38100" dist="38100" dir="2700000" algn="tl">
                    <a:srgbClr val="000000"/>
                  </a:outerShdw>
                </a:effectLst>
              </a:rPr>
              <a:t>TLV (TWA)</a:t>
            </a:r>
            <a:r>
              <a:rPr lang="tr-TR" sz="3300" dirty="0">
                <a:solidFill>
                  <a:schemeClr val="folHlink"/>
                </a:solidFill>
                <a:effectLst>
                  <a:outerShdw blurRad="38100" dist="38100" dir="2700000" algn="tl">
                    <a:srgbClr val="000000"/>
                  </a:outerShdw>
                </a:effectLst>
              </a:rPr>
              <a:t> değerleri saptanmıştır.</a:t>
            </a:r>
            <a:endParaRPr lang="tr-TR" dirty="0">
              <a:effectLst>
                <a:outerShdw blurRad="38100" dist="38100" dir="2700000" algn="tl">
                  <a:srgbClr val="000000"/>
                </a:outerShdw>
              </a:effectLst>
            </a:endParaRPr>
          </a:p>
          <a:p>
            <a:pPr fontAlgn="auto">
              <a:spcAft>
                <a:spcPts val="0"/>
              </a:spcAft>
              <a:buFont typeface="Wingdings"/>
              <a:buNone/>
              <a:defRPr/>
            </a:pPr>
            <a:endParaRPr lang="tr-TR" dirty="0">
              <a:effectLst>
                <a:outerShdw blurRad="38100" dist="38100" dir="2700000" algn="tl">
                  <a:srgbClr val="000000"/>
                </a:outerShdw>
              </a:effectLst>
            </a:endParaRPr>
          </a:p>
          <a:p>
            <a:pPr fontAlgn="auto">
              <a:spcAft>
                <a:spcPts val="0"/>
              </a:spcAft>
              <a:buFont typeface="Wingdings"/>
              <a:buNone/>
              <a:defRPr/>
            </a:pPr>
            <a:r>
              <a:rPr lang="en-AU" dirty="0">
                <a:effectLst>
                  <a:outerShdw blurRad="38100" dist="38100" dir="2700000" algn="tl">
                    <a:srgbClr val="000000"/>
                  </a:outerShdw>
                </a:effectLst>
              </a:rPr>
              <a:t>  </a:t>
            </a:r>
            <a:r>
              <a:rPr lang="en-AU" sz="3400" b="1" dirty="0">
                <a:solidFill>
                  <a:srgbClr val="FF6600"/>
                </a:solidFill>
                <a:effectLst>
                  <a:outerShdw blurRad="38100" dist="38100" dir="2700000" algn="tl">
                    <a:srgbClr val="000000"/>
                  </a:outerShdw>
                </a:effectLst>
              </a:rPr>
              <a:t>TLV (</a:t>
            </a:r>
            <a:r>
              <a:rPr lang="en-AU" sz="3400" b="1" dirty="0" err="1">
                <a:solidFill>
                  <a:srgbClr val="FF6600"/>
                </a:solidFill>
                <a:effectLst>
                  <a:outerShdw blurRad="38100" dist="38100" dir="2700000" algn="tl">
                    <a:srgbClr val="000000"/>
                  </a:outerShdw>
                </a:effectLst>
              </a:rPr>
              <a:t>Eşik</a:t>
            </a:r>
            <a:r>
              <a:rPr lang="en-AU" sz="3400" b="1" dirty="0">
                <a:solidFill>
                  <a:srgbClr val="FF6600"/>
                </a:solidFill>
                <a:effectLst>
                  <a:outerShdw blurRad="38100" dist="38100" dir="2700000" algn="tl">
                    <a:srgbClr val="000000"/>
                  </a:outerShdw>
                </a:effectLst>
              </a:rPr>
              <a:t> Limit </a:t>
            </a:r>
            <a:r>
              <a:rPr lang="en-AU" sz="3400" b="1" dirty="0" err="1">
                <a:solidFill>
                  <a:srgbClr val="FF6600"/>
                </a:solidFill>
                <a:effectLst>
                  <a:outerShdw blurRad="38100" dist="38100" dir="2700000" algn="tl">
                    <a:srgbClr val="000000"/>
                  </a:outerShdw>
                </a:effectLst>
              </a:rPr>
              <a:t>Değer</a:t>
            </a:r>
            <a:r>
              <a:rPr lang="en-AU" sz="3400" b="1" dirty="0">
                <a:solidFill>
                  <a:srgbClr val="FF6600"/>
                </a:solidFill>
                <a:effectLst>
                  <a:outerShdw blurRad="38100" dist="38100" dir="2700000" algn="tl">
                    <a:srgbClr val="000000"/>
                  </a:outerShdw>
                </a:effectLst>
              </a:rPr>
              <a:t>) (mg/m</a:t>
            </a:r>
            <a:r>
              <a:rPr lang="en-AU" sz="3400" b="1" baseline="30000" dirty="0">
                <a:solidFill>
                  <a:srgbClr val="FF6600"/>
                </a:solidFill>
                <a:effectLst>
                  <a:outerShdw blurRad="38100" dist="38100" dir="2700000" algn="tl">
                    <a:srgbClr val="000000"/>
                  </a:outerShdw>
                </a:effectLst>
              </a:rPr>
              <a:t>3</a:t>
            </a:r>
            <a:r>
              <a:rPr lang="en-AU" sz="3400" b="1" dirty="0">
                <a:solidFill>
                  <a:srgbClr val="FF6600"/>
                </a:solidFill>
                <a:effectLst>
                  <a:outerShdw blurRad="38100" dist="38100" dir="2700000" algn="tl">
                    <a:srgbClr val="000000"/>
                  </a:outerShdw>
                </a:effectLst>
              </a:rPr>
              <a:t>):</a:t>
            </a:r>
            <a:r>
              <a:rPr lang="en-AU" dirty="0">
                <a:effectLst>
                  <a:outerShdw blurRad="38100" dist="38100" dir="2700000" algn="tl">
                    <a:srgbClr val="000000"/>
                  </a:outerShdw>
                </a:effectLst>
              </a:rPr>
              <a:t> </a:t>
            </a:r>
          </a:p>
          <a:p>
            <a:pPr fontAlgn="auto">
              <a:spcAft>
                <a:spcPts val="0"/>
              </a:spcAft>
              <a:buFont typeface="Wingdings"/>
              <a:buNone/>
              <a:defRPr/>
            </a:pPr>
            <a:r>
              <a:rPr lang="en-AU" sz="3300" dirty="0" err="1">
                <a:solidFill>
                  <a:schemeClr val="folHlink"/>
                </a:solidFill>
                <a:effectLst>
                  <a:outerShdw blurRad="38100" dist="38100" dir="2700000" algn="tl">
                    <a:srgbClr val="000000"/>
                  </a:outerShdw>
                </a:effectLst>
              </a:rPr>
              <a:t>Günde</a:t>
            </a:r>
            <a:r>
              <a:rPr lang="en-AU" sz="3300" dirty="0">
                <a:solidFill>
                  <a:schemeClr val="folHlink"/>
                </a:solidFill>
                <a:effectLst>
                  <a:outerShdw blurRad="38100" dist="38100" dir="2700000" algn="tl">
                    <a:srgbClr val="000000"/>
                  </a:outerShdw>
                </a:effectLst>
              </a:rPr>
              <a:t> 8 </a:t>
            </a:r>
            <a:r>
              <a:rPr lang="en-AU" sz="3300" dirty="0" err="1">
                <a:solidFill>
                  <a:schemeClr val="folHlink"/>
                </a:solidFill>
                <a:effectLst>
                  <a:outerShdw blurRad="38100" dist="38100" dir="2700000" algn="tl">
                    <a:srgbClr val="000000"/>
                  </a:outerShdw>
                </a:effectLst>
              </a:rPr>
              <a:t>saat</a:t>
            </a:r>
            <a:r>
              <a:rPr lang="en-AU" sz="3300" dirty="0">
                <a:solidFill>
                  <a:schemeClr val="folHlink"/>
                </a:solidFill>
                <a:effectLst>
                  <a:outerShdw blurRad="38100" dist="38100" dir="2700000" algn="tl">
                    <a:srgbClr val="000000"/>
                  </a:outerShdw>
                </a:effectLst>
              </a:rPr>
              <a:t> </a:t>
            </a:r>
            <a:r>
              <a:rPr lang="en-AU" sz="3300" dirty="0" err="1">
                <a:solidFill>
                  <a:schemeClr val="folHlink"/>
                </a:solidFill>
                <a:effectLst>
                  <a:outerShdw blurRad="38100" dist="38100" dir="2700000" algn="tl">
                    <a:srgbClr val="000000"/>
                  </a:outerShdw>
                </a:effectLst>
              </a:rPr>
              <a:t>veya</a:t>
            </a:r>
            <a:r>
              <a:rPr lang="en-AU" sz="3300" dirty="0">
                <a:solidFill>
                  <a:schemeClr val="folHlink"/>
                </a:solidFill>
                <a:effectLst>
                  <a:outerShdw blurRad="38100" dist="38100" dir="2700000" algn="tl">
                    <a:srgbClr val="000000"/>
                  </a:outerShdw>
                </a:effectLst>
              </a:rPr>
              <a:t> </a:t>
            </a:r>
            <a:r>
              <a:rPr lang="en-AU" sz="3300" dirty="0" err="1">
                <a:solidFill>
                  <a:schemeClr val="folHlink"/>
                </a:solidFill>
                <a:effectLst>
                  <a:outerShdw blurRad="38100" dist="38100" dir="2700000" algn="tl">
                    <a:srgbClr val="000000"/>
                  </a:outerShdw>
                </a:effectLst>
              </a:rPr>
              <a:t>haftada</a:t>
            </a:r>
            <a:r>
              <a:rPr lang="en-AU" sz="3300" dirty="0">
                <a:solidFill>
                  <a:schemeClr val="folHlink"/>
                </a:solidFill>
                <a:effectLst>
                  <a:outerShdw blurRad="38100" dist="38100" dir="2700000" algn="tl">
                    <a:srgbClr val="000000"/>
                  </a:outerShdw>
                </a:effectLst>
              </a:rPr>
              <a:t> 40 </a:t>
            </a:r>
            <a:r>
              <a:rPr lang="en-AU" sz="3300" dirty="0" err="1">
                <a:solidFill>
                  <a:schemeClr val="folHlink"/>
                </a:solidFill>
                <a:effectLst>
                  <a:outerShdw blurRad="38100" dist="38100" dir="2700000" algn="tl">
                    <a:srgbClr val="000000"/>
                  </a:outerShdw>
                </a:effectLst>
              </a:rPr>
              <a:t>saat</a:t>
            </a:r>
            <a:r>
              <a:rPr lang="en-AU" sz="3300" dirty="0">
                <a:solidFill>
                  <a:schemeClr val="folHlink"/>
                </a:solidFill>
                <a:effectLst>
                  <a:outerShdw blurRad="38100" dist="38100" dir="2700000" algn="tl">
                    <a:srgbClr val="000000"/>
                  </a:outerShdw>
                </a:effectLst>
              </a:rPr>
              <a:t> </a:t>
            </a:r>
            <a:r>
              <a:rPr lang="en-AU" sz="3300" dirty="0" err="1">
                <a:solidFill>
                  <a:schemeClr val="folHlink"/>
                </a:solidFill>
                <a:effectLst>
                  <a:outerShdw blurRad="38100" dist="38100" dir="2700000" algn="tl">
                    <a:srgbClr val="000000"/>
                  </a:outerShdw>
                </a:effectLst>
              </a:rPr>
              <a:t>çalışma</a:t>
            </a:r>
            <a:r>
              <a:rPr lang="en-AU" sz="3300" dirty="0">
                <a:solidFill>
                  <a:schemeClr val="folHlink"/>
                </a:solidFill>
                <a:effectLst>
                  <a:outerShdw blurRad="38100" dist="38100" dir="2700000" algn="tl">
                    <a:srgbClr val="000000"/>
                  </a:outerShdw>
                </a:effectLst>
              </a:rPr>
              <a:t> </a:t>
            </a:r>
            <a:r>
              <a:rPr lang="en-AU" sz="3300" dirty="0" err="1">
                <a:solidFill>
                  <a:schemeClr val="folHlink"/>
                </a:solidFill>
                <a:effectLst>
                  <a:outerShdw blurRad="38100" dist="38100" dir="2700000" algn="tl">
                    <a:srgbClr val="000000"/>
                  </a:outerShdw>
                </a:effectLst>
              </a:rPr>
              <a:t>süresi</a:t>
            </a:r>
            <a:r>
              <a:rPr lang="en-AU" sz="3300" dirty="0">
                <a:solidFill>
                  <a:schemeClr val="folHlink"/>
                </a:solidFill>
                <a:effectLst>
                  <a:outerShdw blurRad="38100" dist="38100" dir="2700000" algn="tl">
                    <a:srgbClr val="000000"/>
                  </a:outerShdw>
                </a:effectLst>
              </a:rPr>
              <a:t> </a:t>
            </a:r>
            <a:r>
              <a:rPr lang="en-AU" sz="3300" dirty="0" err="1">
                <a:solidFill>
                  <a:schemeClr val="folHlink"/>
                </a:solidFill>
                <a:effectLst>
                  <a:outerShdw blurRad="38100" dist="38100" dir="2700000" algn="tl">
                    <a:srgbClr val="000000"/>
                  </a:outerShdw>
                </a:effectLst>
              </a:rPr>
              <a:t>için</a:t>
            </a:r>
            <a:r>
              <a:rPr lang="en-AU" sz="3300" dirty="0">
                <a:solidFill>
                  <a:schemeClr val="folHlink"/>
                </a:solidFill>
                <a:effectLst>
                  <a:outerShdw blurRad="38100" dist="38100" dir="2700000" algn="tl">
                    <a:srgbClr val="000000"/>
                  </a:outerShdw>
                </a:effectLst>
              </a:rPr>
              <a:t> </a:t>
            </a:r>
            <a:r>
              <a:rPr lang="en-AU" sz="3300" dirty="0" err="1" smtClean="0">
                <a:solidFill>
                  <a:schemeClr val="folHlink"/>
                </a:solidFill>
                <a:effectLst>
                  <a:outerShdw blurRad="38100" dist="38100" dir="2700000" algn="tl">
                    <a:srgbClr val="000000"/>
                  </a:outerShdw>
                </a:effectLst>
              </a:rPr>
              <a:t>defalarca</a:t>
            </a:r>
            <a:r>
              <a:rPr lang="en-AU" sz="3300" dirty="0" smtClean="0">
                <a:solidFill>
                  <a:schemeClr val="folHlink"/>
                </a:solidFill>
                <a:effectLst>
                  <a:outerShdw blurRad="38100" dist="38100" dir="2700000" algn="tl">
                    <a:srgbClr val="000000"/>
                  </a:outerShdw>
                </a:effectLst>
              </a:rPr>
              <a:t> </a:t>
            </a:r>
            <a:r>
              <a:rPr lang="en-AU" sz="3300" dirty="0" err="1">
                <a:solidFill>
                  <a:schemeClr val="folHlink"/>
                </a:solidFill>
                <a:effectLst>
                  <a:outerShdw blurRad="38100" dist="38100" dir="2700000" algn="tl">
                    <a:srgbClr val="000000"/>
                  </a:outerShdw>
                </a:effectLst>
              </a:rPr>
              <a:t>maruz</a:t>
            </a:r>
            <a:r>
              <a:rPr lang="en-AU" sz="3300" dirty="0">
                <a:solidFill>
                  <a:schemeClr val="folHlink"/>
                </a:solidFill>
                <a:effectLst>
                  <a:outerShdw blurRad="38100" dist="38100" dir="2700000" algn="tl">
                    <a:srgbClr val="000000"/>
                  </a:outerShdw>
                </a:effectLst>
              </a:rPr>
              <a:t> </a:t>
            </a:r>
            <a:r>
              <a:rPr lang="en-AU" sz="3300" dirty="0" err="1" smtClean="0">
                <a:solidFill>
                  <a:schemeClr val="folHlink"/>
                </a:solidFill>
                <a:effectLst>
                  <a:outerShdw blurRad="38100" dist="38100" dir="2700000" algn="tl">
                    <a:srgbClr val="000000"/>
                  </a:outerShdw>
                </a:effectLst>
              </a:rPr>
              <a:t>kalındığında</a:t>
            </a:r>
            <a:r>
              <a:rPr lang="tr-TR" sz="3300" dirty="0" smtClean="0">
                <a:solidFill>
                  <a:schemeClr val="folHlink"/>
                </a:solidFill>
                <a:effectLst>
                  <a:outerShdw blurRad="38100" dist="38100" dir="2700000" algn="tl">
                    <a:srgbClr val="000000"/>
                  </a:outerShdw>
                </a:effectLst>
              </a:rPr>
              <a:t>,</a:t>
            </a:r>
          </a:p>
          <a:p>
            <a:pPr fontAlgn="auto">
              <a:spcAft>
                <a:spcPts val="0"/>
              </a:spcAft>
              <a:buFont typeface="Wingdings"/>
              <a:buNone/>
              <a:defRPr/>
            </a:pPr>
            <a:r>
              <a:rPr lang="tr-TR" sz="3300" dirty="0">
                <a:solidFill>
                  <a:schemeClr val="folHlink"/>
                </a:solidFill>
                <a:effectLst>
                  <a:outerShdw blurRad="38100" dist="38100" dir="2700000" algn="tl">
                    <a:srgbClr val="000000"/>
                  </a:outerShdw>
                </a:effectLst>
              </a:rPr>
              <a:t>o</a:t>
            </a:r>
            <a:r>
              <a:rPr lang="en-AU" sz="3300" dirty="0" smtClean="0">
                <a:solidFill>
                  <a:schemeClr val="folHlink"/>
                </a:solidFill>
                <a:effectLst>
                  <a:outerShdw blurRad="38100" dist="38100" dir="2700000" algn="tl">
                    <a:srgbClr val="000000"/>
                  </a:outerShdw>
                </a:effectLst>
              </a:rPr>
              <a:t> </a:t>
            </a:r>
            <a:r>
              <a:rPr lang="en-AU" sz="3300" dirty="0" err="1">
                <a:solidFill>
                  <a:schemeClr val="folHlink"/>
                </a:solidFill>
                <a:effectLst>
                  <a:outerShdw blurRad="38100" dist="38100" dir="2700000" algn="tl">
                    <a:srgbClr val="000000"/>
                  </a:outerShdw>
                </a:effectLst>
              </a:rPr>
              <a:t>kimyasal</a:t>
            </a:r>
            <a:r>
              <a:rPr lang="en-AU" sz="3300" dirty="0">
                <a:solidFill>
                  <a:schemeClr val="folHlink"/>
                </a:solidFill>
                <a:effectLst>
                  <a:outerShdw blurRad="38100" dist="38100" dir="2700000" algn="tl">
                    <a:srgbClr val="000000"/>
                  </a:outerShdw>
                </a:effectLst>
              </a:rPr>
              <a:t> </a:t>
            </a:r>
            <a:r>
              <a:rPr lang="en-AU" sz="3300" dirty="0" err="1">
                <a:solidFill>
                  <a:schemeClr val="folHlink"/>
                </a:solidFill>
                <a:effectLst>
                  <a:outerShdw blurRad="38100" dist="38100" dir="2700000" algn="tl">
                    <a:srgbClr val="000000"/>
                  </a:outerShdw>
                </a:effectLst>
              </a:rPr>
              <a:t>maddenin</a:t>
            </a:r>
            <a:r>
              <a:rPr lang="en-AU" sz="3300" dirty="0">
                <a:solidFill>
                  <a:schemeClr val="folHlink"/>
                </a:solidFill>
                <a:effectLst>
                  <a:outerShdw blurRad="38100" dist="38100" dir="2700000" algn="tl">
                    <a:srgbClr val="000000"/>
                  </a:outerShdw>
                </a:effectLst>
              </a:rPr>
              <a:t> </a:t>
            </a:r>
            <a:r>
              <a:rPr lang="en-AU" sz="3300" dirty="0" err="1">
                <a:solidFill>
                  <a:schemeClr val="folHlink"/>
                </a:solidFill>
                <a:effectLst>
                  <a:outerShdw blurRad="38100" dist="38100" dir="2700000" algn="tl">
                    <a:srgbClr val="000000"/>
                  </a:outerShdw>
                </a:effectLst>
              </a:rPr>
              <a:t>advers</a:t>
            </a:r>
            <a:r>
              <a:rPr lang="en-AU" sz="3300" dirty="0">
                <a:solidFill>
                  <a:schemeClr val="folHlink"/>
                </a:solidFill>
                <a:effectLst>
                  <a:outerShdw blurRad="38100" dist="38100" dir="2700000" algn="tl">
                    <a:srgbClr val="000000"/>
                  </a:outerShdw>
                </a:effectLst>
              </a:rPr>
              <a:t> </a:t>
            </a:r>
            <a:r>
              <a:rPr lang="en-AU" sz="3300" dirty="0" err="1">
                <a:solidFill>
                  <a:schemeClr val="folHlink"/>
                </a:solidFill>
                <a:effectLst>
                  <a:outerShdw blurRad="38100" dist="38100" dir="2700000" algn="tl">
                    <a:srgbClr val="000000"/>
                  </a:outerShdw>
                </a:effectLst>
              </a:rPr>
              <a:t>etki</a:t>
            </a:r>
            <a:r>
              <a:rPr lang="en-AU" sz="3300" dirty="0">
                <a:solidFill>
                  <a:schemeClr val="folHlink"/>
                </a:solidFill>
                <a:effectLst>
                  <a:outerShdw blurRad="38100" dist="38100" dir="2700000" algn="tl">
                    <a:srgbClr val="000000"/>
                  </a:outerShdw>
                </a:effectLst>
              </a:rPr>
              <a:t> </a:t>
            </a:r>
            <a:r>
              <a:rPr lang="en-AU" sz="3300" dirty="0" err="1">
                <a:solidFill>
                  <a:schemeClr val="folHlink"/>
                </a:solidFill>
                <a:effectLst>
                  <a:outerShdw blurRad="38100" dist="38100" dir="2700000" algn="tl">
                    <a:srgbClr val="000000"/>
                  </a:outerShdw>
                </a:effectLst>
              </a:rPr>
              <a:t>göstermeyen</a:t>
            </a:r>
            <a:r>
              <a:rPr lang="en-AU" sz="3300" dirty="0">
                <a:solidFill>
                  <a:schemeClr val="folHlink"/>
                </a:solidFill>
                <a:effectLst>
                  <a:outerShdw blurRad="38100" dist="38100" dir="2700000" algn="tl">
                    <a:srgbClr val="000000"/>
                  </a:outerShdw>
                </a:effectLst>
              </a:rPr>
              <a:t> </a:t>
            </a:r>
            <a:r>
              <a:rPr lang="en-AU" sz="3300" dirty="0" err="1">
                <a:solidFill>
                  <a:schemeClr val="folHlink"/>
                </a:solidFill>
                <a:effectLst>
                  <a:outerShdw blurRad="38100" dist="38100" dir="2700000" algn="tl">
                    <a:srgbClr val="000000"/>
                  </a:outerShdw>
                </a:effectLst>
              </a:rPr>
              <a:t>konsantrasyonudur</a:t>
            </a:r>
            <a:r>
              <a:rPr lang="en-AU" sz="3300" dirty="0">
                <a:solidFill>
                  <a:schemeClr val="folHlink"/>
                </a:solidFill>
                <a:effectLst>
                  <a:outerShdw blurRad="38100" dist="38100" dir="2700000" algn="tl">
                    <a:srgbClr val="000000"/>
                  </a:outerShdw>
                </a:effectLst>
              </a:rPr>
              <a:t>.</a:t>
            </a:r>
            <a:endParaRPr lang="tr-TR" b="1" dirty="0">
              <a:solidFill>
                <a:schemeClr val="folHlink"/>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dörtgen"/>
          <p:cNvSpPr/>
          <p:nvPr/>
        </p:nvSpPr>
        <p:spPr>
          <a:xfrm>
            <a:off x="0" y="857250"/>
            <a:ext cx="9144000" cy="4278313"/>
          </a:xfrm>
          <a:prstGeom prst="rect">
            <a:avLst/>
          </a:prstGeom>
        </p:spPr>
        <p:txBody>
          <a:bodyPr>
            <a:spAutoFit/>
          </a:bodyPr>
          <a:lstStyle/>
          <a:p>
            <a:pPr eaLnBrk="0" hangingPunct="0">
              <a:defRPr/>
            </a:pPr>
            <a:r>
              <a:rPr lang="tr-TR" sz="3400" b="1" dirty="0">
                <a:solidFill>
                  <a:srgbClr val="FFC000"/>
                </a:solidFill>
                <a:effectLst>
                  <a:outerShdw blurRad="38100" dist="38100" dir="2700000" algn="tl">
                    <a:srgbClr val="000000">
                      <a:alpha val="43137"/>
                    </a:srgbClr>
                  </a:outerShdw>
                </a:effectLst>
                <a:latin typeface="+mn-lt"/>
              </a:rPr>
              <a:t>CLV: </a:t>
            </a:r>
            <a:r>
              <a:rPr lang="tr-TR" sz="3400" dirty="0">
                <a:latin typeface="+mn-lt"/>
              </a:rPr>
              <a:t>Tavan Değeri </a:t>
            </a:r>
          </a:p>
          <a:p>
            <a:pPr eaLnBrk="0" hangingPunct="0">
              <a:defRPr/>
            </a:pPr>
            <a:endParaRPr lang="tr-TR" sz="3400" dirty="0">
              <a:latin typeface="+mn-lt"/>
            </a:endParaRPr>
          </a:p>
          <a:p>
            <a:pPr eaLnBrk="0" hangingPunct="0">
              <a:defRPr/>
            </a:pPr>
            <a:r>
              <a:rPr lang="tr-TR" sz="3400" b="1" dirty="0">
                <a:solidFill>
                  <a:schemeClr val="accent4">
                    <a:lumMod val="75000"/>
                  </a:schemeClr>
                </a:solidFill>
                <a:latin typeface="+mn-lt"/>
              </a:rPr>
              <a:t>EU OEL: </a:t>
            </a:r>
            <a:r>
              <a:rPr lang="tr-TR" sz="3400" dirty="0">
                <a:latin typeface="+mn-lt"/>
              </a:rPr>
              <a:t>Avrupa Birliği Mesleki </a:t>
            </a:r>
            <a:r>
              <a:rPr lang="tr-TR" sz="3400" dirty="0" err="1">
                <a:latin typeface="+mn-lt"/>
              </a:rPr>
              <a:t>maruziyet</a:t>
            </a:r>
            <a:r>
              <a:rPr lang="tr-TR" sz="3400" dirty="0">
                <a:latin typeface="+mn-lt"/>
              </a:rPr>
              <a:t> limit değerleri </a:t>
            </a:r>
          </a:p>
          <a:p>
            <a:pPr eaLnBrk="0" hangingPunct="0">
              <a:defRPr/>
            </a:pPr>
            <a:endParaRPr lang="tr-TR" sz="3400" dirty="0">
              <a:latin typeface="+mn-lt"/>
            </a:endParaRPr>
          </a:p>
          <a:p>
            <a:pPr eaLnBrk="0" hangingPunct="0">
              <a:defRPr/>
            </a:pPr>
            <a:r>
              <a:rPr lang="tr-TR" sz="3400" b="1" dirty="0">
                <a:solidFill>
                  <a:srgbClr val="FF0000"/>
                </a:solidFill>
                <a:latin typeface="+mn-lt"/>
              </a:rPr>
              <a:t>MAC</a:t>
            </a:r>
            <a:r>
              <a:rPr lang="tr-TR" sz="3400" b="1" dirty="0">
                <a:solidFill>
                  <a:srgbClr val="C00000"/>
                </a:solidFill>
                <a:latin typeface="+mn-lt"/>
              </a:rPr>
              <a:t>:</a:t>
            </a:r>
            <a:r>
              <a:rPr lang="tr-TR" sz="3400" b="1" dirty="0">
                <a:solidFill>
                  <a:schemeClr val="bg2">
                    <a:lumMod val="40000"/>
                    <a:lumOff val="60000"/>
                  </a:schemeClr>
                </a:solidFill>
                <a:latin typeface="+mn-lt"/>
              </a:rPr>
              <a:t> </a:t>
            </a:r>
            <a:r>
              <a:rPr lang="tr-TR" sz="3400" dirty="0">
                <a:latin typeface="+mn-lt"/>
              </a:rPr>
              <a:t>Maksimumu kabul edilebilir konsantrasyon</a:t>
            </a:r>
          </a:p>
          <a:p>
            <a:pPr eaLnBrk="0" hangingPunct="0">
              <a:defRPr/>
            </a:pPr>
            <a:r>
              <a:rPr lang="tr-TR" sz="3400" dirty="0">
                <a:solidFill>
                  <a:srgbClr val="FF0000"/>
                </a:solidFill>
                <a:latin typeface="+mn-lt"/>
              </a:rPr>
              <a:t> </a:t>
            </a:r>
          </a:p>
          <a:p>
            <a:pPr eaLnBrk="0" hangingPunct="0">
              <a:defRPr/>
            </a:pPr>
            <a:r>
              <a:rPr lang="tr-TR" sz="3400" b="1" dirty="0">
                <a:solidFill>
                  <a:schemeClr val="accent1">
                    <a:lumMod val="60000"/>
                    <a:lumOff val="40000"/>
                  </a:schemeClr>
                </a:solidFill>
                <a:latin typeface="+mn-lt"/>
              </a:rPr>
              <a:t>MPC: </a:t>
            </a:r>
            <a:r>
              <a:rPr lang="tr-TR" sz="3400" dirty="0">
                <a:latin typeface="+mn-lt"/>
              </a:rPr>
              <a:t>Maksimum müsaade edilen konsantrasyon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dörtgen"/>
          <p:cNvSpPr/>
          <p:nvPr/>
        </p:nvSpPr>
        <p:spPr>
          <a:xfrm>
            <a:off x="0" y="714375"/>
            <a:ext cx="9144000" cy="5324475"/>
          </a:xfrm>
          <a:prstGeom prst="rect">
            <a:avLst/>
          </a:prstGeom>
        </p:spPr>
        <p:txBody>
          <a:bodyPr>
            <a:spAutoFit/>
          </a:bodyPr>
          <a:lstStyle/>
          <a:p>
            <a:pPr eaLnBrk="0" hangingPunct="0"/>
            <a:r>
              <a:rPr lang="tr-TR" sz="3400" b="1" dirty="0">
                <a:solidFill>
                  <a:srgbClr val="59AAF2"/>
                </a:solidFill>
                <a:latin typeface="Corbel" pitchFamily="34" charset="0"/>
                <a:ea typeface="Calibri" pitchFamily="34" charset="0"/>
                <a:cs typeface="Times New Roman" pitchFamily="18" charset="0"/>
              </a:rPr>
              <a:t>OEL: </a:t>
            </a:r>
            <a:r>
              <a:rPr lang="tr-TR" sz="3400" dirty="0">
                <a:latin typeface="Corbel" pitchFamily="34" charset="0"/>
                <a:ea typeface="Calibri" pitchFamily="34" charset="0"/>
                <a:cs typeface="Times New Roman" pitchFamily="18" charset="0"/>
              </a:rPr>
              <a:t>Mesleki maruz kalma limitleri </a:t>
            </a:r>
          </a:p>
          <a:p>
            <a:pPr eaLnBrk="0" hangingPunct="0"/>
            <a:endParaRPr lang="tr-TR" sz="3400" dirty="0">
              <a:latin typeface="Corbel" pitchFamily="34" charset="0"/>
              <a:ea typeface="Calibri" pitchFamily="34" charset="0"/>
              <a:cs typeface="Times New Roman" pitchFamily="18" charset="0"/>
            </a:endParaRPr>
          </a:p>
          <a:p>
            <a:pPr eaLnBrk="0" hangingPunct="0"/>
            <a:r>
              <a:rPr lang="tr-TR" sz="3400" b="1" dirty="0">
                <a:solidFill>
                  <a:srgbClr val="FF0000"/>
                </a:solidFill>
                <a:latin typeface="Corbel" pitchFamily="34" charset="0"/>
                <a:ea typeface="Calibri" pitchFamily="34" charset="0"/>
                <a:cs typeface="Times New Roman" pitchFamily="18" charset="0"/>
              </a:rPr>
              <a:t>OSHA </a:t>
            </a:r>
            <a:r>
              <a:rPr lang="tr-TR" sz="3400" b="1" dirty="0" err="1">
                <a:solidFill>
                  <a:srgbClr val="FF0000"/>
                </a:solidFill>
                <a:latin typeface="Corbel" pitchFamily="34" charset="0"/>
                <a:ea typeface="Calibri" pitchFamily="34" charset="0"/>
                <a:cs typeface="Times New Roman" pitchFamily="18" charset="0"/>
              </a:rPr>
              <a:t>PELs</a:t>
            </a:r>
            <a:r>
              <a:rPr lang="tr-TR" sz="3400" b="1" dirty="0">
                <a:solidFill>
                  <a:srgbClr val="FF0000"/>
                </a:solidFill>
                <a:latin typeface="Corbel" pitchFamily="34" charset="0"/>
                <a:ea typeface="Calibri" pitchFamily="34" charset="0"/>
                <a:cs typeface="Times New Roman" pitchFamily="18" charset="0"/>
              </a:rPr>
              <a:t>: </a:t>
            </a:r>
            <a:r>
              <a:rPr lang="tr-TR" sz="3400" dirty="0">
                <a:latin typeface="Corbel" pitchFamily="34" charset="0"/>
                <a:ea typeface="Calibri" pitchFamily="34" charset="0"/>
                <a:cs typeface="Times New Roman" pitchFamily="18" charset="0"/>
              </a:rPr>
              <a:t>Mesleki Güvenlik ve Sağlık İdaresi izin verilebilir </a:t>
            </a:r>
            <a:r>
              <a:rPr lang="tr-TR" sz="3400" dirty="0" err="1">
                <a:latin typeface="Corbel" pitchFamily="34" charset="0"/>
                <a:ea typeface="Calibri" pitchFamily="34" charset="0"/>
                <a:cs typeface="Times New Roman" pitchFamily="18" charset="0"/>
              </a:rPr>
              <a:t>maruziyet</a:t>
            </a:r>
            <a:r>
              <a:rPr lang="tr-TR" sz="3400" dirty="0">
                <a:latin typeface="Corbel" pitchFamily="34" charset="0"/>
                <a:ea typeface="Calibri" pitchFamily="34" charset="0"/>
                <a:cs typeface="Times New Roman" pitchFamily="18" charset="0"/>
              </a:rPr>
              <a:t> sınırları(</a:t>
            </a:r>
            <a:r>
              <a:rPr lang="tr-TR" sz="3400" dirty="0" err="1">
                <a:latin typeface="Corbel" pitchFamily="34" charset="0"/>
                <a:ea typeface="Calibri" pitchFamily="34" charset="0"/>
                <a:cs typeface="Times New Roman" pitchFamily="18" charset="0"/>
              </a:rPr>
              <a:t>PELs</a:t>
            </a:r>
            <a:r>
              <a:rPr lang="tr-TR" sz="3400" dirty="0">
                <a:latin typeface="Corbel" pitchFamily="34" charset="0"/>
                <a:ea typeface="Calibri" pitchFamily="34" charset="0"/>
                <a:cs typeface="Times New Roman" pitchFamily="18" charset="0"/>
              </a:rPr>
              <a:t>) </a:t>
            </a:r>
          </a:p>
          <a:p>
            <a:pPr eaLnBrk="0" hangingPunct="0"/>
            <a:endParaRPr lang="tr-TR" sz="3400" dirty="0">
              <a:latin typeface="Corbel" pitchFamily="34" charset="0"/>
              <a:ea typeface="Calibri" pitchFamily="34" charset="0"/>
              <a:cs typeface="Times New Roman" pitchFamily="18" charset="0"/>
            </a:endParaRPr>
          </a:p>
          <a:p>
            <a:pPr eaLnBrk="0" hangingPunct="0"/>
            <a:r>
              <a:rPr lang="tr-TR" sz="3400" b="1" dirty="0">
                <a:solidFill>
                  <a:srgbClr val="55A839"/>
                </a:solidFill>
                <a:latin typeface="Corbel" pitchFamily="34" charset="0"/>
                <a:ea typeface="Calibri" pitchFamily="34" charset="0"/>
                <a:cs typeface="Times New Roman" pitchFamily="18" charset="0"/>
              </a:rPr>
              <a:t>PDK:</a:t>
            </a:r>
            <a:r>
              <a:rPr lang="tr-TR" sz="3400" b="1" dirty="0">
                <a:latin typeface="Corbel" pitchFamily="34" charset="0"/>
                <a:ea typeface="Calibri" pitchFamily="34" charset="0"/>
                <a:cs typeface="Times New Roman" pitchFamily="18" charset="0"/>
              </a:rPr>
              <a:t> </a:t>
            </a:r>
            <a:r>
              <a:rPr lang="tr-TR" sz="3400" dirty="0">
                <a:latin typeface="Corbel" pitchFamily="34" charset="0"/>
                <a:ea typeface="Calibri" pitchFamily="34" charset="0"/>
                <a:cs typeface="Times New Roman" pitchFamily="18" charset="0"/>
              </a:rPr>
              <a:t>İzin verilebilir maksimum konsantrasyon </a:t>
            </a:r>
          </a:p>
          <a:p>
            <a:pPr eaLnBrk="0" hangingPunct="0"/>
            <a:endParaRPr lang="tr-TR" sz="3400" dirty="0">
              <a:latin typeface="Corbel" pitchFamily="34" charset="0"/>
              <a:ea typeface="Calibri" pitchFamily="34" charset="0"/>
              <a:cs typeface="Times New Roman" pitchFamily="18" charset="0"/>
            </a:endParaRPr>
          </a:p>
          <a:p>
            <a:pPr eaLnBrk="0" hangingPunct="0"/>
            <a:r>
              <a:rPr lang="tr-TR" sz="3400" b="1" dirty="0">
                <a:solidFill>
                  <a:srgbClr val="7030A0"/>
                </a:solidFill>
                <a:latin typeface="Corbel" pitchFamily="34" charset="0"/>
                <a:ea typeface="Calibri" pitchFamily="34" charset="0"/>
                <a:cs typeface="Times New Roman" pitchFamily="18" charset="0"/>
              </a:rPr>
              <a:t>STEL: </a:t>
            </a:r>
            <a:r>
              <a:rPr lang="tr-TR" sz="3400" dirty="0">
                <a:latin typeface="Corbel" pitchFamily="34" charset="0"/>
                <a:ea typeface="Calibri" pitchFamily="34" charset="0"/>
                <a:cs typeface="Times New Roman" pitchFamily="18" charset="0"/>
              </a:rPr>
              <a:t>Başka bir süre belirtilmedikçe, 15 dakikalık sürede maruz kalınan, aşılmaması gereken limit değer.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582</TotalTime>
  <Words>1836</Words>
  <Application>Microsoft Office PowerPoint</Application>
  <PresentationFormat>Ekran Gösterisi (4:3)</PresentationFormat>
  <Paragraphs>219</Paragraphs>
  <Slides>51</Slides>
  <Notes>1</Notes>
  <HiddenSlides>0</HiddenSlides>
  <MMClips>0</MMClips>
  <ScaleCrop>false</ScaleCrop>
  <HeadingPairs>
    <vt:vector size="6" baseType="variant">
      <vt:variant>
        <vt:lpstr>Tema</vt:lpstr>
      </vt:variant>
      <vt:variant>
        <vt:i4>1</vt:i4>
      </vt:variant>
      <vt:variant>
        <vt:lpstr>Katıştırılmış OLE Hizmet Programları</vt:lpstr>
      </vt:variant>
      <vt:variant>
        <vt:i4>2</vt:i4>
      </vt:variant>
      <vt:variant>
        <vt:lpstr>Slayt Başlıkları</vt:lpstr>
      </vt:variant>
      <vt:variant>
        <vt:i4>51</vt:i4>
      </vt:variant>
    </vt:vector>
  </HeadingPairs>
  <TitlesOfParts>
    <vt:vector size="54" baseType="lpstr">
      <vt:lpstr>Ofis Teması</vt:lpstr>
      <vt:lpstr>Belge</vt:lpstr>
      <vt:lpstr>Document</vt:lpstr>
      <vt:lpstr>TOKSİKOLOJİ</vt:lpstr>
      <vt:lpstr>Slayt 2</vt:lpstr>
      <vt:lpstr>Slayt 3</vt:lpstr>
      <vt:lpstr>Slayt 4</vt:lpstr>
      <vt:lpstr>Slayt 5</vt:lpstr>
      <vt:lpstr>Slayt 6</vt:lpstr>
      <vt:lpstr>Slayt 7</vt:lpstr>
      <vt:lpstr>Slayt 8</vt:lpstr>
      <vt:lpstr>Slayt 9</vt:lpstr>
      <vt:lpstr>Slayt 10</vt:lpstr>
      <vt:lpstr>Slayt 11</vt:lpstr>
      <vt:lpstr>KURŞUN</vt:lpstr>
      <vt:lpstr>Slayt 13</vt:lpstr>
      <vt:lpstr>Slayt 14</vt:lpstr>
      <vt:lpstr>Slayt 15</vt:lpstr>
      <vt:lpstr>Slayt 16</vt:lpstr>
      <vt:lpstr>Slayt 17</vt:lpstr>
      <vt:lpstr>Slayt 18</vt:lpstr>
      <vt:lpstr>Slayt 19</vt:lpstr>
      <vt:lpstr>Slayt 20</vt:lpstr>
      <vt:lpstr>Slayt 21</vt:lpstr>
      <vt:lpstr>CIVA</vt:lpstr>
      <vt:lpstr>Slayt 23</vt:lpstr>
      <vt:lpstr>Slayt 24</vt:lpstr>
      <vt:lpstr>Slayt 25</vt:lpstr>
      <vt:lpstr>Slayt 26</vt:lpstr>
      <vt:lpstr>Slayt 27</vt:lpstr>
      <vt:lpstr>Slayt 28</vt:lpstr>
      <vt:lpstr>KADMİYUM </vt:lpstr>
      <vt:lpstr>Slayt 30</vt:lpstr>
      <vt:lpstr>Slayt 31</vt:lpstr>
      <vt:lpstr>Slayt 32</vt:lpstr>
      <vt:lpstr>Slayt 33</vt:lpstr>
      <vt:lpstr>KROM</vt:lpstr>
      <vt:lpstr>Slayt 35</vt:lpstr>
      <vt:lpstr>Slayt 36</vt:lpstr>
      <vt:lpstr>NİKEL</vt:lpstr>
      <vt:lpstr>Slayt 38</vt:lpstr>
      <vt:lpstr>Slayt 39</vt:lpstr>
      <vt:lpstr>Ağır Metallerin TLV Değerleri</vt:lpstr>
      <vt:lpstr>Slayt 41</vt:lpstr>
      <vt:lpstr>Slayt 42</vt:lpstr>
      <vt:lpstr>Slayt 43</vt:lpstr>
      <vt:lpstr>Slayt 44</vt:lpstr>
      <vt:lpstr>Slayt 45</vt:lpstr>
      <vt:lpstr>Slayt 46</vt:lpstr>
      <vt:lpstr>Slayt 47</vt:lpstr>
      <vt:lpstr>Slayt 48</vt:lpstr>
      <vt:lpstr>Slayt 49</vt:lpstr>
      <vt:lpstr>Slayt 50</vt:lpstr>
      <vt:lpstr>Slayt 51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Slayt 1</dc:title>
  <dc:creator>arzu</dc:creator>
  <cp:lastModifiedBy>Bilgi İşlem</cp:lastModifiedBy>
  <cp:revision>15</cp:revision>
  <dcterms:created xsi:type="dcterms:W3CDTF">2014-02-10T17:08:26Z</dcterms:created>
  <dcterms:modified xsi:type="dcterms:W3CDTF">2014-03-11T13:54:03Z</dcterms:modified>
</cp:coreProperties>
</file>