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58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235D3-5AE4-4C00-B18B-8D5C5F7C32D0}" type="datetimeFigureOut">
              <a:rPr lang="tr-TR" smtClean="0"/>
              <a:t>28.02.2014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EF43B-21FA-4890-B8C3-F8307C1A3C8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682712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5C801ED-95E9-45EC-A941-1CC7AB9E94B7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 smtClean="0"/>
              <a:t>Asıl metin stillerini düzenlemek için tıklatın</a:t>
            </a:r>
          </a:p>
          <a:p>
            <a:pPr lvl="1"/>
            <a:r>
              <a:rPr lang="tr-TR" noProof="0" smtClean="0"/>
              <a:t>İkinci düzey</a:t>
            </a:r>
          </a:p>
          <a:p>
            <a:pPr lvl="2"/>
            <a:r>
              <a:rPr lang="tr-TR" noProof="0" smtClean="0"/>
              <a:t>Üçüncü düzey</a:t>
            </a:r>
          </a:p>
          <a:p>
            <a:pPr lvl="3"/>
            <a:r>
              <a:rPr lang="tr-TR" noProof="0" smtClean="0"/>
              <a:t>Dördüncü düzey</a:t>
            </a:r>
          </a:p>
          <a:p>
            <a:pPr lvl="4"/>
            <a:r>
              <a:rPr lang="tr-TR" noProof="0" smtClean="0"/>
              <a:t>Beşinci düzey</a:t>
            </a:r>
            <a:endParaRPr lang="tr-TR" noProof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F51951F-04D9-4D3F-A412-F8FD07784F7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7830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noProof="1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10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10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11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11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12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12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13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13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14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14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15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15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16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16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17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17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18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18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19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19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20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20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21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21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22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22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23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23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24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24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27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27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006A3E-5299-4714-BB51-A9A078E5EE5D}" type="slidenum">
              <a:rPr lang="de-DE" sz="1200">
                <a:solidFill>
                  <a:prstClr val="black"/>
                </a:solidFill>
              </a:rPr>
              <a:pPr algn="r"/>
              <a:t>28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78851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3951A9D-2355-445B-90F0-F641AB817D94}" type="slidenum">
              <a:rPr lang="en-GB" sz="1300">
                <a:solidFill>
                  <a:prstClr val="black"/>
                </a:solidFill>
              </a:rPr>
              <a:pPr algn="r" defTabSz="947738"/>
              <a:t>28</a:t>
            </a:fld>
            <a:endParaRPr lang="en-GB" sz="1300">
              <a:solidFill>
                <a:prstClr val="black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29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29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006A3E-5299-4714-BB51-A9A078E5EE5D}" type="slidenum">
              <a:rPr lang="de-DE" sz="1200">
                <a:solidFill>
                  <a:prstClr val="black"/>
                </a:solidFill>
              </a:rPr>
              <a:pPr algn="r"/>
              <a:t>30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78851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3951A9D-2355-445B-90F0-F641AB817D94}" type="slidenum">
              <a:rPr lang="en-GB" sz="1300">
                <a:solidFill>
                  <a:prstClr val="black"/>
                </a:solidFill>
              </a:rPr>
              <a:pPr algn="r" defTabSz="947738"/>
              <a:t>30</a:t>
            </a:fld>
            <a:endParaRPr lang="en-GB" sz="1300">
              <a:solidFill>
                <a:prstClr val="black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006A3E-5299-4714-BB51-A9A078E5EE5D}" type="slidenum">
              <a:rPr lang="de-DE" sz="1200">
                <a:solidFill>
                  <a:prstClr val="black"/>
                </a:solidFill>
              </a:rPr>
              <a:pPr algn="r"/>
              <a:t>31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78851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3951A9D-2355-445B-90F0-F641AB817D94}" type="slidenum">
              <a:rPr lang="en-GB" sz="1300">
                <a:solidFill>
                  <a:prstClr val="black"/>
                </a:solidFill>
              </a:rPr>
              <a:pPr algn="r" defTabSz="947738"/>
              <a:t>31</a:t>
            </a:fld>
            <a:endParaRPr lang="en-GB" sz="1300">
              <a:solidFill>
                <a:prstClr val="black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32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32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006A3E-5299-4714-BB51-A9A078E5EE5D}" type="slidenum">
              <a:rPr lang="de-DE" sz="1200">
                <a:solidFill>
                  <a:prstClr val="black"/>
                </a:solidFill>
              </a:rPr>
              <a:pPr algn="r"/>
              <a:t>33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78851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3951A9D-2355-445B-90F0-F641AB817D94}" type="slidenum">
              <a:rPr lang="en-GB" sz="1300">
                <a:solidFill>
                  <a:prstClr val="black"/>
                </a:solidFill>
              </a:rPr>
              <a:pPr algn="r" defTabSz="947738"/>
              <a:t>33</a:t>
            </a:fld>
            <a:endParaRPr lang="en-GB" sz="1300">
              <a:solidFill>
                <a:prstClr val="black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34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34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35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35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36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36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37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37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38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38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39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39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40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40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41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41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42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42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AD146D-C36D-4BBA-B3C3-4E5EF381C173}" type="slidenum">
              <a:rPr lang="de-DE" sz="1200">
                <a:solidFill>
                  <a:prstClr val="black"/>
                </a:solidFill>
              </a:rPr>
              <a:pPr algn="r"/>
              <a:t>9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680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6B5062F-F2F4-4AC6-BADC-0FE2CC4822C6}" type="slidenum">
              <a:rPr lang="en-GB" sz="1300">
                <a:solidFill>
                  <a:prstClr val="black"/>
                </a:solidFill>
              </a:rPr>
              <a:pPr algn="r" defTabSz="947738"/>
              <a:t>9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312EB-58C1-43A0-A6D2-B24A730D1940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8244F-3D07-4691-9FB1-1F3CBDA6901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77519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910FC-7AE8-452A-B978-93E9BFBBF077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A7BC0-5944-40C7-B2E5-1EF990D8E5B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54374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A8B15-BC9A-4590-8977-30E204E32B1F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1A854-DAF5-4B59-96CB-9EF37E21234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500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24429-EB63-4CB9-80CF-52DDB18DF6CD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B7563-C630-421D-B72B-2128F288BCB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3226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6C25F-60A4-4733-ABF3-18F0A5C9ECE3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F1956-024B-4DAE-B356-45D5A59B7EA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50322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A86C1-3934-4489-8B64-07F411B9CC15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37D13-421A-4D65-B3B8-F6A6A3A0E30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0729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AC096-8E37-43CF-9208-42C0C96297E2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8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5C8BF-D7D0-4A4D-8E90-A4E74CBB47F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27589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AD4F3-B070-4061-83F3-EB99C387DA13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4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CE182-5F74-4264-8992-8638B6CE8DC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4635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03287-7B74-407F-B2AE-F79E13A1477E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3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3D44B-3DA2-48CD-B35F-C3B9E97B958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5976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9A55F-8786-46D4-BEAB-7ECCE8885E7A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2FE1F-F5EE-465E-AD60-9408B6B3080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0230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56776-36ED-4CF0-9888-28360BAF0638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70403-3361-4082-B377-618500A80E4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252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başlık stili için tıklatın</a:t>
            </a:r>
          </a:p>
        </p:txBody>
      </p:sp>
      <p:sp>
        <p:nvSpPr>
          <p:cNvPr id="1027" name="2 Metin Yer Tutucusu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metin stillerini düzenlemek için tıklatın</a:t>
            </a:r>
          </a:p>
          <a:p>
            <a:pPr lvl="1"/>
            <a:r>
              <a:rPr lang="tr-TR" altLang="tr-TR" smtClean="0"/>
              <a:t>İkinci düzey</a:t>
            </a:r>
          </a:p>
          <a:p>
            <a:pPr lvl="2"/>
            <a:r>
              <a:rPr lang="tr-TR" altLang="tr-TR" smtClean="0"/>
              <a:t>Üçüncü düzey</a:t>
            </a:r>
          </a:p>
          <a:p>
            <a:pPr lvl="3"/>
            <a:r>
              <a:rPr lang="tr-TR" altLang="tr-TR" smtClean="0"/>
              <a:t>Dördüncü düzey</a:t>
            </a:r>
          </a:p>
          <a:p>
            <a:pPr lvl="4"/>
            <a:r>
              <a:rPr lang="tr-TR" altLang="tr-TR" smtClean="0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6EB9D8-21E7-4FE3-8AB6-5157B6B6D873}" type="datetimeFigureOut">
              <a:rPr lang="tr-TR"/>
              <a:pPr>
                <a:defRPr/>
              </a:pPr>
              <a:t>28.02.2014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DE2161-E3D0-465F-B5BB-6FB2094A433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176274" y="1772816"/>
            <a:ext cx="8954500" cy="1694808"/>
          </a:xfrm>
          <a:prstGeom prst="rect">
            <a:avLst/>
          </a:prstGeom>
          <a:effectLst>
            <a:glow rad="63500">
              <a:schemeClr val="tx1">
                <a:lumMod val="95000"/>
                <a:lumOff val="5000"/>
                <a:alpha val="40000"/>
              </a:schemeClr>
            </a:glow>
            <a:innerShdw blurRad="114300">
              <a:schemeClr val="bg1">
                <a:lumMod val="50000"/>
              </a:schemeClr>
            </a:innerShdw>
          </a:effectLst>
          <a:scene3d>
            <a:camera prst="orthographicFront">
              <a:rot lat="1200000" lon="21599987" rev="21594348"/>
            </a:camera>
            <a:lightRig rig="threePt" dir="t"/>
          </a:scene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tr-TR" sz="3600" b="1" kern="10" dirty="0" smtClean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Mesleki Genitoüriner </a:t>
            </a:r>
            <a:endParaRPr lang="tr-TR" sz="3600" b="1" kern="10" dirty="0">
              <a:ln w="9525">
                <a:round/>
                <a:headEnd/>
                <a:tailEnd/>
              </a:ln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141107" y="4077072"/>
            <a:ext cx="8954500" cy="1705451"/>
          </a:xfrm>
          <a:prstGeom prst="rect">
            <a:avLst/>
          </a:prstGeom>
          <a:effectLst>
            <a:glow rad="63500">
              <a:schemeClr val="tx1">
                <a:lumMod val="95000"/>
                <a:lumOff val="5000"/>
                <a:alpha val="40000"/>
              </a:schemeClr>
            </a:glow>
            <a:innerShdw blurRad="114300">
              <a:schemeClr val="bg1">
                <a:lumMod val="50000"/>
              </a:schemeClr>
            </a:innerShdw>
          </a:effectLst>
          <a:scene3d>
            <a:camera prst="orthographicFront">
              <a:rot lat="1200000" lon="21599987" rev="21594348"/>
            </a:camera>
            <a:lightRig rig="threePt" dir="t"/>
          </a:scene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tr-TR" sz="3600" b="1" kern="10" dirty="0" smtClean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Sistem Hastalıkları</a:t>
            </a:r>
            <a:endParaRPr lang="tr-TR" sz="3600" b="1" kern="10" dirty="0">
              <a:ln w="9525">
                <a:round/>
                <a:headEnd/>
                <a:tailEnd/>
              </a:ln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611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RADYASYON ETKİLERİ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Testislerin; </a:t>
            </a:r>
          </a:p>
          <a:p>
            <a:pPr marL="468000" indent="-216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15 </a:t>
            </a: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rad 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dozda 		: </a:t>
            </a:r>
            <a:r>
              <a:rPr lang="tr-TR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Oligospermi</a:t>
            </a:r>
          </a:p>
          <a:p>
            <a:pPr marL="468000" indent="-216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30 </a:t>
            </a: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rad 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dozda		: Geçici </a:t>
            </a:r>
            <a:r>
              <a:rPr lang="tr-TR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</a:t>
            </a:r>
            <a:r>
              <a:rPr lang="tr-TR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zospermi</a:t>
            </a:r>
          </a:p>
          <a:p>
            <a:pPr marL="468000" indent="-216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200 </a:t>
            </a: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rad 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dozda		: 18 ayda geri </a:t>
            </a: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dönen 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azospermi</a:t>
            </a:r>
          </a:p>
          <a:p>
            <a:pPr marL="468000" indent="-216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600 rad dozda		: </a:t>
            </a: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5 y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ılda </a:t>
            </a: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geri 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dönen azospermi</a:t>
            </a:r>
          </a:p>
          <a:p>
            <a:pPr marL="468000" indent="-216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5400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Sağlık sektöründe, </a:t>
            </a:r>
          </a:p>
          <a:p>
            <a:pPr marL="5400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Nükleer santrallerde, </a:t>
            </a:r>
          </a:p>
          <a:p>
            <a:pPr marL="5400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Maden ve kaynak işlerinde, </a:t>
            </a:r>
            <a:endParaRPr lang="tr-TR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5400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      …………çalışan </a:t>
            </a: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erkeler </a:t>
            </a:r>
            <a:r>
              <a:rPr lang="tr-TR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iyonizan</a:t>
            </a:r>
            <a:r>
              <a:rPr lang="tr-TR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radyasyona maruz </a:t>
            </a:r>
            <a:r>
              <a:rPr lang="tr-TR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kalırlar.</a:t>
            </a:r>
            <a:endParaRPr lang="tr-TR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252000">
              <a:spcAft>
                <a:spcPts val="0"/>
              </a:spcAft>
              <a:buClr>
                <a:srgbClr val="292929"/>
              </a:buClr>
              <a:defRPr/>
            </a:pPr>
            <a:endParaRPr lang="tr-TR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540000" indent="-252000" algn="ctr">
              <a:spcAft>
                <a:spcPts val="12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28657019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YÜKSEK ISI MARUZİYETLERİ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«Yüksek ısı maruziyeti erkeklerde spermatogenez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veya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epididimal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fonksiyon bozukluğu  bozabilir.»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Cam ve camdan eşya üretimi,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Seramik işleri,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Metal-döküm endüstrisinde,</a:t>
            </a:r>
          </a:p>
          <a:p>
            <a:pPr>
              <a:spcAft>
                <a:spcPts val="1200"/>
              </a:spcAft>
              <a:buClr>
                <a:srgbClr val="292929"/>
              </a:buClr>
              <a:defRPr/>
            </a:pPr>
            <a:endParaRPr lang="tr-TR" sz="9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………….çalışan erkeler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aşırı sıcaklığa maruz kalırlar.</a:t>
            </a:r>
            <a:endParaRPr lang="tr-TR" sz="2000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3145785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PESTİSİT MARUZİYETLERİ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Pestisitlere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(</a:t>
            </a:r>
            <a:r>
              <a:rPr lang="it-IT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chlodecone</a:t>
            </a:r>
            <a:r>
              <a:rPr lang="it-IT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DBCP-</a:t>
            </a:r>
            <a:r>
              <a:rPr lang="it-IT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di </a:t>
            </a:r>
            <a:r>
              <a:rPr lang="it-IT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bromo chloro propana,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DPAA-</a:t>
            </a:r>
            <a:r>
              <a:rPr lang="it-IT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2,4 </a:t>
            </a:r>
            <a:r>
              <a:rPr lang="it-IT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dichloro phenoxy acetic acid </a:t>
            </a:r>
            <a:r>
              <a:rPr lang="it-IT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)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maruz kalan erkeklerde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spermatogenez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olmaktadır.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DBCD çok etkili bir </a:t>
            </a:r>
            <a:r>
              <a:rPr lang="tr-TR" sz="2000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nematosittir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 1956-1977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yılları arasında yoğun olarak kullanılmış,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infertiliteye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neden olduğu saptandıktan sonra yasaklanmıştır. </a:t>
            </a: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29855105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TRİNİTRO TALUENE  MARUZİYETİ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Kimya sanayinde,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Patlayıcı endüstrisinde,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</a:t>
            </a:r>
            <a:r>
              <a:rPr lang="tr-TR" sz="2000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Trinitro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taluene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maruziyet söz konusudur. Bu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madde spermatogenez ve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cinsel işlev bozukluğu yapar.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8310582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SENTETİK ESTROJEN-PROGESTERON MARUZİYETİ 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İlaç endüstrisinde,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…………sentetik </a:t>
            </a:r>
            <a:r>
              <a:rPr lang="tr-TR" sz="2000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estrojen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progesterona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maruziyet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semen kalitesini düşürmektedir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12173169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SOLVENTLERE MARUZİYET 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Metal endüstrisinde,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Mobilya sanayinde,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oya sanayinde,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…çalışanlar </a:t>
            </a:r>
            <a:r>
              <a:rPr lang="tr-TR" sz="2000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solventlere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(karbon sülfür, etilen glikol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etere)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maruz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kalırlar.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Bu kişilerde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libido azalması,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oligospermi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gibi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etkiler görülebilir.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4387853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METALLERE MARUZİYET 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Kurşun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kü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atbaa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işlerinde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………çalışanlar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metallere (kurşun,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cıva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) maruz kalırlar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 Kurşun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spermatogenezi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azaltır.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9502435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78" name="Rectangle 90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2" name="Rechteck 4"/>
          <p:cNvSpPr>
            <a:spLocks noChangeArrowheads="1"/>
          </p:cNvSpPr>
          <p:nvPr/>
        </p:nvSpPr>
        <p:spPr bwMode="auto">
          <a:xfrm>
            <a:off x="2819399" y="2830969"/>
            <a:ext cx="6029326" cy="24343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Kadın Genital Sistem</a:t>
            </a:r>
            <a:endParaRPr lang="tr-TR" sz="54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4" name="Picture 2" descr="C:\Users\Ahmet Yiğitap\Pictures\RESİMLER\Meslekler\female-user-help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2676525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7774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79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79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7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KARBONMONOKSİT MARUZİYETİ 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Kok fırını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Yüksek fırın,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Garaj,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Rafineri işleri, 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………………..gibi yerlerde çalışanlar maruziyet olur. 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Gebelikte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maruz kalındığında anneden bebeğe geçerek </a:t>
            </a:r>
            <a:r>
              <a:rPr lang="tr-TR" sz="2000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fetusa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ulaşır. </a:t>
            </a:r>
            <a:r>
              <a:rPr lang="tr-TR" sz="2000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Fetusta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anneye oranla 1.5 kat daha fazla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bulunur.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KADIN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21612011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BİYOLOJİK ETKENLERE MARUZİYET 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76525" y="18653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Sağlık personeli,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L</a:t>
            </a: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aboratuar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çalışanları,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…………biyolojik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etkenlere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(</a:t>
            </a: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toxoplazma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rubella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herpes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CMV, HBV gibi)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maruz kalırlar. Bu da çalışanlarda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konjenital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anomali ve enfeksiyonlara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neden olur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</a:t>
            </a: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KADIN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5213564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1"/>
          <p:cNvSpPr>
            <a:spLocks noGrp="1" noChangeArrowheads="1"/>
          </p:cNvSpPr>
          <p:nvPr>
            <p:ph type="title" idx="4294967295"/>
          </p:nvPr>
        </p:nvSpPr>
        <p:spPr>
          <a:xfrm>
            <a:off x="231797" y="411163"/>
            <a:ext cx="8816669" cy="647700"/>
          </a:xfrm>
        </p:spPr>
        <p:txBody>
          <a:bodyPr anchor="ctr" anchorCtr="0"/>
          <a:lstStyle/>
          <a:p>
            <a:r>
              <a:rPr lang="tr-TR" sz="3200" kern="1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ea typeface="+mn-ea"/>
                <a:cs typeface="Calibri" pitchFamily="34" charset="0"/>
              </a:rPr>
              <a:t>MESLEKİ GENİTOÜRİNER SİSTEM HASTALIKLARI</a:t>
            </a:r>
            <a:endParaRPr lang="tr-TR" sz="3200" kern="12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37978" name="Rectangle 90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tr-TR" dirty="0">
              <a:solidFill>
                <a:srgbClr val="000000"/>
              </a:solidFill>
            </a:endParaRPr>
          </a:p>
        </p:txBody>
      </p:sp>
      <p:grpSp>
        <p:nvGrpSpPr>
          <p:cNvPr id="2" name="Grup 1"/>
          <p:cNvGrpSpPr/>
          <p:nvPr/>
        </p:nvGrpSpPr>
        <p:grpSpPr>
          <a:xfrm>
            <a:off x="112735" y="980705"/>
            <a:ext cx="2878902" cy="5324843"/>
            <a:chOff x="112735" y="1037855"/>
            <a:chExt cx="2878902" cy="5324843"/>
          </a:xfrm>
        </p:grpSpPr>
        <p:sp>
          <p:nvSpPr>
            <p:cNvPr id="20" name="Rectangle 5"/>
            <p:cNvSpPr>
              <a:spLocks noChangeArrowheads="1"/>
            </p:cNvSpPr>
            <p:nvPr/>
          </p:nvSpPr>
          <p:spPr bwMode="gray">
            <a:xfrm>
              <a:off x="112736" y="1926657"/>
              <a:ext cx="2878901" cy="443604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144000" bIns="72000"/>
            <a:lstStyle/>
            <a:p>
              <a:pPr marL="342900" indent="-342900" algn="ctr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  <a:buFont typeface="+mj-lt"/>
                <a:buAutoNum type="arabicPeriod"/>
              </a:pPr>
              <a:endParaRPr lang="tr-TR" b="1" i="1" noProof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  <a:p>
              <a:pPr marL="36000" algn="ctr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r>
                <a:rPr lang="tr-TR" sz="2000" b="1" i="1" noProof="1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Katılımcıların;</a:t>
              </a:r>
            </a:p>
            <a:p>
              <a:pPr marL="36000" algn="ctr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r>
                <a:rPr lang="tr-TR" sz="2000" b="1" i="1" noProof="1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«Genitoüriner sistem </a:t>
              </a:r>
              <a:r>
                <a:rPr lang="tr-TR" sz="2000" b="1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hastalıklarının çalışma hayatındaki önemi, çeşitleri, tanı ve korunma yöntemleri hakkında bilgi sahibi olmalarını sağlamaktır.»</a:t>
              </a: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gray">
            <a:xfrm>
              <a:off x="112735" y="1037855"/>
              <a:ext cx="2844000" cy="841179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DDDDDD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Konunun </a:t>
              </a:r>
            </a:p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Genel Amacı</a:t>
              </a:r>
            </a:p>
          </p:txBody>
        </p:sp>
      </p:grpSp>
      <p:grpSp>
        <p:nvGrpSpPr>
          <p:cNvPr id="3" name="Grup 2"/>
          <p:cNvGrpSpPr/>
          <p:nvPr/>
        </p:nvGrpSpPr>
        <p:grpSpPr>
          <a:xfrm>
            <a:off x="3130901" y="980704"/>
            <a:ext cx="2878901" cy="5324845"/>
            <a:chOff x="3130901" y="1037854"/>
            <a:chExt cx="2878901" cy="5324845"/>
          </a:xfrm>
        </p:grpSpPr>
        <p:sp>
          <p:nvSpPr>
            <p:cNvPr id="26" name="Rectangle 5"/>
            <p:cNvSpPr>
              <a:spLocks noChangeArrowheads="1"/>
            </p:cNvSpPr>
            <p:nvPr/>
          </p:nvSpPr>
          <p:spPr bwMode="gray">
            <a:xfrm>
              <a:off x="3130901" y="1926657"/>
              <a:ext cx="2878901" cy="443604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144000" bIns="72000"/>
            <a:lstStyle/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Mesleki genitoüriner sistem hastalıklarını tanımlar,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Mesleki genitoüriner sistem hastalığına yol açabilecek etmenleri sıralar,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Korunma yöntemlerini belirler,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Erken tanı yöntemlerini belirler,</a:t>
              </a: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gray">
            <a:xfrm>
              <a:off x="3130901" y="1037854"/>
              <a:ext cx="2844000" cy="841179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DDDDDD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Öğrenme </a:t>
              </a:r>
            </a:p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Hedefleri</a:t>
              </a:r>
            </a:p>
          </p:txBody>
        </p:sp>
      </p:grpSp>
      <p:grpSp>
        <p:nvGrpSpPr>
          <p:cNvPr id="4" name="Grup 3"/>
          <p:cNvGrpSpPr/>
          <p:nvPr/>
        </p:nvGrpSpPr>
        <p:grpSpPr>
          <a:xfrm>
            <a:off x="6140441" y="980703"/>
            <a:ext cx="2878901" cy="5324846"/>
            <a:chOff x="6140441" y="1037853"/>
            <a:chExt cx="2878901" cy="5324846"/>
          </a:xfrm>
        </p:grpSpPr>
        <p:sp>
          <p:nvSpPr>
            <p:cNvPr id="29" name="Rectangle 5"/>
            <p:cNvSpPr>
              <a:spLocks noChangeArrowheads="1"/>
            </p:cNvSpPr>
            <p:nvPr/>
          </p:nvSpPr>
          <p:spPr bwMode="gray">
            <a:xfrm>
              <a:off x="6140441" y="1926658"/>
              <a:ext cx="2878901" cy="443604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144000" bIns="72000"/>
            <a:lstStyle/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Mesleki genitoüriner sistem hastalıkları,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Mesleki genitoüriner sistem hastalığına yol açabilecek etmenler,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Korunma yöntemleri,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Erken tanı yöntemleri,</a:t>
              </a: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gray">
            <a:xfrm>
              <a:off x="6140441" y="1037853"/>
              <a:ext cx="2844000" cy="841179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DDDDDD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Konunun </a:t>
              </a:r>
            </a:p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Alt Başlıkları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56027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79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79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7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FİZİKSEL ZORLANMA MARUZİYETİ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Ağırlık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kaldırma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işlerinde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çalışanlar,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……..fiziksel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zorlanmaya maruz kalırlar. Bu da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intrauterin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gelişme geriliği ve erken doğuma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neden olur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KADIN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22673194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GÜRÜLTÜ MARUZİYETİ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Tekstilde,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Metal endüstrisinde,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…………….çalışanlar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gürültüye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maruz kalırlar. Bu da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intrauterin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gelişme geriliği ve işitme kaybına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neden olur.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KADIN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19704575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RADYASYONA MARUZİYET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Sağlık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personeli,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ilgisayar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kullanımı,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Elektromagnetik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alanlarda çalışanlar,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…………</a:t>
            </a:r>
            <a:r>
              <a:rPr lang="tr-TR" sz="2000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iyonizan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ve </a:t>
            </a:r>
            <a:r>
              <a:rPr lang="tr-TR" sz="2000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non-iyonizan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radyasyona maruz kalır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«250-500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rad dozlar </a:t>
            </a: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steriliteye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yol açar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.»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KADIN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41629220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METALLERE MARUZİYET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Metal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endüstrisi,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imya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sanayi,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lektronik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malzeme üretimi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800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……………gibi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işlerde çalışanlar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metallere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(kurşun, cıva) maruz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kalır.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Kurşun plasentadan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geçer,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sütte de bulunur.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216000" indent="-216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Gebede kanda/</a:t>
            </a:r>
            <a:r>
              <a:rPr lang="tr-TR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kord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kanında kurşun düzeyi %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10mgr&lt; olmalı,</a:t>
            </a:r>
            <a:endParaRPr lang="tr-TR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216000" indent="-216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Cıva </a:t>
            </a:r>
            <a:r>
              <a:rPr lang="tr-TR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maruziyetinde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bebeklerde </a:t>
            </a:r>
            <a:r>
              <a:rPr lang="tr-TR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mental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-motor gelişme geriliği </a:t>
            </a:r>
            <a:endParaRPr lang="tr-TR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216000" indent="-216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Cıva </a:t>
            </a: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kromozom 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anomalilerine-</a:t>
            </a:r>
            <a:r>
              <a:rPr lang="tr-TR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fertilite</a:t>
            </a:r>
            <a:r>
              <a:rPr lang="tr-TR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azalmasına neden olur,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KADIN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38959873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SOLVENT VE HORMON MARUZİYETİ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Kimya sanayi,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Kuru temizleme,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Boya,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İlaç,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Kimya endüstrisin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de,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………çalışanlar </a:t>
            </a:r>
            <a:r>
              <a:rPr lang="tr-TR" sz="2000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solventlere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ve hormonlara maruz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kalırlar.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İnsanda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kromozom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anomalilerine ve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anormal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uterus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kanamaları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na neden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olur. </a:t>
            </a: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KADIN GENİTAL SİSTEMİ</a:t>
            </a:r>
          </a:p>
        </p:txBody>
      </p:sp>
    </p:spTree>
    <p:extLst>
      <p:ext uri="{BB962C8B-B14F-4D97-AF65-F5344CB8AC3E}">
        <p14:creationId xmlns:p14="http://schemas.microsoft.com/office/powerpoint/2010/main" val="6197171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2413128" y="3031239"/>
            <a:ext cx="6116031" cy="1369312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54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Üriner Sistem Hastalıkları</a:t>
            </a:r>
            <a:endParaRPr lang="tr-TR" sz="54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1" name="Picture 3" descr="C:\Users\Ahmet Yiğitap\Pictures\RESİMLER\Gemetrik Şekiller\Style XP.png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02312">
            <a:off x="21520" y="2612342"/>
            <a:ext cx="2019253" cy="220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6531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GENİTOÜRİNER SİSTEM HASTALIKLARI</a:t>
            </a:r>
            <a:endParaRPr lang="en-GB" sz="3200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Picture 4" descr="C:\Users\ahmet\Desktop\Anatom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6" y="1039813"/>
            <a:ext cx="4581526" cy="497046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ahmet\Desktop\Anatom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984" y="1039813"/>
            <a:ext cx="4438649" cy="497046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Yuvarlatılmış Dikdörtgen 12"/>
          <p:cNvSpPr/>
          <p:nvPr/>
        </p:nvSpPr>
        <p:spPr>
          <a:xfrm>
            <a:off x="540046" y="1887279"/>
            <a:ext cx="776177" cy="1483242"/>
          </a:xfrm>
          <a:prstGeom prst="roundRect">
            <a:avLst/>
          </a:prstGeom>
          <a:noFill/>
          <a:ln w="825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Yuvarlatılmış Dikdörtgen 13"/>
          <p:cNvSpPr/>
          <p:nvPr/>
        </p:nvSpPr>
        <p:spPr>
          <a:xfrm>
            <a:off x="1720260" y="1600203"/>
            <a:ext cx="776177" cy="1483242"/>
          </a:xfrm>
          <a:prstGeom prst="roundRect">
            <a:avLst/>
          </a:prstGeom>
          <a:noFill/>
          <a:ln w="825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12815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BÖBREKLER</a:t>
            </a: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190500" indent="-190500" algn="ctr"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endParaRPr lang="tr-TR" sz="800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Böbrek, işyerinde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akut,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kronik veya son dönem böbrek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yetersizliğine (SDBY)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neden olabilen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toksik maddelere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maruz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kalabilir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  <a:p>
            <a:pPr marL="396000" indent="-360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Ağır Metaller, </a:t>
            </a:r>
          </a:p>
          <a:p>
            <a:pPr marL="396000" indent="-360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Organik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Kimyasallar, </a:t>
            </a:r>
          </a:p>
          <a:p>
            <a:pPr marL="396000" indent="-360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Pestisitler,</a:t>
            </a:r>
            <a:endParaRPr lang="tr-TR" sz="2000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96000" indent="-360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Diğer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Ksenobiotikler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</a:t>
            </a: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GENİTOÜRİNER SİSTEM HASTALIKLARI</a:t>
            </a:r>
            <a:endParaRPr lang="en-GB" sz="3200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9794" name="Picture 2" descr="D:\DOKTOR\2-TIP-ISYERI\1-KONULAR\1.DIYALIZ\1.BİTEN KONULAR\1.B.Böbrek Fizyolojisi\Yardımcı\Resimler\Anatomisi\Human_Kidne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287" y="3067043"/>
            <a:ext cx="3008015" cy="21050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0499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gray">
          <a:xfrm>
            <a:off x="143087" y="1646582"/>
            <a:ext cx="654417" cy="785287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1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gray">
          <a:xfrm>
            <a:off x="843352" y="1646582"/>
            <a:ext cx="8177823" cy="7852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Erken dönemde böbrek hasarını belirlemeye yönelik basit ve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güvenilir bir tetkik yoktur.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(Erken tanı zorluğu),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Rectangle 55"/>
          <p:cNvSpPr>
            <a:spLocks noChangeArrowheads="1"/>
          </p:cNvSpPr>
          <p:nvPr/>
        </p:nvSpPr>
        <p:spPr bwMode="gray">
          <a:xfrm>
            <a:off x="143089" y="2522882"/>
            <a:ext cx="654416" cy="785287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2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gray">
          <a:xfrm>
            <a:off x="843352" y="2522882"/>
            <a:ext cx="8177823" cy="7852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Sağlık etkisi, etkilenimden yıllar sonra ortaya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çıkabilir.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(Çoğu zaman asıl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etkilenime ait hiç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bir kanıt bulunamaz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),</a:t>
            </a: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Rectangle 55"/>
          <p:cNvSpPr>
            <a:spLocks noChangeArrowheads="1"/>
          </p:cNvSpPr>
          <p:nvPr/>
        </p:nvSpPr>
        <p:spPr bwMode="gray">
          <a:xfrm>
            <a:off x="143089" y="3408707"/>
            <a:ext cx="654416" cy="785287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3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gray">
          <a:xfrm>
            <a:off x="843352" y="3408707"/>
            <a:ext cx="8177823" cy="7852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Böbrek çoğunlukla toksik maddeler için hedef organdır.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(Kardiyak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outputun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%25’ini aldığı için toksik maddelere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yüksek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dozlarda maruz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kalır), 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Rectangle 55"/>
          <p:cNvSpPr>
            <a:spLocks noChangeArrowheads="1"/>
          </p:cNvSpPr>
          <p:nvPr/>
        </p:nvSpPr>
        <p:spPr bwMode="gray">
          <a:xfrm>
            <a:off x="143089" y="4294532"/>
            <a:ext cx="654416" cy="785287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4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gray">
          <a:xfrm>
            <a:off x="843352" y="4294532"/>
            <a:ext cx="8177823" cy="7852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Böbrekler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osmotik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gradient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geliştirirler.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(Böbrekler işlevleri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nedeniyle, diğer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organlardan çok daha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fazla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bulundurdukları toksik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maddeleri konsantre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ederler),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Rectangle 55"/>
          <p:cNvSpPr>
            <a:spLocks noChangeArrowheads="1"/>
          </p:cNvSpPr>
          <p:nvPr/>
        </p:nvSpPr>
        <p:spPr bwMode="gray">
          <a:xfrm>
            <a:off x="143089" y="5189882"/>
            <a:ext cx="654416" cy="785287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5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gray">
          <a:xfrm>
            <a:off x="843352" y="5189882"/>
            <a:ext cx="8177823" cy="7852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nn-NO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Böbreğin idrarı asitleştirme yeteneği nedeniyle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lang="nn-NO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bazı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toksik </a:t>
            </a:r>
            <a:r>
              <a:rPr lang="nn-NO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çözünen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madde</a:t>
            </a:r>
            <a:r>
              <a:rPr lang="nn-NO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lerin </a:t>
            </a:r>
            <a:r>
              <a:rPr lang="nn-NO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diğer dokularda olmayan iyonik formları oluşabilir,</a:t>
            </a:r>
          </a:p>
        </p:txBody>
      </p:sp>
      <p:grpSp>
        <p:nvGrpSpPr>
          <p:cNvPr id="42" name="Grup 41"/>
          <p:cNvGrpSpPr/>
          <p:nvPr/>
        </p:nvGrpSpPr>
        <p:grpSpPr>
          <a:xfrm>
            <a:off x="146072" y="6154725"/>
            <a:ext cx="6162416" cy="663371"/>
            <a:chOff x="2644311" y="5451679"/>
            <a:chExt cx="6162416" cy="663371"/>
          </a:xfrm>
        </p:grpSpPr>
        <p:grpSp>
          <p:nvGrpSpPr>
            <p:cNvPr id="43" name="Group 51"/>
            <p:cNvGrpSpPr>
              <a:grpSpLocks/>
            </p:cNvGrpSpPr>
            <p:nvPr/>
          </p:nvGrpSpPr>
          <p:grpSpPr bwMode="auto">
            <a:xfrm>
              <a:off x="2644311" y="5451679"/>
              <a:ext cx="648968" cy="663371"/>
              <a:chOff x="1868" y="1082"/>
              <a:chExt cx="1942" cy="1942"/>
            </a:xfrm>
          </p:grpSpPr>
          <p:sp>
            <p:nvSpPr>
              <p:cNvPr id="45" name="Freeform 52"/>
              <p:cNvSpPr>
                <a:spLocks noChangeAspect="1"/>
              </p:cNvSpPr>
              <p:nvPr/>
            </p:nvSpPr>
            <p:spPr bwMode="gray">
              <a:xfrm>
                <a:off x="1868" y="1082"/>
                <a:ext cx="1942" cy="1942"/>
              </a:xfrm>
              <a:custGeom>
                <a:avLst/>
                <a:gdLst>
                  <a:gd name="T0" fmla="*/ 1849 w 1675"/>
                  <a:gd name="T1" fmla="*/ 6343 h 1675"/>
                  <a:gd name="T2" fmla="*/ 0 w 1675"/>
                  <a:gd name="T3" fmla="*/ 4480 h 1675"/>
                  <a:gd name="T4" fmla="*/ 0 w 1675"/>
                  <a:gd name="T5" fmla="*/ 1849 h 1675"/>
                  <a:gd name="T6" fmla="*/ 1849 w 1675"/>
                  <a:gd name="T7" fmla="*/ 0 h 1675"/>
                  <a:gd name="T8" fmla="*/ 4481 w 1675"/>
                  <a:gd name="T9" fmla="*/ 0 h 1675"/>
                  <a:gd name="T10" fmla="*/ 6343 w 1675"/>
                  <a:gd name="T11" fmla="*/ 1849 h 1675"/>
                  <a:gd name="T12" fmla="*/ 6343 w 1675"/>
                  <a:gd name="T13" fmla="*/ 4480 h 1675"/>
                  <a:gd name="T14" fmla="*/ 4481 w 1675"/>
                  <a:gd name="T15" fmla="*/ 6343 h 1675"/>
                  <a:gd name="T16" fmla="*/ 1849 w 1675"/>
                  <a:gd name="T17" fmla="*/ 6343 h 167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75"/>
                  <a:gd name="T28" fmla="*/ 0 h 1675"/>
                  <a:gd name="T29" fmla="*/ 1675 w 1675"/>
                  <a:gd name="T30" fmla="*/ 1675 h 167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75" h="1675">
                    <a:moveTo>
                      <a:pt x="489" y="1675"/>
                    </a:moveTo>
                    <a:lnTo>
                      <a:pt x="0" y="1183"/>
                    </a:lnTo>
                    <a:lnTo>
                      <a:pt x="0" y="489"/>
                    </a:lnTo>
                    <a:lnTo>
                      <a:pt x="489" y="0"/>
                    </a:lnTo>
                    <a:lnTo>
                      <a:pt x="1184" y="0"/>
                    </a:lnTo>
                    <a:lnTo>
                      <a:pt x="1675" y="489"/>
                    </a:lnTo>
                    <a:lnTo>
                      <a:pt x="1675" y="1183"/>
                    </a:lnTo>
                    <a:lnTo>
                      <a:pt x="1184" y="1675"/>
                    </a:lnTo>
                    <a:lnTo>
                      <a:pt x="489" y="167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Freeform 53"/>
              <p:cNvSpPr>
                <a:spLocks noChangeAspect="1"/>
              </p:cNvSpPr>
              <p:nvPr/>
            </p:nvSpPr>
            <p:spPr bwMode="gray">
              <a:xfrm>
                <a:off x="1914" y="1128"/>
                <a:ext cx="1850" cy="1850"/>
              </a:xfrm>
              <a:custGeom>
                <a:avLst/>
                <a:gdLst>
                  <a:gd name="T0" fmla="*/ 1780 w 1595"/>
                  <a:gd name="T1" fmla="*/ 6060 h 1595"/>
                  <a:gd name="T2" fmla="*/ 0 w 1595"/>
                  <a:gd name="T3" fmla="*/ 4281 h 1595"/>
                  <a:gd name="T4" fmla="*/ 0 w 1595"/>
                  <a:gd name="T5" fmla="*/ 1780 h 1595"/>
                  <a:gd name="T6" fmla="*/ 1780 w 1595"/>
                  <a:gd name="T7" fmla="*/ 0 h 1595"/>
                  <a:gd name="T8" fmla="*/ 4281 w 1595"/>
                  <a:gd name="T9" fmla="*/ 0 h 1595"/>
                  <a:gd name="T10" fmla="*/ 6060 w 1595"/>
                  <a:gd name="T11" fmla="*/ 1780 h 1595"/>
                  <a:gd name="T12" fmla="*/ 6060 w 1595"/>
                  <a:gd name="T13" fmla="*/ 4281 h 1595"/>
                  <a:gd name="T14" fmla="*/ 4281 w 1595"/>
                  <a:gd name="T15" fmla="*/ 6060 h 1595"/>
                  <a:gd name="T16" fmla="*/ 1780 w 1595"/>
                  <a:gd name="T17" fmla="*/ 6060 h 159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95"/>
                  <a:gd name="T28" fmla="*/ 0 h 1595"/>
                  <a:gd name="T29" fmla="*/ 1595 w 1595"/>
                  <a:gd name="T30" fmla="*/ 1595 h 159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95" h="1595">
                    <a:moveTo>
                      <a:pt x="468" y="1595"/>
                    </a:moveTo>
                    <a:lnTo>
                      <a:pt x="0" y="1127"/>
                    </a:lnTo>
                    <a:lnTo>
                      <a:pt x="0" y="468"/>
                    </a:lnTo>
                    <a:lnTo>
                      <a:pt x="468" y="0"/>
                    </a:lnTo>
                    <a:lnTo>
                      <a:pt x="1127" y="0"/>
                    </a:lnTo>
                    <a:lnTo>
                      <a:pt x="1595" y="468"/>
                    </a:lnTo>
                    <a:lnTo>
                      <a:pt x="1595" y="1127"/>
                    </a:lnTo>
                    <a:lnTo>
                      <a:pt x="1127" y="1595"/>
                    </a:lnTo>
                    <a:lnTo>
                      <a:pt x="468" y="159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60000"/>
                  </a:gs>
                  <a:gs pos="100000">
                    <a:srgbClr val="8A0000"/>
                  </a:gs>
                </a:gsLst>
                <a:lin ang="54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Freeform 54"/>
              <p:cNvSpPr>
                <a:spLocks noChangeAspect="1"/>
              </p:cNvSpPr>
              <p:nvPr/>
            </p:nvSpPr>
            <p:spPr bwMode="gray">
              <a:xfrm>
                <a:off x="2434" y="1717"/>
                <a:ext cx="334" cy="642"/>
              </a:xfrm>
              <a:custGeom>
                <a:avLst/>
                <a:gdLst>
                  <a:gd name="T0" fmla="*/ 411 w 288"/>
                  <a:gd name="T1" fmla="*/ 2119 h 553"/>
                  <a:gd name="T2" fmla="*/ 411 w 288"/>
                  <a:gd name="T3" fmla="*/ 283 h 553"/>
                  <a:gd name="T4" fmla="*/ 0 w 288"/>
                  <a:gd name="T5" fmla="*/ 283 h 553"/>
                  <a:gd name="T6" fmla="*/ 0 w 288"/>
                  <a:gd name="T7" fmla="*/ 0 h 553"/>
                  <a:gd name="T8" fmla="*/ 1092 w 288"/>
                  <a:gd name="T9" fmla="*/ 0 h 553"/>
                  <a:gd name="T10" fmla="*/ 1092 w 288"/>
                  <a:gd name="T11" fmla="*/ 283 h 553"/>
                  <a:gd name="T12" fmla="*/ 691 w 288"/>
                  <a:gd name="T13" fmla="*/ 283 h 553"/>
                  <a:gd name="T14" fmla="*/ 691 w 288"/>
                  <a:gd name="T15" fmla="*/ 2119 h 553"/>
                  <a:gd name="T16" fmla="*/ 411 w 288"/>
                  <a:gd name="T17" fmla="*/ 2119 h 55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8"/>
                  <a:gd name="T28" fmla="*/ 0 h 553"/>
                  <a:gd name="T29" fmla="*/ 288 w 288"/>
                  <a:gd name="T30" fmla="*/ 553 h 55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8" h="553">
                    <a:moveTo>
                      <a:pt x="109" y="553"/>
                    </a:moveTo>
                    <a:lnTo>
                      <a:pt x="109" y="73"/>
                    </a:lnTo>
                    <a:lnTo>
                      <a:pt x="0" y="73"/>
                    </a:lnTo>
                    <a:lnTo>
                      <a:pt x="0" y="0"/>
                    </a:lnTo>
                    <a:lnTo>
                      <a:pt x="288" y="0"/>
                    </a:lnTo>
                    <a:lnTo>
                      <a:pt x="288" y="73"/>
                    </a:lnTo>
                    <a:lnTo>
                      <a:pt x="182" y="73"/>
                    </a:lnTo>
                    <a:lnTo>
                      <a:pt x="182" y="553"/>
                    </a:lnTo>
                    <a:lnTo>
                      <a:pt x="109" y="553"/>
                    </a:lnTo>
                    <a:close/>
                  </a:path>
                </a:pathLst>
              </a:custGeom>
              <a:solidFill>
                <a:schemeClr val="bg1"/>
              </a:solidFill>
              <a:ln w="14288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Freeform 55"/>
              <p:cNvSpPr>
                <a:spLocks noChangeAspect="1"/>
              </p:cNvSpPr>
              <p:nvPr/>
            </p:nvSpPr>
            <p:spPr bwMode="gray">
              <a:xfrm>
                <a:off x="2007" y="1709"/>
                <a:ext cx="384" cy="657"/>
              </a:xfrm>
              <a:custGeom>
                <a:avLst/>
                <a:gdLst>
                  <a:gd name="T0" fmla="*/ 897156 w 140"/>
                  <a:gd name="T1" fmla="*/ 510544 h 240"/>
                  <a:gd name="T2" fmla="*/ 1194761 w 140"/>
                  <a:gd name="T3" fmla="*/ 510544 h 240"/>
                  <a:gd name="T4" fmla="*/ 650611 w 140"/>
                  <a:gd name="T5" fmla="*/ 0 h 240"/>
                  <a:gd name="T6" fmla="*/ 150720 w 140"/>
                  <a:gd name="T7" fmla="*/ 510544 h 240"/>
                  <a:gd name="T8" fmla="*/ 737091 w 140"/>
                  <a:gd name="T9" fmla="*/ 1147601 h 240"/>
                  <a:gd name="T10" fmla="*/ 897156 w 140"/>
                  <a:gd name="T11" fmla="*/ 1485234 h 240"/>
                  <a:gd name="T12" fmla="*/ 605170 w 140"/>
                  <a:gd name="T13" fmla="*/ 1788256 h 240"/>
                  <a:gd name="T14" fmla="*/ 317639 w 140"/>
                  <a:gd name="T15" fmla="*/ 1441415 h 240"/>
                  <a:gd name="T16" fmla="*/ 51566 w 140"/>
                  <a:gd name="T17" fmla="*/ 1441415 h 240"/>
                  <a:gd name="T18" fmla="*/ 599100 w 140"/>
                  <a:gd name="T19" fmla="*/ 2072649 h 240"/>
                  <a:gd name="T20" fmla="*/ 1178625 w 140"/>
                  <a:gd name="T21" fmla="*/ 1459572 h 240"/>
                  <a:gd name="T22" fmla="*/ 790642 w 140"/>
                  <a:gd name="T23" fmla="*/ 854776 h 240"/>
                  <a:gd name="T24" fmla="*/ 439035 w 140"/>
                  <a:gd name="T25" fmla="*/ 510544 h 240"/>
                  <a:gd name="T26" fmla="*/ 650611 w 140"/>
                  <a:gd name="T27" fmla="*/ 268560 h 240"/>
                  <a:gd name="T28" fmla="*/ 897156 w 140"/>
                  <a:gd name="T29" fmla="*/ 510544 h 2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240"/>
                  <a:gd name="T47" fmla="*/ 140 w 140"/>
                  <a:gd name="T48" fmla="*/ 240 h 2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240">
                    <a:moveTo>
                      <a:pt x="102" y="59"/>
                    </a:moveTo>
                    <a:cubicBezTo>
                      <a:pt x="136" y="59"/>
                      <a:pt x="136" y="59"/>
                      <a:pt x="136" y="59"/>
                    </a:cubicBezTo>
                    <a:cubicBezTo>
                      <a:pt x="136" y="59"/>
                      <a:pt x="137" y="0"/>
                      <a:pt x="74" y="0"/>
                    </a:cubicBezTo>
                    <a:cubicBezTo>
                      <a:pt x="11" y="0"/>
                      <a:pt x="17" y="59"/>
                      <a:pt x="17" y="59"/>
                    </a:cubicBezTo>
                    <a:cubicBezTo>
                      <a:pt x="17" y="107"/>
                      <a:pt x="57" y="108"/>
                      <a:pt x="84" y="133"/>
                    </a:cubicBezTo>
                    <a:cubicBezTo>
                      <a:pt x="91" y="139"/>
                      <a:pt x="102" y="146"/>
                      <a:pt x="102" y="172"/>
                    </a:cubicBezTo>
                    <a:cubicBezTo>
                      <a:pt x="103" y="198"/>
                      <a:pt x="84" y="207"/>
                      <a:pt x="69" y="207"/>
                    </a:cubicBezTo>
                    <a:cubicBezTo>
                      <a:pt x="54" y="207"/>
                      <a:pt x="36" y="200"/>
                      <a:pt x="36" y="167"/>
                    </a:cubicBezTo>
                    <a:cubicBezTo>
                      <a:pt x="6" y="167"/>
                      <a:pt x="6" y="167"/>
                      <a:pt x="6" y="167"/>
                    </a:cubicBezTo>
                    <a:cubicBezTo>
                      <a:pt x="6" y="167"/>
                      <a:pt x="0" y="240"/>
                      <a:pt x="68" y="240"/>
                    </a:cubicBezTo>
                    <a:cubicBezTo>
                      <a:pt x="136" y="240"/>
                      <a:pt x="134" y="181"/>
                      <a:pt x="134" y="169"/>
                    </a:cubicBezTo>
                    <a:cubicBezTo>
                      <a:pt x="134" y="158"/>
                      <a:pt x="140" y="130"/>
                      <a:pt x="90" y="99"/>
                    </a:cubicBezTo>
                    <a:cubicBezTo>
                      <a:pt x="66" y="85"/>
                      <a:pt x="50" y="77"/>
                      <a:pt x="50" y="59"/>
                    </a:cubicBezTo>
                    <a:cubicBezTo>
                      <a:pt x="50" y="42"/>
                      <a:pt x="62" y="31"/>
                      <a:pt x="74" y="31"/>
                    </a:cubicBezTo>
                    <a:cubicBezTo>
                      <a:pt x="86" y="31"/>
                      <a:pt x="102" y="36"/>
                      <a:pt x="102" y="59"/>
                    </a:cubicBezTo>
                    <a:close/>
                  </a:path>
                </a:pathLst>
              </a:custGeom>
              <a:solidFill>
                <a:schemeClr val="bg1"/>
              </a:solidFill>
              <a:ln w="14288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Freeform 56"/>
              <p:cNvSpPr>
                <a:spLocks noChangeAspect="1" noEditPoints="1"/>
              </p:cNvSpPr>
              <p:nvPr/>
            </p:nvSpPr>
            <p:spPr bwMode="gray">
              <a:xfrm>
                <a:off x="3312" y="1720"/>
                <a:ext cx="347" cy="657"/>
              </a:xfrm>
              <a:custGeom>
                <a:avLst/>
                <a:gdLst>
                  <a:gd name="T0" fmla="*/ 1200058 w 124"/>
                  <a:gd name="T1" fmla="*/ 251811 h 234"/>
                  <a:gd name="T2" fmla="*/ 959489 w 124"/>
                  <a:gd name="T3" fmla="*/ 30390 h 234"/>
                  <a:gd name="T4" fmla="*/ 549827 w 124"/>
                  <a:gd name="T5" fmla="*/ 0 h 234"/>
                  <a:gd name="T6" fmla="*/ 0 w 124"/>
                  <a:gd name="T7" fmla="*/ 0 h 234"/>
                  <a:gd name="T8" fmla="*/ 0 w 124"/>
                  <a:gd name="T9" fmla="*/ 2537646 h 234"/>
                  <a:gd name="T10" fmla="*/ 345259 w 124"/>
                  <a:gd name="T11" fmla="*/ 2537646 h 234"/>
                  <a:gd name="T12" fmla="*/ 345259 w 124"/>
                  <a:gd name="T13" fmla="*/ 1386438 h 234"/>
                  <a:gd name="T14" fmla="*/ 568537 w 124"/>
                  <a:gd name="T15" fmla="*/ 1386438 h 234"/>
                  <a:gd name="T16" fmla="*/ 924470 w 124"/>
                  <a:gd name="T17" fmla="*/ 1356048 h 234"/>
                  <a:gd name="T18" fmla="*/ 1106046 w 124"/>
                  <a:gd name="T19" fmla="*/ 1258528 h 234"/>
                  <a:gd name="T20" fmla="*/ 1240402 w 124"/>
                  <a:gd name="T21" fmla="*/ 1031706 h 234"/>
                  <a:gd name="T22" fmla="*/ 1304717 w 124"/>
                  <a:gd name="T23" fmla="*/ 683460 h 234"/>
                  <a:gd name="T24" fmla="*/ 1200058 w 124"/>
                  <a:gd name="T25" fmla="*/ 251811 h 234"/>
                  <a:gd name="T26" fmla="*/ 819785 w 124"/>
                  <a:gd name="T27" fmla="*/ 1062032 h 234"/>
                  <a:gd name="T28" fmla="*/ 326544 w 124"/>
                  <a:gd name="T29" fmla="*/ 1062032 h 234"/>
                  <a:gd name="T30" fmla="*/ 326544 w 124"/>
                  <a:gd name="T31" fmla="*/ 335522 h 234"/>
                  <a:gd name="T32" fmla="*/ 801069 w 124"/>
                  <a:gd name="T33" fmla="*/ 335522 h 234"/>
                  <a:gd name="T34" fmla="*/ 999763 w 124"/>
                  <a:gd name="T35" fmla="*/ 707008 h 234"/>
                  <a:gd name="T36" fmla="*/ 819785 w 124"/>
                  <a:gd name="T37" fmla="*/ 1062032 h 23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4"/>
                  <a:gd name="T58" fmla="*/ 0 h 234"/>
                  <a:gd name="T59" fmla="*/ 124 w 124"/>
                  <a:gd name="T60" fmla="*/ 234 h 23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4" h="234">
                    <a:moveTo>
                      <a:pt x="114" y="23"/>
                    </a:moveTo>
                    <a:cubicBezTo>
                      <a:pt x="108" y="13"/>
                      <a:pt x="100" y="6"/>
                      <a:pt x="91" y="3"/>
                    </a:cubicBezTo>
                    <a:cubicBezTo>
                      <a:pt x="85" y="1"/>
                      <a:pt x="72" y="0"/>
                      <a:pt x="5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33" y="234"/>
                      <a:pt x="33" y="234"/>
                      <a:pt x="33" y="234"/>
                    </a:cubicBezTo>
                    <a:cubicBezTo>
                      <a:pt x="33" y="128"/>
                      <a:pt x="33" y="128"/>
                      <a:pt x="33" y="128"/>
                    </a:cubicBezTo>
                    <a:cubicBezTo>
                      <a:pt x="54" y="128"/>
                      <a:pt x="54" y="128"/>
                      <a:pt x="54" y="128"/>
                    </a:cubicBezTo>
                    <a:cubicBezTo>
                      <a:pt x="69" y="128"/>
                      <a:pt x="80" y="127"/>
                      <a:pt x="88" y="125"/>
                    </a:cubicBezTo>
                    <a:cubicBezTo>
                      <a:pt x="93" y="124"/>
                      <a:pt x="99" y="121"/>
                      <a:pt x="105" y="116"/>
                    </a:cubicBezTo>
                    <a:cubicBezTo>
                      <a:pt x="110" y="111"/>
                      <a:pt x="115" y="104"/>
                      <a:pt x="118" y="95"/>
                    </a:cubicBezTo>
                    <a:cubicBezTo>
                      <a:pt x="122" y="87"/>
                      <a:pt x="124" y="76"/>
                      <a:pt x="124" y="63"/>
                    </a:cubicBezTo>
                    <a:cubicBezTo>
                      <a:pt x="124" y="47"/>
                      <a:pt x="121" y="34"/>
                      <a:pt x="114" y="23"/>
                    </a:cubicBezTo>
                    <a:close/>
                    <a:moveTo>
                      <a:pt x="78" y="98"/>
                    </a:moveTo>
                    <a:cubicBezTo>
                      <a:pt x="31" y="98"/>
                      <a:pt x="31" y="98"/>
                      <a:pt x="31" y="98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80" y="31"/>
                      <a:pt x="94" y="33"/>
                      <a:pt x="95" y="65"/>
                    </a:cubicBezTo>
                    <a:cubicBezTo>
                      <a:pt x="95" y="65"/>
                      <a:pt x="95" y="98"/>
                      <a:pt x="78" y="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57"/>
              <p:cNvSpPr>
                <a:spLocks noChangeAspect="1" noEditPoints="1"/>
              </p:cNvSpPr>
              <p:nvPr/>
            </p:nvSpPr>
            <p:spPr bwMode="gray">
              <a:xfrm>
                <a:off x="2836" y="1707"/>
                <a:ext cx="375" cy="670"/>
              </a:xfrm>
              <a:custGeom>
                <a:avLst/>
                <a:gdLst>
                  <a:gd name="T0" fmla="*/ 673505 w 134"/>
                  <a:gd name="T1" fmla="*/ 0 h 239"/>
                  <a:gd name="T2" fmla="*/ 0 w 134"/>
                  <a:gd name="T3" fmla="*/ 651868 h 239"/>
                  <a:gd name="T4" fmla="*/ 0 w 134"/>
                  <a:gd name="T5" fmla="*/ 1827413 h 239"/>
                  <a:gd name="T6" fmla="*/ 715217 w 134"/>
                  <a:gd name="T7" fmla="*/ 2555439 h 239"/>
                  <a:gd name="T8" fmla="*/ 1410268 w 134"/>
                  <a:gd name="T9" fmla="*/ 1850636 h 239"/>
                  <a:gd name="T10" fmla="*/ 1410268 w 134"/>
                  <a:gd name="T11" fmla="*/ 746935 h 239"/>
                  <a:gd name="T12" fmla="*/ 673505 w 134"/>
                  <a:gd name="T13" fmla="*/ 0 h 239"/>
                  <a:gd name="T14" fmla="*/ 1083593 w 134"/>
                  <a:gd name="T15" fmla="*/ 1689939 h 239"/>
                  <a:gd name="T16" fmla="*/ 715217 w 134"/>
                  <a:gd name="T17" fmla="*/ 2201561 h 239"/>
                  <a:gd name="T18" fmla="*/ 326673 w 134"/>
                  <a:gd name="T19" fmla="*/ 1677846 h 239"/>
                  <a:gd name="T20" fmla="*/ 326673 w 134"/>
                  <a:gd name="T21" fmla="*/ 824610 h 239"/>
                  <a:gd name="T22" fmla="*/ 696523 w 134"/>
                  <a:gd name="T23" fmla="*/ 355249 h 239"/>
                  <a:gd name="T24" fmla="*/ 1083593 w 134"/>
                  <a:gd name="T25" fmla="*/ 896502 h 239"/>
                  <a:gd name="T26" fmla="*/ 1083593 w 134"/>
                  <a:gd name="T27" fmla="*/ 1689939 h 23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4"/>
                  <a:gd name="T43" fmla="*/ 0 h 239"/>
                  <a:gd name="T44" fmla="*/ 134 w 134"/>
                  <a:gd name="T45" fmla="*/ 239 h 23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4" h="239">
                    <a:moveTo>
                      <a:pt x="64" y="0"/>
                    </a:moveTo>
                    <a:cubicBezTo>
                      <a:pt x="2" y="0"/>
                      <a:pt x="0" y="61"/>
                      <a:pt x="0" y="61"/>
                    </a:cubicBezTo>
                    <a:cubicBezTo>
                      <a:pt x="0" y="171"/>
                      <a:pt x="0" y="171"/>
                      <a:pt x="0" y="171"/>
                    </a:cubicBezTo>
                    <a:cubicBezTo>
                      <a:pt x="0" y="171"/>
                      <a:pt x="4" y="239"/>
                      <a:pt x="68" y="239"/>
                    </a:cubicBezTo>
                    <a:cubicBezTo>
                      <a:pt x="132" y="239"/>
                      <a:pt x="134" y="173"/>
                      <a:pt x="134" y="173"/>
                    </a:cubicBezTo>
                    <a:cubicBezTo>
                      <a:pt x="134" y="173"/>
                      <a:pt x="134" y="105"/>
                      <a:pt x="134" y="70"/>
                    </a:cubicBezTo>
                    <a:cubicBezTo>
                      <a:pt x="134" y="34"/>
                      <a:pt x="107" y="0"/>
                      <a:pt x="64" y="0"/>
                    </a:cubicBezTo>
                    <a:close/>
                    <a:moveTo>
                      <a:pt x="103" y="158"/>
                    </a:moveTo>
                    <a:cubicBezTo>
                      <a:pt x="103" y="158"/>
                      <a:pt x="102" y="206"/>
                      <a:pt x="68" y="206"/>
                    </a:cubicBezTo>
                    <a:cubicBezTo>
                      <a:pt x="33" y="206"/>
                      <a:pt x="31" y="157"/>
                      <a:pt x="31" y="157"/>
                    </a:cubicBezTo>
                    <a:cubicBezTo>
                      <a:pt x="31" y="77"/>
                      <a:pt x="31" y="77"/>
                      <a:pt x="31" y="77"/>
                    </a:cubicBezTo>
                    <a:cubicBezTo>
                      <a:pt x="31" y="77"/>
                      <a:pt x="32" y="33"/>
                      <a:pt x="66" y="33"/>
                    </a:cubicBezTo>
                    <a:cubicBezTo>
                      <a:pt x="88" y="33"/>
                      <a:pt x="103" y="58"/>
                      <a:pt x="103" y="84"/>
                    </a:cubicBezTo>
                    <a:cubicBezTo>
                      <a:pt x="103" y="109"/>
                      <a:pt x="103" y="158"/>
                      <a:pt x="103" y="15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tr-TR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1" name="Group 58"/>
              <p:cNvGrpSpPr>
                <a:grpSpLocks noChangeAspect="1"/>
              </p:cNvGrpSpPr>
              <p:nvPr/>
            </p:nvGrpSpPr>
            <p:grpSpPr bwMode="auto">
              <a:xfrm>
                <a:off x="2808" y="2807"/>
                <a:ext cx="62" cy="63"/>
                <a:chOff x="1684" y="2400"/>
                <a:chExt cx="41" cy="41"/>
              </a:xfrm>
            </p:grpSpPr>
            <p:sp>
              <p:nvSpPr>
                <p:cNvPr id="56" name="Oval 59"/>
                <p:cNvSpPr>
                  <a:spLocks noChangeAspect="1" noChangeArrowheads="1"/>
                </p:cNvSpPr>
                <p:nvPr/>
              </p:nvSpPr>
              <p:spPr bwMode="gray">
                <a:xfrm>
                  <a:off x="1684" y="2400"/>
                  <a:ext cx="41" cy="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4E4E4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1176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>
                    <a:solidFill>
                      <a:srgbClr val="000000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57" name="Oval 60"/>
                <p:cNvSpPr>
                  <a:spLocks noChangeAspect="1" noChangeArrowheads="1"/>
                </p:cNvSpPr>
                <p:nvPr/>
              </p:nvSpPr>
              <p:spPr bwMode="gray">
                <a:xfrm>
                  <a:off x="1693" y="2410"/>
                  <a:ext cx="23" cy="23"/>
                </a:xfrm>
                <a:prstGeom prst="ellipse">
                  <a:avLst/>
                </a:prstGeom>
                <a:solidFill>
                  <a:schemeClr val="bg1"/>
                </a:solidFill>
                <a:ln w="11176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>
                    <a:solidFill>
                      <a:srgbClr val="000000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52" name="Group 61"/>
              <p:cNvGrpSpPr>
                <a:grpSpLocks noChangeAspect="1"/>
              </p:cNvGrpSpPr>
              <p:nvPr/>
            </p:nvGrpSpPr>
            <p:grpSpPr bwMode="auto">
              <a:xfrm>
                <a:off x="2808" y="1211"/>
                <a:ext cx="62" cy="63"/>
                <a:chOff x="1684" y="2400"/>
                <a:chExt cx="41" cy="41"/>
              </a:xfrm>
            </p:grpSpPr>
            <p:sp>
              <p:nvSpPr>
                <p:cNvPr id="54" name="Oval 62"/>
                <p:cNvSpPr>
                  <a:spLocks noChangeAspect="1" noChangeArrowheads="1"/>
                </p:cNvSpPr>
                <p:nvPr/>
              </p:nvSpPr>
              <p:spPr bwMode="gray">
                <a:xfrm>
                  <a:off x="1684" y="2400"/>
                  <a:ext cx="41" cy="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4E4E4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1176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>
                    <a:solidFill>
                      <a:srgbClr val="000000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55" name="Oval 63"/>
                <p:cNvSpPr>
                  <a:spLocks noChangeAspect="1" noChangeArrowheads="1"/>
                </p:cNvSpPr>
                <p:nvPr/>
              </p:nvSpPr>
              <p:spPr bwMode="gray">
                <a:xfrm>
                  <a:off x="1693" y="2410"/>
                  <a:ext cx="23" cy="23"/>
                </a:xfrm>
                <a:prstGeom prst="ellipse">
                  <a:avLst/>
                </a:prstGeom>
                <a:solidFill>
                  <a:schemeClr val="bg1"/>
                </a:solidFill>
                <a:ln w="11176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>
                    <a:solidFill>
                      <a:srgbClr val="000000"/>
                    </a:solidFill>
                    <a:cs typeface="Arial" pitchFamily="34" charset="0"/>
                  </a:endParaRPr>
                </a:p>
              </p:txBody>
            </p:sp>
          </p:grpSp>
          <p:pic>
            <p:nvPicPr>
              <p:cNvPr id="53" name="Picture 6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1885" y="1124"/>
                <a:ext cx="1644" cy="1060"/>
              </a:xfrm>
              <a:prstGeom prst="rect">
                <a:avLst/>
              </a:prstGeom>
              <a:noFill/>
              <a:ln w="11176">
                <a:noFill/>
                <a:miter lim="800000"/>
                <a:headEnd/>
                <a:tailEnd/>
              </a:ln>
            </p:spPr>
          </p:pic>
        </p:grpSp>
        <p:sp>
          <p:nvSpPr>
            <p:cNvPr id="44" name="53 Metin kutusu"/>
            <p:cNvSpPr txBox="1"/>
            <p:nvPr/>
          </p:nvSpPr>
          <p:spPr>
            <a:xfrm>
              <a:off x="3298727" y="5639162"/>
              <a:ext cx="5508000" cy="288000"/>
            </a:xfrm>
            <a:prstGeom prst="rect">
              <a:avLst/>
            </a:prstGeom>
            <a:noFill/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 anchorCtr="0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tr-TR" sz="1200" dirty="0" smtClean="0">
                  <a:solidFill>
                    <a:srgbClr val="000000"/>
                  </a:solidFill>
                  <a:latin typeface="Cambria" pitchFamily="18" charset="0"/>
                </a:rPr>
                <a:t>Özellikler</a:t>
              </a:r>
              <a:endParaRPr lang="tr-TR" sz="1000" b="1" dirty="0" smtClean="0">
                <a:solidFill>
                  <a:srgbClr val="000000"/>
                </a:solidFill>
                <a:latin typeface="Cambria" pitchFamily="18" charset="0"/>
              </a:endParaRPr>
            </a:p>
          </p:txBody>
        </p:sp>
      </p:grpSp>
      <p:sp>
        <p:nvSpPr>
          <p:cNvPr id="34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GENİTOÜRİNER SİSTEM HASTALIKLARI</a:t>
            </a:r>
            <a:endParaRPr lang="en-GB" sz="3200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33903" y="1040395"/>
            <a:ext cx="3128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6B9B1A"/>
                </a:solidFill>
                <a:latin typeface="Calibri" pitchFamily="34" charset="0"/>
                <a:cs typeface="Calibri" pitchFamily="34" charset="0"/>
              </a:rPr>
              <a:t>Açıklamalar;</a:t>
            </a:r>
            <a:endParaRPr lang="tr-TR" sz="2800" b="1" dirty="0">
              <a:solidFill>
                <a:srgbClr val="6B9B1A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338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4"/>
          <p:cNvSpPr>
            <a:spLocks noChangeArrowheads="1"/>
          </p:cNvSpPr>
          <p:nvPr/>
        </p:nvSpPr>
        <p:spPr bwMode="auto">
          <a:xfrm>
            <a:off x="1781174" y="2381248"/>
            <a:ext cx="6297025" cy="1512431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Halojenlenmiş Hidrokarbonlar</a:t>
            </a:r>
          </a:p>
          <a:p>
            <a:pPr algn="ctr"/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(Organik Çözücüler)</a:t>
            </a:r>
            <a:endParaRPr lang="tr-TR" sz="32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/>
            <a:endParaRPr lang="tr-TR" sz="32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62274"/>
            <a:ext cx="3102623" cy="2628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3097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3267843"/>
            <a:ext cx="8782476" cy="1721736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80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 Genitoüriner</a:t>
            </a:r>
          </a:p>
          <a:p>
            <a:pPr marL="36000" algn="ctr"/>
            <a:r>
              <a:rPr lang="tr-TR" sz="80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Sistem Hastalıkları</a:t>
            </a:r>
          </a:p>
        </p:txBody>
      </p:sp>
      <p:pic>
        <p:nvPicPr>
          <p:cNvPr id="7" name="Resi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3" y="723900"/>
            <a:ext cx="3729037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0349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gray">
          <a:xfrm>
            <a:off x="28573" y="1053038"/>
            <a:ext cx="2505079" cy="1694858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KARBON</a:t>
            </a:r>
          </a:p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TETRAKLORÜR</a:t>
            </a: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gray">
          <a:xfrm>
            <a:off x="2600325" y="1053038"/>
            <a:ext cx="6449425" cy="169485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Endüstriyel çözücü olarak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kullanılır. 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Lipofilik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olduğundan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karaciğer, kemik iliği, kan, beyin ve böbreğe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yüksek konsantrasyonda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dağılır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toksik etki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yapar.</a:t>
            </a: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Eğer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etil alkol veya diğer alkollerle tüketilirse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toksisite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gelişir. Dolayısıyla kronik alkolizm bu ajanın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toksisitesini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artırır.</a:t>
            </a:r>
          </a:p>
        </p:txBody>
      </p:sp>
      <p:sp>
        <p:nvSpPr>
          <p:cNvPr id="20" name="Rectangle 55"/>
          <p:cNvSpPr>
            <a:spLocks noChangeArrowheads="1"/>
          </p:cNvSpPr>
          <p:nvPr/>
        </p:nvSpPr>
        <p:spPr bwMode="gray">
          <a:xfrm>
            <a:off x="28575" y="2853263"/>
            <a:ext cx="2505075" cy="1694858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ETİLEN DİKLORİD</a:t>
            </a:r>
            <a:endParaRPr lang="tr-TR" sz="2400" b="1" dirty="0" smtClean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gray">
          <a:xfrm>
            <a:off x="2600325" y="2853263"/>
            <a:ext cx="6449425" cy="169485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Karbon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tetraklorürden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biraz daha az renal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toksiktir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</a:t>
            </a: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Santral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sinir sitemi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(SSS)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toksisitesi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çok daha fazladır. </a:t>
            </a: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Yeme ya da kuvvetli soluma akut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tubuler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nekroza yol açar.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Rectangle 55"/>
          <p:cNvSpPr>
            <a:spLocks noChangeArrowheads="1"/>
          </p:cNvSpPr>
          <p:nvPr/>
        </p:nvSpPr>
        <p:spPr bwMode="gray">
          <a:xfrm>
            <a:off x="28575" y="4634438"/>
            <a:ext cx="2505075" cy="1694858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KLOROFORM</a:t>
            </a:r>
            <a:endParaRPr lang="tr-TR" sz="2400" b="1" dirty="0" smtClean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gray">
          <a:xfrm>
            <a:off x="2600325" y="4634438"/>
            <a:ext cx="6449425" cy="169485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Karbontetraklorürden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daha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nefrotoksiktir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Alkol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 da diğer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eksojen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ajanların metabolizmasını artıran maddelere önceden maruz kalma sonucu bu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toksisite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gelişebilir.</a:t>
            </a:r>
          </a:p>
        </p:txBody>
      </p:sp>
      <p:sp>
        <p:nvSpPr>
          <p:cNvPr id="34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GENİTOÜRİNER SİSTEM HASTALIKLARI</a:t>
            </a:r>
            <a:endParaRPr lang="en-GB" sz="3200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528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gray">
          <a:xfrm>
            <a:off x="28573" y="1053037"/>
            <a:ext cx="2505079" cy="1318687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TRİKLORETİLEN</a:t>
            </a:r>
            <a:endParaRPr lang="tr-TR" sz="2400" b="1" dirty="0" smtClean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gray">
          <a:xfrm>
            <a:off x="2600325" y="1053037"/>
            <a:ext cx="6449425" cy="13186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Anestezik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ajan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olarak kullanılabildiği gibi endüstriyel kullanımı da vardır. </a:t>
            </a: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 ajanın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inhalasyonu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daha çok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temizlik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için çözücü olarak kullanmasına bağlı olur ve renal hasar gelişir. </a:t>
            </a:r>
          </a:p>
        </p:txBody>
      </p:sp>
      <p:sp>
        <p:nvSpPr>
          <p:cNvPr id="20" name="Rectangle 55"/>
          <p:cNvSpPr>
            <a:spLocks noChangeArrowheads="1"/>
          </p:cNvSpPr>
          <p:nvPr/>
        </p:nvSpPr>
        <p:spPr bwMode="gray">
          <a:xfrm>
            <a:off x="28575" y="2472262"/>
            <a:ext cx="2505075" cy="1318687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TETRAKLORETAN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gray">
          <a:xfrm>
            <a:off x="2600325" y="2472262"/>
            <a:ext cx="6449425" cy="13186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Selüloz asetat için mükemmel bir çözücüdür ve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en toksik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halojen hidrokarbondur.</a:t>
            </a:r>
          </a:p>
        </p:txBody>
      </p:sp>
      <p:sp>
        <p:nvSpPr>
          <p:cNvPr id="24" name="Rectangle 55"/>
          <p:cNvSpPr>
            <a:spLocks noChangeArrowheads="1"/>
          </p:cNvSpPr>
          <p:nvPr/>
        </p:nvSpPr>
        <p:spPr bwMode="gray">
          <a:xfrm>
            <a:off x="28575" y="3901012"/>
            <a:ext cx="2505075" cy="1318687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VİNİL KLORİD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gray">
          <a:xfrm>
            <a:off x="2600325" y="3901012"/>
            <a:ext cx="6449425" cy="13186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Toksisitesi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karbon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tetraklorürünkine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benzer.</a:t>
            </a: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Plastik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imalatında kullanılan bir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monomerdir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Çözücü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olarak kullanılmaz. </a:t>
            </a:r>
          </a:p>
        </p:txBody>
      </p:sp>
      <p:sp>
        <p:nvSpPr>
          <p:cNvPr id="34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GENİTOÜRİNER SİSTEM HASTALIKLARI</a:t>
            </a:r>
            <a:endParaRPr lang="en-GB" sz="3200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Rectangle 55"/>
          <p:cNvSpPr>
            <a:spLocks noChangeArrowheads="1"/>
          </p:cNvSpPr>
          <p:nvPr/>
        </p:nvSpPr>
        <p:spPr bwMode="gray">
          <a:xfrm>
            <a:off x="38100" y="5315836"/>
            <a:ext cx="2505075" cy="1318687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ETİLEN KLORİDİN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gray">
          <a:xfrm>
            <a:off x="2609850" y="5315836"/>
            <a:ext cx="6449425" cy="13186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Çözücü olarak kullanılır. Diğer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hidrokarbonlardan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daha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toksiktir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Diğerlerinin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aksine deriye kolayca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penetre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olabilir ve lastik eldivenlerden emilebilir. </a:t>
            </a:r>
          </a:p>
        </p:txBody>
      </p:sp>
    </p:spTree>
    <p:extLst>
      <p:ext uri="{BB962C8B-B14F-4D97-AF65-F5344CB8AC3E}">
        <p14:creationId xmlns:p14="http://schemas.microsoft.com/office/powerpoint/2010/main" val="6686562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78" name="Rectangle 90"/>
          <p:cNvSpPr>
            <a:spLocks noChangeArrowheads="1"/>
          </p:cNvSpPr>
          <p:nvPr/>
        </p:nvSpPr>
        <p:spPr bwMode="auto">
          <a:xfrm rot="5400000">
            <a:off x="4514850" y="2450011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2" name="Rechteck 4"/>
          <p:cNvSpPr>
            <a:spLocks noChangeArrowheads="1"/>
          </p:cNvSpPr>
          <p:nvPr/>
        </p:nvSpPr>
        <p:spPr bwMode="auto">
          <a:xfrm>
            <a:off x="2828924" y="2982788"/>
            <a:ext cx="6096001" cy="24343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Halojenlenmemiş </a:t>
            </a:r>
          </a:p>
          <a:p>
            <a:pPr algn="ctr"/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Hidrokarbonlar</a:t>
            </a:r>
            <a:endParaRPr lang="tr-TR" sz="54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7" name="Picture 3" descr="C:\Users\DOKTOR\Desktop\220px-Benz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2456584"/>
            <a:ext cx="2722171" cy="32171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758297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79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79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7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gray">
          <a:xfrm>
            <a:off x="28573" y="1053037"/>
            <a:ext cx="2505079" cy="167111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DİOKSAN</a:t>
            </a:r>
            <a:endParaRPr lang="tr-TR" sz="2400" b="1" dirty="0" smtClean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gray">
          <a:xfrm>
            <a:off x="2600325" y="1053037"/>
            <a:ext cx="6449425" cy="167111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Renksiz ve hafif kokulu suda kolay çözünebilir. Sinsice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toksisite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oluşturabilir. </a:t>
            </a: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Hasta klinik olarak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iştahsızlık bulantı kusma ile gelir. İdrar çıkışı hastalığın 3. gününde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azalır.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drar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kan ve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albumin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içerir. </a:t>
            </a:r>
          </a:p>
        </p:txBody>
      </p:sp>
      <p:sp>
        <p:nvSpPr>
          <p:cNvPr id="20" name="Rectangle 55"/>
          <p:cNvSpPr>
            <a:spLocks noChangeArrowheads="1"/>
          </p:cNvSpPr>
          <p:nvPr/>
        </p:nvSpPr>
        <p:spPr bwMode="gray">
          <a:xfrm>
            <a:off x="28575" y="2824687"/>
            <a:ext cx="2505075" cy="167111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TOLUEN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gray">
          <a:xfrm>
            <a:off x="2600325" y="2824687"/>
            <a:ext cx="6449425" cy="167111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Yapışkan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koklayıcıları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gibi maddenin kötüye kullanımında akut renal hasar ve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distal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renal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tubuler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asidoz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beraber görülür. </a:t>
            </a:r>
          </a:p>
        </p:txBody>
      </p:sp>
      <p:sp>
        <p:nvSpPr>
          <p:cNvPr id="24" name="Rectangle 55"/>
          <p:cNvSpPr>
            <a:spLocks noChangeArrowheads="1"/>
          </p:cNvSpPr>
          <p:nvPr/>
        </p:nvSpPr>
        <p:spPr bwMode="gray">
          <a:xfrm>
            <a:off x="28575" y="4619624"/>
            <a:ext cx="2505075" cy="1709671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FENOL (KARBOLİK ASİT)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gray">
          <a:xfrm>
            <a:off x="2600325" y="4619624"/>
            <a:ext cx="6449425" cy="1709671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Akciğerlerden ve deriden emilir. Şiddetli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intoksikasyonda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albumin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atılımı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artabilir. Hastalarda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konvülziyonun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takip ettiği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hipotermi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görülebilir. </a:t>
            </a: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İdrar koyulaşabilir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idrarın rengini yeşil veya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kahverengi)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oligüri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gelişebilir. </a:t>
            </a:r>
          </a:p>
        </p:txBody>
      </p:sp>
      <p:sp>
        <p:nvSpPr>
          <p:cNvPr id="34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GENİTOÜRİNER SİSTEM HASTALIKLARI</a:t>
            </a:r>
            <a:endParaRPr lang="en-GB" sz="3200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4181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78" name="Rectangle 90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2" name="Rechteck 4"/>
          <p:cNvSpPr>
            <a:spLocks noChangeArrowheads="1"/>
          </p:cNvSpPr>
          <p:nvPr/>
        </p:nvSpPr>
        <p:spPr bwMode="auto">
          <a:xfrm>
            <a:off x="3047999" y="3069095"/>
            <a:ext cx="5973175" cy="1617206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Bazı Özel </a:t>
            </a:r>
          </a:p>
          <a:p>
            <a:pPr algn="ctr"/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Nefrotoksik Ajanlar</a:t>
            </a:r>
            <a:endParaRPr lang="tr-TR" sz="54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2" name="Picture 2" descr="C:\Users\Ahmet Yiğitap\Pictures\RESİMLER\Siyah\330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199"/>
            <a:ext cx="327660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5965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79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79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7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MARUZİYET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Arsine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ağır gazdır ve arseniğin en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nefrotoksik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formudur. Genellikle kömür ve metal işleme operasyonları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sırasında arsenik üzerinde asitlerin etkileşimiyle oluşur. </a:t>
            </a: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Arsine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hemotoksiktir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İlk belirti </a:t>
            </a:r>
            <a:r>
              <a:rPr lang="tr-TR" sz="2000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abdominal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kramp, bulantı ve kusmadır. </a:t>
            </a: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Nefrotoksisite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renal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yetmezlik, akut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tubuler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nekroz, sekonder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hemoglobinüri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ile sonuçlanır.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ARSİNE (ARSENİK FORMU)</a:t>
            </a:r>
            <a:endParaRPr lang="tr-TR" sz="32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378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AÇIKLAMA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Sadece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birkaç miligram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fosforun yenmesi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akut karaciğer ve akut renal nekroz yapabilir.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Kronik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maruziyet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proteinüri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ile sonuçlanmasına rağmen böbrek fosfordan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primer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etkilenen organ değildir. </a:t>
            </a: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FOSFOR</a:t>
            </a:r>
          </a:p>
        </p:txBody>
      </p:sp>
    </p:spTree>
    <p:extLst>
      <p:ext uri="{BB962C8B-B14F-4D97-AF65-F5344CB8AC3E}">
        <p14:creationId xmlns:p14="http://schemas.microsoft.com/office/powerpoint/2010/main" val="162370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AÇIKLAMA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9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Benzine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katkı olarak kullanılan organik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kurşun,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nefrotoksik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olmamasına rağmen yanma ürünleri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nefrotoksiktir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 Kronik renal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disfonksiyon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yapar.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Erken dönemde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Fankoni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Sendromu yapar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 (</a:t>
            </a: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Aminoasidüri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fosfatüri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glikozüri)</a:t>
            </a:r>
            <a:endParaRPr lang="tr-TR" sz="2000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Son dönem yeni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bulgular;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esansiyel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hipertansiyonu ve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renal hasarı olan bir çok hastada kurşun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intoksikasyonunu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akla getirmektedir.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KURŞUN</a:t>
            </a:r>
          </a:p>
        </p:txBody>
      </p:sp>
    </p:spTree>
    <p:extLst>
      <p:ext uri="{BB962C8B-B14F-4D97-AF65-F5344CB8AC3E}">
        <p14:creationId xmlns:p14="http://schemas.microsoft.com/office/powerpoint/2010/main" val="3691205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ÖNLEM – TEDAVİ 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8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Üriner kurşun atılımı periyodik olarak ölçülmelidir. 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24 saatlik idrarda kan kurşun düzeyi 80mgr/dl altında olmalıdır. Kan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kurşun seviyesi 40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mikrogram/dl’yi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aşıyor ise dikkatli olunmalıdır.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Eğer tedaviyle kurşun atılımı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bir kere normal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aralığına indirilirse tedaviye devam etmeye gerek kalmaz. 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Antidotu «Etilen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Diamin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Tetra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Asetat - </a:t>
            </a: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EDTA’dır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.»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KURŞUN</a:t>
            </a:r>
            <a:endParaRPr lang="en-GB" sz="3200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5419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MARUZİYET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Çinko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 kurşun ve bakır cevherlerinde bulunur. Gıda yoluyla alınır, alınan kadmiyumun %25 i emilir.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Yaşla birlikte vücuttaki birikimi artar. Biriken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kadmiyum %40-80 karaciğer ve böbrekte saklanır,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üçte biri yalnızca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böbrektedir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 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Kadmiyumun insanda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10-20 yılı aşkın yarılanma ömrü vardır. 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Kadmiyum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yüksek konsantrasyonda sadece bir tek karşılaşılmada akut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tubuler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nekroz yapabilir. 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KADMİYUM</a:t>
            </a:r>
          </a:p>
        </p:txBody>
      </p:sp>
    </p:spTree>
    <p:extLst>
      <p:ext uri="{BB962C8B-B14F-4D97-AF65-F5344CB8AC3E}">
        <p14:creationId xmlns:p14="http://schemas.microsoft.com/office/powerpoint/2010/main" val="35708949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SINIFLANDIRMA</a:t>
            </a: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190500" indent="-190500" algn="ctr"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endParaRPr lang="tr-TR" sz="800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817200" lvl="1" indent="-288000">
              <a:spcAft>
                <a:spcPts val="0"/>
              </a:spcAft>
              <a:buClr>
                <a:srgbClr val="292929"/>
              </a:buClr>
              <a:buAutoNum type="arabicPeriod"/>
              <a:defRPr/>
            </a:pPr>
            <a:endParaRPr lang="tr-TR" sz="2000" b="1" i="1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817200" lvl="1" indent="-288000">
              <a:spcAft>
                <a:spcPts val="0"/>
              </a:spcAft>
              <a:buClr>
                <a:srgbClr val="292929"/>
              </a:buClr>
              <a:buAutoNum type="arabicPeriod"/>
              <a:defRPr/>
            </a:pPr>
            <a:r>
              <a:rPr lang="tr-TR" sz="2000" b="1" i="1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Genital Sistem Hastalıkları</a:t>
            </a:r>
            <a:r>
              <a:rPr lang="tr-TR" sz="2000" b="1" i="1" dirty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;</a:t>
            </a:r>
            <a:endParaRPr lang="tr-TR" sz="2000" b="1" i="1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1443600" lvl="2" indent="-360000">
              <a:spcAft>
                <a:spcPts val="0"/>
              </a:spcAft>
              <a:buClr>
                <a:srgbClr val="292929"/>
              </a:buClr>
              <a:buFont typeface="+mj-lt"/>
              <a:buAutoNum type="alphaLcPeriod"/>
              <a:defRPr/>
            </a:pPr>
            <a:r>
              <a:rPr lang="tr-TR" sz="2000" b="1" i="1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genital sistem hastalıkları,</a:t>
            </a:r>
          </a:p>
          <a:p>
            <a:pPr marL="1443600" lvl="2" indent="-360000">
              <a:spcAft>
                <a:spcPts val="0"/>
              </a:spcAft>
              <a:buClr>
                <a:srgbClr val="292929"/>
              </a:buClr>
              <a:buFont typeface="+mj-lt"/>
              <a:buAutoNum type="alphaLcPeriod"/>
              <a:defRPr/>
            </a:pPr>
            <a:r>
              <a:rPr lang="tr-TR" sz="2000" b="1" i="1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Kadın genital sistem hastalıkları,</a:t>
            </a:r>
          </a:p>
          <a:p>
            <a:pPr marL="1443600" lvl="2" indent="-360000">
              <a:spcAft>
                <a:spcPts val="0"/>
              </a:spcAft>
              <a:buClr>
                <a:srgbClr val="292929"/>
              </a:buClr>
              <a:buFont typeface="+mj-lt"/>
              <a:buAutoNum type="alphaLcPeriod"/>
              <a:defRPr/>
            </a:pPr>
            <a:endParaRPr lang="tr-TR" sz="2000" b="1" i="1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817200" lvl="1" indent="-288000">
              <a:spcAft>
                <a:spcPts val="0"/>
              </a:spcAft>
              <a:buClr>
                <a:srgbClr val="292929"/>
              </a:buClr>
              <a:buAutoNum type="arabicPeriod"/>
              <a:defRPr/>
            </a:pPr>
            <a:r>
              <a:rPr lang="tr-TR" sz="2000" b="1" i="1" dirty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Üriner Sistem </a:t>
            </a:r>
            <a:r>
              <a:rPr lang="tr-TR" sz="2000" b="1" i="1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Hastalıkları</a:t>
            </a:r>
            <a:endParaRPr lang="tr-TR" sz="2000" b="1" i="1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kern="1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ea typeface="+mn-ea"/>
                <a:cs typeface="Calibri" pitchFamily="34" charset="0"/>
              </a:rPr>
              <a:t>MESLEKİ GENİTOÜRİNER SİSTEM HASTALIKLARI</a:t>
            </a:r>
            <a:endParaRPr lang="en-GB" sz="3200" kern="1200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1778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MARUZİYET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Toksisite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cıva içeren pestisitlere maruziyetten sonra (genellikle cıva dumanı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veya buharının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inhalasyonu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sonucu)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olur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 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Cıvanın 2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değerli bileşiği yendiğinde tamamen </a:t>
            </a: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nefrotoksiktir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 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Cıva </a:t>
            </a: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proksimal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tübülde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birikir ve 1mg/kg kadar düşük dozda bile akut renal hasar yapabilir. </a:t>
            </a: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Cıva </a:t>
            </a:r>
            <a:r>
              <a:rPr lang="tr-TR" sz="2000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maruziyetini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takiben </a:t>
            </a:r>
            <a:r>
              <a:rPr lang="tr-TR" sz="2000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proliferatif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glomerülonefrit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ve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minimal değişimle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nefrotik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sendrom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rapor edilmiştir. </a:t>
            </a: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CIVA</a:t>
            </a:r>
            <a:endParaRPr lang="en-GB" sz="3200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8869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MARUZİYET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Berilyuma maruziyetine;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Elektronik tüp imalatı,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Seramik imalatı,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err="1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Florasan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ışık ampul yapımı, 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Metal dökümhanelerinde karşılaşılır. 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…………Bağırsaklardan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zayıf emilir, vücuda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asıl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giriş yolu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solunum yoludur.</a:t>
            </a:r>
            <a:endParaRPr lang="tr-TR" sz="2000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BERİLYUM</a:t>
            </a:r>
          </a:p>
        </p:txBody>
      </p:sp>
    </p:spTree>
    <p:extLst>
      <p:ext uri="{BB962C8B-B14F-4D97-AF65-F5344CB8AC3E}">
        <p14:creationId xmlns:p14="http://schemas.microsoft.com/office/powerpoint/2010/main" val="23918905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AÇIKLAMA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Uranyum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tuzları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intravenöz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verildiğinde çok yüksek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nefrotoksiktir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ve tubuler nekroz yapar.</a:t>
            </a: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URANYUM</a:t>
            </a:r>
          </a:p>
        </p:txBody>
      </p:sp>
    </p:spTree>
    <p:extLst>
      <p:ext uri="{BB962C8B-B14F-4D97-AF65-F5344CB8AC3E}">
        <p14:creationId xmlns:p14="http://schemas.microsoft.com/office/powerpoint/2010/main" val="3852822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0" y="3031239"/>
            <a:ext cx="9144000" cy="1369312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endParaRPr lang="tr-TR" sz="5400" b="1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6000" algn="ctr"/>
            <a:r>
              <a:rPr lang="tr-TR" sz="66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Genital Sistem Hastalıkları</a:t>
            </a:r>
            <a:endParaRPr lang="tr-TR" sz="66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C:\Users\Ahmet Yiğitap\Pictures\Siyah\User grou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106" y="885826"/>
            <a:ext cx="2617788" cy="261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1850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AÇIKLAMA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Asıl sorun üreme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sağlığı ile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ilgilidir. Üreme sorunları; 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%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50 kadına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bağlı, 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%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30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erkeğe bağlı, 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%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20 erkek ve kadın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bağlıdır.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8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Gebelik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dönemindeki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etkilenmeler;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Düşüğe, 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intrauterin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gelişme geriliğine, 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Konjenital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anamalilere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,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Doğum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sonra </a:t>
            </a:r>
            <a:r>
              <a:rPr lang="tr-TR" sz="2000" b="1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maling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hastalıklara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neden olabilir. </a:t>
            </a:r>
          </a:p>
          <a:p>
            <a:pPr marL="800100" lvl="1" indent="-342900">
              <a:spcAft>
                <a:spcPts val="12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lvl="1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GENİTAL SİSTEM</a:t>
            </a:r>
            <a:endParaRPr lang="tr-TR" sz="32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3482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78" name="Rectangle 90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2" name="Rechteck 4"/>
          <p:cNvSpPr>
            <a:spLocks noChangeArrowheads="1"/>
          </p:cNvSpPr>
          <p:nvPr/>
        </p:nvSpPr>
        <p:spPr bwMode="auto">
          <a:xfrm>
            <a:off x="2876550" y="2992894"/>
            <a:ext cx="6144625" cy="1588631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Genital Sistem</a:t>
            </a:r>
            <a:endParaRPr lang="tr-TR" sz="54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8" name="Picture 2" descr="C:\Users\Ahmet Yiğitap\Pictures\RESİMLER\Meslekler\emblem-peo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2652145"/>
            <a:ext cx="2270125" cy="227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460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79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79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AÇIKLAMALAR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Erkeğe özel üreme sağlığı </a:t>
            </a:r>
            <a:r>
              <a:rPr lang="tr-TR" sz="2000" i="1" dirty="0" err="1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etkilenimi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 daha çok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spermatogenez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şeklindeki bozukluklardır.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Üretim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sektöründe ve kullanıcılarında ciddi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infertilite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problemleri saptanmıştır.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NIOSH (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 Güvenlik ve Sağlık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Enstitüsü)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en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sık görülen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10 mesleki hastalık ve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yaralanmalar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arasına infertiliteyi almaktadır. </a:t>
            </a: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Toksik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olduğu belirlenen 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104.000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’in üzerindeki kimyasal maddenin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%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95’inin üreme sistemine olan etkileri </a:t>
            </a:r>
            <a:r>
              <a:rPr lang="tr-TR" sz="2000" b="1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hala incelenmemiştir</a:t>
            </a:r>
            <a:r>
              <a:rPr lang="tr-TR" sz="2000" b="1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.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GENİTAL SİSTEMİ</a:t>
            </a:r>
            <a:endParaRPr lang="tr-TR" sz="32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1305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AÇIKLAMALAR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üreme sisteminde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(infertilite açısından) mesleksel </a:t>
            </a: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maruziyetin takibinde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aşağıdaki parametreler kullanılır;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Testiküler histoloji,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Üreme sağlığı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bilgileri,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Kan hormon </a:t>
            </a:r>
            <a:r>
              <a:rPr lang="tr-TR" sz="2000" i="1" dirty="0" smtClean="0">
                <a:solidFill>
                  <a:srgbClr val="00000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seviyeleri,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tr-TR" sz="3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ERKEK GENİTAL SİSTEMİ</a:t>
            </a:r>
            <a:endParaRPr lang="tr-TR" sz="32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6018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1609</Words>
  <Application>Microsoft Office PowerPoint</Application>
  <PresentationFormat>Ekran Gösterisi (4:3)</PresentationFormat>
  <Paragraphs>377</Paragraphs>
  <Slides>42</Slides>
  <Notes>42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42</vt:i4>
      </vt:variant>
    </vt:vector>
  </HeadingPairs>
  <TitlesOfParts>
    <vt:vector size="45" baseType="lpstr">
      <vt:lpstr>Arial</vt:lpstr>
      <vt:lpstr>Calibri</vt:lpstr>
      <vt:lpstr>Ofis Teması</vt:lpstr>
      <vt:lpstr>PowerPoint Sunusu</vt:lpstr>
      <vt:lpstr>MESLEKİ GENİTOÜRİNER SİSTEM HASTALIKLARI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arzu</dc:creator>
  <cp:lastModifiedBy>arzuf</cp:lastModifiedBy>
  <cp:revision>14</cp:revision>
  <dcterms:created xsi:type="dcterms:W3CDTF">2014-02-10T17:08:26Z</dcterms:created>
  <dcterms:modified xsi:type="dcterms:W3CDTF">2014-02-28T13:48:23Z</dcterms:modified>
</cp:coreProperties>
</file>